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90" r:id="rId7"/>
    <p:sldId id="262" r:id="rId8"/>
    <p:sldId id="263" r:id="rId9"/>
    <p:sldId id="271" r:id="rId10"/>
    <p:sldId id="291" r:id="rId11"/>
    <p:sldId id="264" r:id="rId12"/>
    <p:sldId id="265" r:id="rId13"/>
    <p:sldId id="266" r:id="rId14"/>
    <p:sldId id="267" r:id="rId15"/>
    <p:sldId id="292" r:id="rId16"/>
    <p:sldId id="268" r:id="rId17"/>
    <p:sldId id="273" r:id="rId18"/>
    <p:sldId id="295" r:id="rId19"/>
    <p:sldId id="274" r:id="rId20"/>
    <p:sldId id="283" r:id="rId21"/>
    <p:sldId id="284" r:id="rId22"/>
    <p:sldId id="293" r:id="rId23"/>
    <p:sldId id="275" r:id="rId24"/>
    <p:sldId id="276" r:id="rId25"/>
    <p:sldId id="277" r:id="rId26"/>
    <p:sldId id="278" r:id="rId27"/>
    <p:sldId id="294" r:id="rId28"/>
    <p:sldId id="279" r:id="rId29"/>
    <p:sldId id="280" r:id="rId30"/>
    <p:sldId id="281" r:id="rId31"/>
    <p:sldId id="282" r:id="rId32"/>
    <p:sldId id="272" r:id="rId33"/>
    <p:sldId id="285" r:id="rId34"/>
    <p:sldId id="269" r:id="rId35"/>
    <p:sldId id="286" r:id="rId36"/>
    <p:sldId id="287" r:id="rId37"/>
    <p:sldId id="288"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v3dev.org/docs/tutorials/setting-up-python-pychar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ítulo 2"/>
          <p:cNvSpPr>
            <a:spLocks noGrp="1"/>
          </p:cNvSpPr>
          <p:nvPr>
            <p:ph type="subTitle" idx="1"/>
          </p:nvPr>
        </p:nvSpPr>
        <p:spPr>
          <a:xfrm>
            <a:off x="4837355" y="4801336"/>
            <a:ext cx="2517289" cy="1467384"/>
          </a:xfrm>
        </p:spPr>
        <p:txBody>
          <a:bodyPr>
            <a:noAutofit/>
          </a:bodyPr>
          <a:lstStyle/>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Alan ortega</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Cristian bautista</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Christian Cáceres</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Felipe López</a:t>
            </a:r>
          </a:p>
        </p:txBody>
      </p:sp>
    </p:spTree>
    <p:extLst>
      <p:ext uri="{BB962C8B-B14F-4D97-AF65-F5344CB8AC3E}">
        <p14:creationId xmlns:p14="http://schemas.microsoft.com/office/powerpoint/2010/main" val="876333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358" y="3007659"/>
            <a:ext cx="9404723" cy="1400530"/>
          </a:xfrm>
        </p:spPr>
        <p:txBody>
          <a:bodyPr/>
          <a:lstStyle/>
          <a:p>
            <a:pPr algn="ctr"/>
            <a:r>
              <a:rPr lang="es-CL" dirty="0">
                <a:solidFill>
                  <a:schemeClr val="accent1"/>
                </a:solidFill>
              </a:rPr>
              <a:t>Planificación del Proyecto</a:t>
            </a:r>
          </a:p>
        </p:txBody>
      </p:sp>
    </p:spTree>
    <p:extLst>
      <p:ext uri="{BB962C8B-B14F-4D97-AF65-F5344CB8AC3E}">
        <p14:creationId xmlns:p14="http://schemas.microsoft.com/office/powerpoint/2010/main" val="121572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95758" y="1399141"/>
            <a:ext cx="11369407" cy="5170646"/>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s-CL" sz="2400" dirty="0"/>
              <a:t>Armar robot EV3.</a:t>
            </a:r>
          </a:p>
          <a:p>
            <a:pPr marL="28575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Instalar sistema operativo en la tarjeta SD para trabajar con el robot EV3.</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Configurar conexión WIFI mediante un adaptador USB </a:t>
            </a:r>
            <a:r>
              <a:rPr lang="es-CL" sz="2400" dirty="0" err="1"/>
              <a:t>Tenda</a:t>
            </a:r>
            <a:r>
              <a:rPr lang="es-CL" sz="2400" dirty="0"/>
              <a:t>.</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Instalar programas necesarios para la programación y comunicación con el robot EV3.</a:t>
            </a:r>
          </a:p>
          <a:p>
            <a:pPr marL="285750" lvl="0" indent="-285750">
              <a:buClr>
                <a:schemeClr val="accent1"/>
              </a:buClr>
              <a:buFont typeface="Wingdings" panose="05000000000000000000" pitchFamily="2" charset="2"/>
              <a:buChar char="q"/>
            </a:pPr>
            <a:endParaRPr lang="es-CL" sz="2400" dirty="0"/>
          </a:p>
          <a:p>
            <a:pPr marL="285750" indent="-285750">
              <a:buClr>
                <a:schemeClr val="accent1"/>
              </a:buClr>
              <a:buFont typeface="Wingdings" panose="05000000000000000000" pitchFamily="2" charset="2"/>
              <a:buChar char="q"/>
            </a:pPr>
            <a:r>
              <a:rPr lang="es-CL" sz="2400" dirty="0"/>
              <a:t>Diseñar e implementar algoritmos que resuelvan el cubo de Rubik’s.</a:t>
            </a:r>
          </a:p>
          <a:p>
            <a:pPr marL="285750" lvl="0" indent="-285750">
              <a:buClr>
                <a:schemeClr val="accent1"/>
              </a:buClr>
              <a:buFont typeface="Wingdings" panose="05000000000000000000" pitchFamily="2" charset="2"/>
              <a:buChar char="q"/>
            </a:pPr>
            <a:endParaRPr lang="es-CL" sz="2400" dirty="0"/>
          </a:p>
          <a:p>
            <a:pPr marL="285750" indent="-285750">
              <a:buClr>
                <a:schemeClr val="accent1"/>
              </a:buClr>
              <a:buFont typeface="Wingdings" panose="05000000000000000000" pitchFamily="2" charset="2"/>
              <a:buChar char="q"/>
            </a:pPr>
            <a:r>
              <a:rPr lang="es-CL" sz="2400" dirty="0"/>
              <a:t>Estudiar e implementar un sistema de comunicación para controlar el robot remotamente.</a:t>
            </a:r>
          </a:p>
          <a:p>
            <a:pPr marL="285750" lvl="0" indent="-285750">
              <a:buClr>
                <a:schemeClr val="accent1"/>
              </a:buClr>
              <a:buFont typeface="Wingdings" panose="05000000000000000000" pitchFamily="2" charset="2"/>
              <a:buChar char="q"/>
            </a:pPr>
            <a:endParaRPr lang="es-CL" dirty="0"/>
          </a:p>
        </p:txBody>
      </p:sp>
      <p:sp>
        <p:nvSpPr>
          <p:cNvPr id="3" name="CuadroTexto 2"/>
          <p:cNvSpPr txBox="1"/>
          <p:nvPr/>
        </p:nvSpPr>
        <p:spPr>
          <a:xfrm>
            <a:off x="495758" y="336790"/>
            <a:ext cx="4290994" cy="830997"/>
          </a:xfrm>
          <a:prstGeom prst="rect">
            <a:avLst/>
          </a:prstGeom>
          <a:noFill/>
        </p:spPr>
        <p:txBody>
          <a:bodyPr wrap="square" rtlCol="0">
            <a:spAutoFit/>
          </a:bodyPr>
          <a:lstStyle/>
          <a:p>
            <a:r>
              <a:rPr lang="es-CL" sz="4800" dirty="0">
                <a:solidFill>
                  <a:schemeClr val="accent1"/>
                </a:solidFill>
              </a:rPr>
              <a:t>ACTIVIDADES</a:t>
            </a:r>
            <a:endParaRPr lang="es-CL" sz="4800" dirty="0"/>
          </a:p>
        </p:txBody>
      </p:sp>
    </p:spTree>
    <p:extLst>
      <p:ext uri="{BB962C8B-B14F-4D97-AF65-F5344CB8AC3E}">
        <p14:creationId xmlns:p14="http://schemas.microsoft.com/office/powerpoint/2010/main" val="1658343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17460" y="601729"/>
            <a:ext cx="8543504" cy="830997"/>
          </a:xfrm>
          <a:prstGeom prst="rect">
            <a:avLst/>
          </a:prstGeom>
          <a:noFill/>
        </p:spPr>
        <p:txBody>
          <a:bodyPr wrap="square" rtlCol="0">
            <a:spAutoFit/>
          </a:bodyPr>
          <a:lstStyle/>
          <a:p>
            <a:r>
              <a:rPr lang="es-CL" sz="4800" dirty="0">
                <a:solidFill>
                  <a:schemeClr val="accent1"/>
                </a:solidFill>
              </a:rPr>
              <a:t>ASIGNACIÓN DE TIEMPO</a:t>
            </a:r>
            <a:endParaRPr lang="es-CL" sz="4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84" y="1432726"/>
            <a:ext cx="9309980" cy="5125811"/>
          </a:xfrm>
          <a:prstGeom prst="rect">
            <a:avLst/>
          </a:prstGeom>
        </p:spPr>
      </p:pic>
    </p:spTree>
    <p:extLst>
      <p:ext uri="{BB962C8B-B14F-4D97-AF65-F5344CB8AC3E}">
        <p14:creationId xmlns:p14="http://schemas.microsoft.com/office/powerpoint/2010/main" val="1316209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56089195"/>
              </p:ext>
            </p:extLst>
          </p:nvPr>
        </p:nvGraphicFramePr>
        <p:xfrm>
          <a:off x="1519310" y="2181339"/>
          <a:ext cx="8056554" cy="4075346"/>
        </p:xfrm>
        <a:graphic>
          <a:graphicData uri="http://schemas.openxmlformats.org/drawingml/2006/table">
            <a:tbl>
              <a:tblPr>
                <a:tableStyleId>{3C2FFA5D-87B4-456A-9821-1D502468CF0F}</a:tableStyleId>
              </a:tblPr>
              <a:tblGrid>
                <a:gridCol w="3270781">
                  <a:extLst>
                    <a:ext uri="{9D8B030D-6E8A-4147-A177-3AD203B41FA5}">
                      <a16:colId xmlns:a16="http://schemas.microsoft.com/office/drawing/2014/main" val="20000"/>
                    </a:ext>
                  </a:extLst>
                </a:gridCol>
                <a:gridCol w="4785773">
                  <a:extLst>
                    <a:ext uri="{9D8B030D-6E8A-4147-A177-3AD203B41FA5}">
                      <a16:colId xmlns:a16="http://schemas.microsoft.com/office/drawing/2014/main" val="20001"/>
                    </a:ext>
                  </a:extLst>
                </a:gridCol>
              </a:tblGrid>
              <a:tr h="641373">
                <a:tc>
                  <a:txBody>
                    <a:bodyPr/>
                    <a:lstStyle/>
                    <a:p>
                      <a:pPr marL="367030" algn="l">
                        <a:lnSpc>
                          <a:spcPct val="115000"/>
                        </a:lnSpc>
                        <a:spcAft>
                          <a:spcPts val="1000"/>
                        </a:spcAft>
                      </a:pPr>
                      <a:r>
                        <a:rPr lang="es-CL" sz="1800" dirty="0">
                          <a:solidFill>
                            <a:schemeClr val="bg1"/>
                          </a:solidFill>
                          <a:effectLst/>
                        </a:rPr>
                        <a:t>Responsable a cargo</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7030" algn="l">
                        <a:lnSpc>
                          <a:spcPct val="115000"/>
                        </a:lnSpc>
                        <a:spcAft>
                          <a:spcPts val="0"/>
                        </a:spcAft>
                      </a:pPr>
                      <a:r>
                        <a:rPr lang="es-CL" sz="1800" dirty="0">
                          <a:effectLst/>
                        </a:rPr>
                        <a:t>Actividad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06248">
                <a:tc>
                  <a:txBody>
                    <a:bodyPr/>
                    <a:lstStyle/>
                    <a:p>
                      <a:pPr marL="367030" algn="l">
                        <a:lnSpc>
                          <a:spcPct val="115000"/>
                        </a:lnSpc>
                        <a:spcAft>
                          <a:spcPts val="1000"/>
                        </a:spcAft>
                      </a:pPr>
                      <a:r>
                        <a:rPr lang="es-CL" sz="1800" dirty="0">
                          <a:effectLst/>
                        </a:rPr>
                        <a:t>Alan Ortega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Instalación de programas, configuración Wifi, Desarrollo del Plan de Proyecto y programación en Python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5229">
                <a:tc>
                  <a:txBody>
                    <a:bodyPr/>
                    <a:lstStyle/>
                    <a:p>
                      <a:pPr marL="367030" algn="l">
                        <a:lnSpc>
                          <a:spcPct val="115000"/>
                        </a:lnSpc>
                        <a:spcAft>
                          <a:spcPts val="0"/>
                        </a:spcAft>
                      </a:pPr>
                      <a:r>
                        <a:rPr lang="es-CL" sz="1800" dirty="0">
                          <a:effectLst/>
                        </a:rPr>
                        <a:t>Felipe López</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Presentación y lista de riesgos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41664">
                <a:tc>
                  <a:txBody>
                    <a:bodyPr/>
                    <a:lstStyle/>
                    <a:p>
                      <a:pPr marL="367030" algn="l">
                        <a:lnSpc>
                          <a:spcPct val="115000"/>
                        </a:lnSpc>
                        <a:spcAft>
                          <a:spcPts val="0"/>
                        </a:spcAft>
                      </a:pPr>
                      <a:r>
                        <a:rPr lang="es-CL" sz="1800">
                          <a:effectLst/>
                        </a:rPr>
                        <a:t>Cristian Cáceres</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Traducción de algoritmos del cubo Rubik’s, avance en redmine (WIKI) e instalar Sistema Operativo EV3DEV Stretch Beta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70832">
                <a:tc>
                  <a:txBody>
                    <a:bodyPr/>
                    <a:lstStyle/>
                    <a:p>
                      <a:pPr marL="367030" algn="l">
                        <a:lnSpc>
                          <a:spcPct val="115000"/>
                        </a:lnSpc>
                        <a:spcAft>
                          <a:spcPts val="0"/>
                        </a:spcAft>
                      </a:pPr>
                      <a:r>
                        <a:rPr lang="es-CL" sz="1800">
                          <a:effectLst/>
                        </a:rPr>
                        <a:t>Christian Bautista</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Construcción robot EV3 y diseño de la interfaz</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CuadroTexto 3"/>
          <p:cNvSpPr txBox="1"/>
          <p:nvPr/>
        </p:nvSpPr>
        <p:spPr>
          <a:xfrm>
            <a:off x="1519310" y="528288"/>
            <a:ext cx="8422318" cy="830997"/>
          </a:xfrm>
          <a:prstGeom prst="rect">
            <a:avLst/>
          </a:prstGeom>
          <a:noFill/>
        </p:spPr>
        <p:txBody>
          <a:bodyPr wrap="square" rtlCol="0">
            <a:spAutoFit/>
          </a:bodyPr>
          <a:lstStyle/>
          <a:p>
            <a:r>
              <a:rPr lang="es-CL" sz="4800" dirty="0">
                <a:solidFill>
                  <a:schemeClr val="accent1"/>
                </a:solidFill>
              </a:rPr>
              <a:t>PERSONAL-ROL ASIGNADO</a:t>
            </a:r>
            <a:endParaRPr lang="es-CL" sz="4800" dirty="0"/>
          </a:p>
        </p:txBody>
      </p:sp>
    </p:spTree>
    <p:extLst>
      <p:ext uri="{BB962C8B-B14F-4D97-AF65-F5344CB8AC3E}">
        <p14:creationId xmlns:p14="http://schemas.microsoft.com/office/powerpoint/2010/main" val="3452962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823664"/>
              </p:ext>
            </p:extLst>
          </p:nvPr>
        </p:nvGraphicFramePr>
        <p:xfrm>
          <a:off x="154235" y="385458"/>
          <a:ext cx="8549089" cy="6184541"/>
        </p:xfrm>
        <a:graphic>
          <a:graphicData uri="http://schemas.openxmlformats.org/drawingml/2006/table">
            <a:tbl>
              <a:tblPr firstRow="1" firstCol="1" bandRow="1">
                <a:tableStyleId>{5C22544A-7EE6-4342-B048-85BDC9FD1C3A}</a:tableStyleId>
              </a:tblPr>
              <a:tblGrid>
                <a:gridCol w="2455614">
                  <a:extLst>
                    <a:ext uri="{9D8B030D-6E8A-4147-A177-3AD203B41FA5}">
                      <a16:colId xmlns:a16="http://schemas.microsoft.com/office/drawing/2014/main" val="20000"/>
                    </a:ext>
                  </a:extLst>
                </a:gridCol>
                <a:gridCol w="1113852">
                  <a:extLst>
                    <a:ext uri="{9D8B030D-6E8A-4147-A177-3AD203B41FA5}">
                      <a16:colId xmlns:a16="http://schemas.microsoft.com/office/drawing/2014/main" val="20001"/>
                    </a:ext>
                  </a:extLst>
                </a:gridCol>
                <a:gridCol w="848299">
                  <a:extLst>
                    <a:ext uri="{9D8B030D-6E8A-4147-A177-3AD203B41FA5}">
                      <a16:colId xmlns:a16="http://schemas.microsoft.com/office/drawing/2014/main" val="20002"/>
                    </a:ext>
                  </a:extLst>
                </a:gridCol>
                <a:gridCol w="4131324">
                  <a:extLst>
                    <a:ext uri="{9D8B030D-6E8A-4147-A177-3AD203B41FA5}">
                      <a16:colId xmlns:a16="http://schemas.microsoft.com/office/drawing/2014/main" val="20003"/>
                    </a:ext>
                  </a:extLst>
                </a:gridCol>
              </a:tblGrid>
              <a:tr h="495760">
                <a:tc>
                  <a:txBody>
                    <a:bodyPr/>
                    <a:lstStyle/>
                    <a:p>
                      <a:pPr algn="ctr">
                        <a:spcAft>
                          <a:spcPts val="0"/>
                        </a:spcAft>
                      </a:pPr>
                      <a:r>
                        <a:rPr lang="es-ES" sz="1600" dirty="0">
                          <a:effectLst/>
                          <a:latin typeface="Agency FB" panose="020B0503020202020204" pitchFamily="34" charset="0"/>
                        </a:rPr>
                        <a:t>Riesgos</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Probabilidad de ocurrencia</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Nivel de impacto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Acción remedial</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0"/>
                  </a:ext>
                </a:extLst>
              </a:tr>
              <a:tr h="337178">
                <a:tc>
                  <a:txBody>
                    <a:bodyPr/>
                    <a:lstStyle/>
                    <a:p>
                      <a:pPr algn="l">
                        <a:lnSpc>
                          <a:spcPct val="100000"/>
                        </a:lnSpc>
                        <a:spcAft>
                          <a:spcPts val="0"/>
                        </a:spcAft>
                      </a:pPr>
                      <a:r>
                        <a:rPr lang="es-ES" sz="1600" dirty="0">
                          <a:effectLst/>
                          <a:latin typeface="Agency FB" panose="020B0503020202020204" pitchFamily="34" charset="0"/>
                        </a:rPr>
                        <a:t>Personal sin experiencia</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60%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Se realizará una búsqueda y análisis al respecto del tema a tratar.</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1"/>
                  </a:ext>
                </a:extLst>
              </a:tr>
              <a:tr h="511450">
                <a:tc>
                  <a:txBody>
                    <a:bodyPr/>
                    <a:lstStyle/>
                    <a:p>
                      <a:pPr algn="l">
                        <a:lnSpc>
                          <a:spcPct val="100000"/>
                        </a:lnSpc>
                        <a:spcAft>
                          <a:spcPts val="0"/>
                        </a:spcAft>
                      </a:pPr>
                      <a:r>
                        <a:rPr lang="es-ES" sz="1600" dirty="0">
                          <a:effectLst/>
                          <a:latin typeface="Agency FB" panose="020B0503020202020204" pitchFamily="34" charset="0"/>
                        </a:rPr>
                        <a:t>Perdida de información</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6</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Hacer un respaldo de la información correspondiente continuamente en los dispositivos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2"/>
                  </a:ext>
                </a:extLst>
              </a:tr>
              <a:tr h="511450">
                <a:tc>
                  <a:txBody>
                    <a:bodyPr/>
                    <a:lstStyle/>
                    <a:p>
                      <a:pPr algn="l">
                        <a:lnSpc>
                          <a:spcPct val="100000"/>
                        </a:lnSpc>
                        <a:spcAft>
                          <a:spcPts val="0"/>
                        </a:spcAft>
                      </a:pPr>
                      <a:r>
                        <a:rPr lang="es-ES" sz="1600" dirty="0">
                          <a:effectLst/>
                          <a:latin typeface="Agency FB" panose="020B0503020202020204" pitchFamily="34" charset="0"/>
                        </a:rPr>
                        <a:t>Enfermedades/Accidentes</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4</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Repartir tareas del integrante en cuestión al equipo y el integrante cuando se reintegre necesitara adelantar trabajo.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3"/>
                  </a:ext>
                </a:extLst>
              </a:tr>
              <a:tr h="337178">
                <a:tc>
                  <a:txBody>
                    <a:bodyPr/>
                    <a:lstStyle/>
                    <a:p>
                      <a:pPr algn="l">
                        <a:lnSpc>
                          <a:spcPct val="100000"/>
                        </a:lnSpc>
                        <a:spcAft>
                          <a:spcPts val="0"/>
                        </a:spcAft>
                      </a:pPr>
                      <a:r>
                        <a:rPr lang="es-ES" sz="1600" dirty="0">
                          <a:effectLst/>
                          <a:latin typeface="Agency FB" panose="020B0503020202020204" pitchFamily="34" charset="0"/>
                        </a:rPr>
                        <a:t>Incumplimiento de tareas en el plazo determinado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4</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Establecer una pauta de desarrollo con fechas y tareas determinadas.</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4"/>
                  </a:ext>
                </a:extLst>
              </a:tr>
              <a:tr h="337178">
                <a:tc>
                  <a:txBody>
                    <a:bodyPr/>
                    <a:lstStyle/>
                    <a:p>
                      <a:pPr algn="l">
                        <a:lnSpc>
                          <a:spcPct val="100000"/>
                        </a:lnSpc>
                        <a:spcAft>
                          <a:spcPts val="0"/>
                        </a:spcAft>
                      </a:pPr>
                      <a:r>
                        <a:rPr lang="es-ES" sz="1600" dirty="0">
                          <a:effectLst/>
                          <a:latin typeface="Agency FB" panose="020B0503020202020204" pitchFamily="34" charset="0"/>
                        </a:rPr>
                        <a:t>Falta de herramientas para desarrollar el proyecto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mediante otros medios estas herramientas.</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5"/>
                  </a:ext>
                </a:extLst>
              </a:tr>
              <a:tr h="337178">
                <a:tc>
                  <a:txBody>
                    <a:bodyPr/>
                    <a:lstStyle/>
                    <a:p>
                      <a:pPr algn="l">
                        <a:lnSpc>
                          <a:spcPct val="100000"/>
                        </a:lnSpc>
                        <a:spcAft>
                          <a:spcPts val="0"/>
                        </a:spcAft>
                      </a:pPr>
                      <a:r>
                        <a:rPr lang="es-ES" sz="1600">
                          <a:effectLst/>
                          <a:latin typeface="Agency FB" panose="020B0503020202020204" pitchFamily="34" charset="0"/>
                        </a:rPr>
                        <a:t>Falta de piezas para el robot ev3</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7</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Comprar las piezas faltantes para el robot en el mercado.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6"/>
                  </a:ext>
                </a:extLst>
              </a:tr>
              <a:tr h="337178">
                <a:tc>
                  <a:txBody>
                    <a:bodyPr/>
                    <a:lstStyle/>
                    <a:p>
                      <a:pPr algn="l">
                        <a:lnSpc>
                          <a:spcPct val="100000"/>
                        </a:lnSpc>
                        <a:spcAft>
                          <a:spcPts val="0"/>
                        </a:spcAft>
                      </a:pPr>
                      <a:r>
                        <a:rPr lang="es-ES" sz="1600">
                          <a:effectLst/>
                          <a:latin typeface="Agency FB" panose="020B0503020202020204" pitchFamily="34" charset="0"/>
                        </a:rPr>
                        <a:t>Daño a tarjeta de SD del robot</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6</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Hacer el respaldo debido en algún dispositivo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7"/>
                  </a:ext>
                </a:extLst>
              </a:tr>
              <a:tr h="511450">
                <a:tc>
                  <a:txBody>
                    <a:bodyPr/>
                    <a:lstStyle/>
                    <a:p>
                      <a:pPr algn="l">
                        <a:lnSpc>
                          <a:spcPct val="100000"/>
                        </a:lnSpc>
                        <a:spcAft>
                          <a:spcPts val="0"/>
                        </a:spcAft>
                      </a:pPr>
                      <a:r>
                        <a:rPr lang="es-ES" sz="1600">
                          <a:effectLst/>
                          <a:latin typeface="Agency FB" panose="020B0503020202020204" pitchFamily="34" charset="0"/>
                        </a:rPr>
                        <a:t>No terminar el proyecto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Desarrollar todas las tareas necesarias para el avance del proyecto de manera efectiva y de acorde al tiempo.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8"/>
                  </a:ext>
                </a:extLst>
              </a:tr>
              <a:tr h="337178">
                <a:tc>
                  <a:txBody>
                    <a:bodyPr/>
                    <a:lstStyle/>
                    <a:p>
                      <a:pPr algn="l">
                        <a:lnSpc>
                          <a:spcPct val="100000"/>
                        </a:lnSpc>
                        <a:spcAft>
                          <a:spcPts val="0"/>
                        </a:spcAft>
                      </a:pPr>
                      <a:r>
                        <a:rPr lang="es-ES" sz="1600">
                          <a:effectLst/>
                          <a:latin typeface="Agency FB" panose="020B0503020202020204" pitchFamily="34" charset="0"/>
                        </a:rPr>
                        <a:t>Falla del software necesario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mediante internet otras opciones similares al software necesario.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9"/>
                  </a:ext>
                </a:extLst>
              </a:tr>
              <a:tr h="337178">
                <a:tc>
                  <a:txBody>
                    <a:bodyPr/>
                    <a:lstStyle/>
                    <a:p>
                      <a:pPr algn="l">
                        <a:lnSpc>
                          <a:spcPct val="100000"/>
                        </a:lnSpc>
                        <a:spcAft>
                          <a:spcPts val="0"/>
                        </a:spcAft>
                      </a:pPr>
                      <a:r>
                        <a:rPr lang="es-ES" sz="1600">
                          <a:effectLst/>
                          <a:latin typeface="Agency FB" panose="020B0503020202020204" pitchFamily="34" charset="0"/>
                        </a:rPr>
                        <a:t>Errores de programación</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5</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errores en internet para su debida resolución.</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0"/>
                  </a:ext>
                </a:extLst>
              </a:tr>
              <a:tr h="337178">
                <a:tc>
                  <a:txBody>
                    <a:bodyPr/>
                    <a:lstStyle/>
                    <a:p>
                      <a:pPr algn="l">
                        <a:lnSpc>
                          <a:spcPct val="100000"/>
                        </a:lnSpc>
                        <a:spcAft>
                          <a:spcPts val="0"/>
                        </a:spcAft>
                      </a:pPr>
                      <a:r>
                        <a:rPr lang="es-ES" sz="1600">
                          <a:effectLst/>
                          <a:latin typeface="Agency FB" panose="020B0503020202020204" pitchFamily="34" charset="0"/>
                        </a:rPr>
                        <a:t>Abandono de integrantes</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Tomar las tareas del integrante y repartir deberes a los integrantes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1"/>
                  </a:ext>
                </a:extLst>
              </a:tr>
              <a:tr h="337063">
                <a:tc>
                  <a:txBody>
                    <a:bodyPr/>
                    <a:lstStyle/>
                    <a:p>
                      <a:pPr algn="l">
                        <a:lnSpc>
                          <a:spcPct val="100000"/>
                        </a:lnSpc>
                        <a:spcAft>
                          <a:spcPts val="0"/>
                        </a:spcAft>
                      </a:pPr>
                      <a:r>
                        <a:rPr lang="es-ES" sz="1600">
                          <a:effectLst/>
                          <a:latin typeface="Agency FB" panose="020B0503020202020204" pitchFamily="34" charset="0"/>
                        </a:rPr>
                        <a:t>Retraso al entregar los documentos del proyecto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2"/>
                  </a:ext>
                </a:extLst>
              </a:tr>
              <a:tr h="245399">
                <a:tc>
                  <a:txBody>
                    <a:bodyPr/>
                    <a:lstStyle/>
                    <a:p>
                      <a:pPr algn="l">
                        <a:lnSpc>
                          <a:spcPct val="100000"/>
                        </a:lnSpc>
                        <a:spcAft>
                          <a:spcPts val="0"/>
                        </a:spcAft>
                      </a:pPr>
                      <a:r>
                        <a:rPr lang="es-ES" sz="1600">
                          <a:effectLst/>
                          <a:latin typeface="Agency FB" panose="020B0503020202020204" pitchFamily="34" charset="0"/>
                        </a:rPr>
                        <a:t>Falta de presupuesto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3"/>
                  </a:ext>
                </a:extLst>
              </a:tr>
              <a:tr h="232146">
                <a:tc>
                  <a:txBody>
                    <a:bodyPr/>
                    <a:lstStyle/>
                    <a:p>
                      <a:pPr algn="l">
                        <a:lnSpc>
                          <a:spcPct val="100000"/>
                        </a:lnSpc>
                        <a:spcAft>
                          <a:spcPts val="0"/>
                        </a:spcAft>
                      </a:pPr>
                      <a:r>
                        <a:rPr lang="es-ES" sz="1600" dirty="0">
                          <a:effectLst/>
                          <a:latin typeface="Agency FB" panose="020B0503020202020204" pitchFamily="34" charset="0"/>
                        </a:rPr>
                        <a:t>Indisponibilidad del equipo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74829524"/>
              </p:ext>
            </p:extLst>
          </p:nvPr>
        </p:nvGraphicFramePr>
        <p:xfrm>
          <a:off x="9003462" y="3477728"/>
          <a:ext cx="2995930" cy="1285176"/>
        </p:xfrm>
        <a:graphic>
          <a:graphicData uri="http://schemas.openxmlformats.org/drawingml/2006/table">
            <a:tbl>
              <a:tblPr>
                <a:tableStyleId>{3C2FFA5D-87B4-456A-9821-1D502468CF0F}</a:tableStyleId>
              </a:tblPr>
              <a:tblGrid>
                <a:gridCol w="636905">
                  <a:extLst>
                    <a:ext uri="{9D8B030D-6E8A-4147-A177-3AD203B41FA5}">
                      <a16:colId xmlns:a16="http://schemas.microsoft.com/office/drawing/2014/main" val="20000"/>
                    </a:ext>
                  </a:extLst>
                </a:gridCol>
                <a:gridCol w="2359025">
                  <a:extLst>
                    <a:ext uri="{9D8B030D-6E8A-4147-A177-3AD203B41FA5}">
                      <a16:colId xmlns:a16="http://schemas.microsoft.com/office/drawing/2014/main" val="20001"/>
                    </a:ext>
                  </a:extLst>
                </a:gridCol>
              </a:tblGrid>
              <a:tr h="264856">
                <a:tc gridSpan="2">
                  <a:txBody>
                    <a:bodyPr/>
                    <a:lstStyle/>
                    <a:p>
                      <a:pPr algn="ctr">
                        <a:lnSpc>
                          <a:spcPct val="115000"/>
                        </a:lnSpc>
                        <a:spcBef>
                          <a:spcPts val="2400"/>
                        </a:spcBef>
                        <a:spcAft>
                          <a:spcPts val="0"/>
                        </a:spcAft>
                      </a:pPr>
                      <a:r>
                        <a:rPr lang="es-ES" sz="1100" kern="0" dirty="0">
                          <a:effectLst/>
                        </a:rPr>
                        <a:t>CATEGORIA DE RIESGOS</a:t>
                      </a:r>
                      <a:endParaRPr lang="es-CL" sz="1100" b="1" kern="0" dirty="0">
                        <a:solidFill>
                          <a:srgbClr val="365F91"/>
                        </a:solidFill>
                        <a:effectLst/>
                        <a:latin typeface="Agency FB" panose="020B0503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s-CL"/>
                    </a:p>
                  </a:txBody>
                  <a:tcPr/>
                </a:tc>
                <a:extLst>
                  <a:ext uri="{0D108BD9-81ED-4DB2-BD59-A6C34878D82A}">
                    <a16:rowId xmlns:a16="http://schemas.microsoft.com/office/drawing/2014/main" val="10000"/>
                  </a:ext>
                </a:extLst>
              </a:tr>
              <a:tr h="156845">
                <a:tc>
                  <a:txBody>
                    <a:bodyPr/>
                    <a:lstStyle/>
                    <a:p>
                      <a:pPr algn="ctr">
                        <a:lnSpc>
                          <a:spcPct val="115000"/>
                        </a:lnSpc>
                        <a:spcAft>
                          <a:spcPts val="0"/>
                        </a:spcAft>
                      </a:pPr>
                      <a:r>
                        <a:rPr lang="es-ES" sz="1600" dirty="0">
                          <a:effectLst/>
                        </a:rPr>
                        <a:t>1</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CATASTROFICO</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44780">
                <a:tc>
                  <a:txBody>
                    <a:bodyPr/>
                    <a:lstStyle/>
                    <a:p>
                      <a:pPr algn="ctr">
                        <a:lnSpc>
                          <a:spcPct val="115000"/>
                        </a:lnSpc>
                        <a:spcAft>
                          <a:spcPts val="0"/>
                        </a:spcAft>
                      </a:pPr>
                      <a:r>
                        <a:rPr lang="es-ES" sz="1600">
                          <a:effectLst/>
                        </a:rPr>
                        <a:t>2</a:t>
                      </a:r>
                      <a:endParaRPr lang="es-CL" sz="110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CRÍTICO</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39700">
                <a:tc>
                  <a:txBody>
                    <a:bodyPr/>
                    <a:lstStyle/>
                    <a:p>
                      <a:pPr algn="ctr">
                        <a:lnSpc>
                          <a:spcPct val="115000"/>
                        </a:lnSpc>
                        <a:spcAft>
                          <a:spcPts val="0"/>
                        </a:spcAft>
                      </a:pPr>
                      <a:r>
                        <a:rPr lang="es-ES" sz="1600" dirty="0">
                          <a:effectLst/>
                        </a:rPr>
                        <a:t>3</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MARGINAL</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37795">
                <a:tc>
                  <a:txBody>
                    <a:bodyPr/>
                    <a:lstStyle/>
                    <a:p>
                      <a:pPr algn="ctr">
                        <a:lnSpc>
                          <a:spcPct val="115000"/>
                        </a:lnSpc>
                        <a:spcAft>
                          <a:spcPts val="0"/>
                        </a:spcAft>
                      </a:pPr>
                      <a:r>
                        <a:rPr lang="es-ES" sz="1600" dirty="0">
                          <a:effectLst/>
                        </a:rPr>
                        <a:t>4</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DESPRECIABLE</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CuadroTexto 4"/>
          <p:cNvSpPr txBox="1"/>
          <p:nvPr/>
        </p:nvSpPr>
        <p:spPr>
          <a:xfrm>
            <a:off x="8853393" y="1668666"/>
            <a:ext cx="3296068" cy="1200329"/>
          </a:xfrm>
          <a:prstGeom prst="rect">
            <a:avLst/>
          </a:prstGeom>
          <a:noFill/>
        </p:spPr>
        <p:txBody>
          <a:bodyPr wrap="square" rtlCol="0">
            <a:spAutoFit/>
          </a:bodyPr>
          <a:lstStyle/>
          <a:p>
            <a:pPr algn="ctr"/>
            <a:r>
              <a:rPr lang="es-CL" sz="3600" dirty="0">
                <a:solidFill>
                  <a:schemeClr val="accent1"/>
                </a:solidFill>
              </a:rPr>
              <a:t>GESTIÓN DE REISGOS</a:t>
            </a:r>
            <a:endParaRPr lang="es-CL" sz="3600" dirty="0"/>
          </a:p>
        </p:txBody>
      </p:sp>
    </p:spTree>
    <p:extLst>
      <p:ext uri="{BB962C8B-B14F-4D97-AF65-F5344CB8AC3E}">
        <p14:creationId xmlns:p14="http://schemas.microsoft.com/office/powerpoint/2010/main" val="2926111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041" y="3007659"/>
            <a:ext cx="9404723" cy="1400530"/>
          </a:xfrm>
        </p:spPr>
        <p:txBody>
          <a:bodyPr/>
          <a:lstStyle/>
          <a:p>
            <a:pPr algn="ctr"/>
            <a:r>
              <a:rPr lang="es-CL" dirty="0">
                <a:solidFill>
                  <a:schemeClr val="accent1"/>
                </a:solidFill>
              </a:rPr>
              <a:t>Planificación de Recursos</a:t>
            </a:r>
          </a:p>
        </p:txBody>
      </p:sp>
    </p:spTree>
    <p:extLst>
      <p:ext uri="{BB962C8B-B14F-4D97-AF65-F5344CB8AC3E}">
        <p14:creationId xmlns:p14="http://schemas.microsoft.com/office/powerpoint/2010/main" val="176597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01345" y="1847826"/>
            <a:ext cx="5087178" cy="1938992"/>
          </a:xfrm>
          <a:prstGeom prst="rect">
            <a:avLst/>
          </a:prstGeom>
          <a:noFill/>
        </p:spPr>
        <p:txBody>
          <a:bodyPr wrap="square" rtlCol="0">
            <a:spAutoFit/>
          </a:bodyPr>
          <a:lstStyle/>
          <a:p>
            <a:r>
              <a:rPr lang="es-CL" sz="2000" b="1" dirty="0">
                <a:solidFill>
                  <a:schemeClr val="accent1"/>
                </a:solidFill>
              </a:rPr>
              <a:t>Hardware:</a:t>
            </a:r>
          </a:p>
          <a:p>
            <a:r>
              <a:rPr lang="es-CL" sz="2000" dirty="0"/>
              <a:t> </a:t>
            </a:r>
          </a:p>
          <a:p>
            <a:pPr marL="285750" lvl="0" indent="-285750">
              <a:buClr>
                <a:schemeClr val="accent1"/>
              </a:buClr>
              <a:buFont typeface="Arial" panose="020B0604020202020204" pitchFamily="34" charset="0"/>
              <a:buChar char="•"/>
            </a:pPr>
            <a:r>
              <a:rPr lang="es-CL" sz="2000" dirty="0"/>
              <a:t>Robot Lego EV3</a:t>
            </a:r>
          </a:p>
          <a:p>
            <a:pPr marL="285750" lvl="0" indent="-285750">
              <a:buClr>
                <a:schemeClr val="accent1"/>
              </a:buClr>
              <a:buFont typeface="Arial" panose="020B0604020202020204" pitchFamily="34" charset="0"/>
              <a:buChar char="•"/>
            </a:pPr>
            <a:r>
              <a:rPr lang="es-CL" sz="2000" dirty="0"/>
              <a:t>Adaptador WIFI Tenda</a:t>
            </a:r>
          </a:p>
          <a:p>
            <a:pPr marL="285750" lvl="0" indent="-285750">
              <a:buClr>
                <a:schemeClr val="accent1"/>
              </a:buClr>
              <a:buFont typeface="Arial" panose="020B0604020202020204" pitchFamily="34" charset="0"/>
              <a:buChar char="•"/>
            </a:pPr>
            <a:r>
              <a:rPr lang="es-CL" sz="2000" dirty="0"/>
              <a:t>Cubo Rubik’s GNA</a:t>
            </a:r>
          </a:p>
          <a:p>
            <a:pPr marL="285750" lvl="0" indent="-285750">
              <a:buClr>
                <a:schemeClr val="accent1"/>
              </a:buClr>
              <a:buFont typeface="Arial" panose="020B0604020202020204" pitchFamily="34" charset="0"/>
              <a:buChar char="•"/>
            </a:pPr>
            <a:r>
              <a:rPr lang="es-CL" sz="2000" dirty="0"/>
              <a:t>Memoria SD </a:t>
            </a:r>
          </a:p>
        </p:txBody>
      </p:sp>
      <p:sp>
        <p:nvSpPr>
          <p:cNvPr id="9" name="CuadroTexto 8"/>
          <p:cNvSpPr txBox="1"/>
          <p:nvPr/>
        </p:nvSpPr>
        <p:spPr>
          <a:xfrm>
            <a:off x="2672347" y="4643175"/>
            <a:ext cx="7177412" cy="2308324"/>
          </a:xfrm>
          <a:prstGeom prst="rect">
            <a:avLst/>
          </a:prstGeom>
          <a:noFill/>
        </p:spPr>
        <p:txBody>
          <a:bodyPr wrap="square" rtlCol="0">
            <a:spAutoFit/>
          </a:bodyPr>
          <a:lstStyle/>
          <a:p>
            <a:pPr marL="285750" lvl="0" indent="-285750">
              <a:buClr>
                <a:schemeClr val="accent1"/>
              </a:buClr>
              <a:buFont typeface="Wingdings" panose="05000000000000000000" pitchFamily="2" charset="2"/>
              <a:buChar char="q"/>
            </a:pPr>
            <a:r>
              <a:rPr lang="es-CL" sz="2000" dirty="0"/>
              <a:t>Robot Lego EV3 - $490.209 CLP</a:t>
            </a:r>
          </a:p>
          <a:p>
            <a:pPr marL="285750" lvl="0" indent="-285750">
              <a:buClr>
                <a:schemeClr val="accent1"/>
              </a:buClr>
              <a:buFont typeface="Wingdings" panose="05000000000000000000" pitchFamily="2" charset="2"/>
              <a:buChar char="q"/>
            </a:pPr>
            <a:r>
              <a:rPr lang="es-CL" sz="2000" dirty="0"/>
              <a:t>Cubo Rubik’s - $15.000 CLP</a:t>
            </a:r>
          </a:p>
          <a:p>
            <a:pPr marL="285750" lvl="0" indent="-285750">
              <a:buClr>
                <a:schemeClr val="accent1"/>
              </a:buClr>
              <a:buFont typeface="Wingdings" panose="05000000000000000000" pitchFamily="2" charset="2"/>
              <a:buChar char="q"/>
            </a:pPr>
            <a:r>
              <a:rPr lang="es-CL" sz="2000" dirty="0"/>
              <a:t>Micro/</a:t>
            </a:r>
            <a:r>
              <a:rPr lang="es-CL" sz="2000" dirty="0" err="1"/>
              <a:t>Adapater</a:t>
            </a:r>
            <a:r>
              <a:rPr lang="es-CL" sz="2000" dirty="0"/>
              <a:t> SD ADATA 8GB - $3.550 CLP</a:t>
            </a:r>
          </a:p>
          <a:p>
            <a:pPr marL="285750" lvl="0" indent="-285750">
              <a:buClr>
                <a:schemeClr val="accent1"/>
              </a:buClr>
              <a:buFont typeface="Wingdings" panose="05000000000000000000" pitchFamily="2" charset="2"/>
              <a:buChar char="q"/>
            </a:pPr>
            <a:r>
              <a:rPr lang="es-CL" sz="2000" dirty="0"/>
              <a:t>Adaptador WIFI Tenda - $6.000 CLP</a:t>
            </a:r>
          </a:p>
          <a:p>
            <a:pPr marL="285750" lvl="0" indent="-285750">
              <a:buClr>
                <a:schemeClr val="accent1"/>
              </a:buClr>
              <a:buFont typeface="Wingdings" panose="05000000000000000000" pitchFamily="2" charset="2"/>
              <a:buChar char="q"/>
            </a:pPr>
            <a:r>
              <a:rPr lang="es-CL" sz="2000" dirty="0"/>
              <a:t>Sueldo total del equipo - $2.592.000 CLP</a:t>
            </a:r>
          </a:p>
          <a:p>
            <a:pPr marL="285750" lvl="0" indent="-285750">
              <a:buClr>
                <a:schemeClr val="accent1"/>
              </a:buClr>
              <a:buFont typeface="Wingdings" panose="05000000000000000000" pitchFamily="2" charset="2"/>
              <a:buChar char="q"/>
            </a:pPr>
            <a:r>
              <a:rPr lang="es-CL" sz="2000" dirty="0"/>
              <a:t>TOTAL: $ 3.106.709 CLP</a:t>
            </a:r>
          </a:p>
          <a:p>
            <a:endParaRPr lang="es-CL" sz="2400" dirty="0"/>
          </a:p>
        </p:txBody>
      </p:sp>
      <p:sp>
        <p:nvSpPr>
          <p:cNvPr id="10" name="CuadroTexto 9"/>
          <p:cNvSpPr txBox="1"/>
          <p:nvPr/>
        </p:nvSpPr>
        <p:spPr>
          <a:xfrm>
            <a:off x="501345" y="434703"/>
            <a:ext cx="8973161" cy="1200329"/>
          </a:xfrm>
          <a:prstGeom prst="rect">
            <a:avLst/>
          </a:prstGeom>
          <a:noFill/>
        </p:spPr>
        <p:txBody>
          <a:bodyPr wrap="square" rtlCol="0">
            <a:spAutoFit/>
          </a:bodyPr>
          <a:lstStyle/>
          <a:p>
            <a:pPr algn="ctr"/>
            <a:r>
              <a:rPr lang="es-CL" sz="3600" dirty="0">
                <a:solidFill>
                  <a:schemeClr val="accent1"/>
                </a:solidFill>
              </a:rPr>
              <a:t>RECURSOS HARDWARE-SOFTWARE REQUERIDOS</a:t>
            </a:r>
            <a:endParaRPr lang="es-CL" sz="3600" dirty="0"/>
          </a:p>
        </p:txBody>
      </p:sp>
      <p:sp>
        <p:nvSpPr>
          <p:cNvPr id="11" name="CuadroTexto 10"/>
          <p:cNvSpPr txBox="1"/>
          <p:nvPr/>
        </p:nvSpPr>
        <p:spPr>
          <a:xfrm>
            <a:off x="2392183" y="4048428"/>
            <a:ext cx="7407633" cy="646331"/>
          </a:xfrm>
          <a:prstGeom prst="rect">
            <a:avLst/>
          </a:prstGeom>
          <a:noFill/>
        </p:spPr>
        <p:txBody>
          <a:bodyPr wrap="square" rtlCol="0">
            <a:spAutoFit/>
          </a:bodyPr>
          <a:lstStyle/>
          <a:p>
            <a:r>
              <a:rPr lang="es-CL" sz="3600" dirty="0">
                <a:solidFill>
                  <a:schemeClr val="accent1"/>
                </a:solidFill>
              </a:rPr>
              <a:t>ESTIMACIÓN DE COSTOS</a:t>
            </a:r>
            <a:endParaRPr lang="es-CL" sz="3600" dirty="0"/>
          </a:p>
        </p:txBody>
      </p:sp>
      <p:sp>
        <p:nvSpPr>
          <p:cNvPr id="2" name="CuadroTexto 1"/>
          <p:cNvSpPr txBox="1"/>
          <p:nvPr/>
        </p:nvSpPr>
        <p:spPr>
          <a:xfrm>
            <a:off x="5588523" y="1847826"/>
            <a:ext cx="5225622" cy="2523768"/>
          </a:xfrm>
          <a:prstGeom prst="rect">
            <a:avLst/>
          </a:prstGeom>
          <a:noFill/>
        </p:spPr>
        <p:txBody>
          <a:bodyPr wrap="square" rtlCol="0">
            <a:spAutoFit/>
          </a:bodyPr>
          <a:lstStyle/>
          <a:p>
            <a:r>
              <a:rPr lang="es-CL" sz="2000" b="1" dirty="0">
                <a:solidFill>
                  <a:schemeClr val="accent1"/>
                </a:solidFill>
              </a:rPr>
              <a:t>Software:</a:t>
            </a:r>
          </a:p>
          <a:p>
            <a:endParaRPr lang="es-CL" sz="2000" dirty="0"/>
          </a:p>
          <a:p>
            <a:pPr marL="285750" lvl="0" indent="-285750">
              <a:buClr>
                <a:schemeClr val="accent1"/>
              </a:buClr>
              <a:buFont typeface="Arial" panose="020B0604020202020204" pitchFamily="34" charset="0"/>
              <a:buChar char="•"/>
            </a:pPr>
            <a:r>
              <a:rPr lang="es-CL" sz="2000" dirty="0"/>
              <a:t>Sistema Operativo EV3DEV – STRETCH BETA</a:t>
            </a:r>
          </a:p>
          <a:p>
            <a:pPr marL="285750" lvl="0" indent="-285750">
              <a:buClr>
                <a:schemeClr val="accent1"/>
              </a:buClr>
              <a:buFont typeface="Arial" panose="020B0604020202020204" pitchFamily="34" charset="0"/>
              <a:buChar char="•"/>
            </a:pPr>
            <a:r>
              <a:rPr lang="es-CL" sz="2000" dirty="0"/>
              <a:t>Visual Studio</a:t>
            </a:r>
          </a:p>
          <a:p>
            <a:pPr marL="285750" lvl="0" indent="-285750">
              <a:buClr>
                <a:schemeClr val="accent1"/>
              </a:buClr>
              <a:buFont typeface="Arial" panose="020B0604020202020204" pitchFamily="34" charset="0"/>
              <a:buChar char="•"/>
            </a:pPr>
            <a:r>
              <a:rPr lang="es-CL" sz="2000" dirty="0" err="1"/>
              <a:t>Putty</a:t>
            </a:r>
            <a:r>
              <a:rPr lang="es-CL" sz="2000" dirty="0"/>
              <a:t> (SSH)</a:t>
            </a:r>
          </a:p>
          <a:p>
            <a:pPr marL="285750" lvl="0" indent="-285750">
              <a:buClr>
                <a:schemeClr val="accent1"/>
              </a:buClr>
              <a:buFont typeface="Arial" panose="020B0604020202020204" pitchFamily="34" charset="0"/>
              <a:buChar char="•"/>
            </a:pPr>
            <a:r>
              <a:rPr lang="es-CL" sz="2000" dirty="0"/>
              <a:t>Python 3.4</a:t>
            </a:r>
          </a:p>
          <a:p>
            <a:endParaRPr lang="es-CL" dirty="0"/>
          </a:p>
        </p:txBody>
      </p:sp>
    </p:spTree>
    <p:extLst>
      <p:ext uri="{BB962C8B-B14F-4D97-AF65-F5344CB8AC3E}">
        <p14:creationId xmlns:p14="http://schemas.microsoft.com/office/powerpoint/2010/main" val="2762352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Recursos Humanos</a:t>
            </a:r>
          </a:p>
        </p:txBody>
      </p:sp>
      <p:sp>
        <p:nvSpPr>
          <p:cNvPr id="3" name="Marcador de contenido 2"/>
          <p:cNvSpPr>
            <a:spLocks noGrp="1"/>
          </p:cNvSpPr>
          <p:nvPr>
            <p:ph idx="1"/>
          </p:nvPr>
        </p:nvSpPr>
        <p:spPr>
          <a:xfrm>
            <a:off x="1442946" y="2732186"/>
            <a:ext cx="8946541" cy="2266533"/>
          </a:xfrm>
        </p:spPr>
        <p:txBody>
          <a:bodyPr/>
          <a:lstStyle/>
          <a:p>
            <a:r>
              <a:rPr lang="es-ES" dirty="0"/>
              <a:t>Para llevar a cabo el proyecto, se debió gestionar un aproximado de sueldo para el equipo, el cual llego al monto de $2.592.000 CLP por el periodo de desarrollo del proyecto, debido a que la hora de trabajo por cada integrante esta evaluada en $9.000 CLP, son 4,5 horas de trabajo a la semana y 16 semanas en las cuales se debe realizar el proyecto, el sueldo para cada integrante es de $648.000 CLP.</a:t>
            </a:r>
            <a:endParaRPr lang="es-CL" dirty="0"/>
          </a:p>
          <a:p>
            <a:endParaRPr lang="es-CL" dirty="0"/>
          </a:p>
        </p:txBody>
      </p:sp>
    </p:spTree>
    <p:extLst>
      <p:ext uri="{BB962C8B-B14F-4D97-AF65-F5344CB8AC3E}">
        <p14:creationId xmlns:p14="http://schemas.microsoft.com/office/powerpoint/2010/main" val="315269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5071" y="3114638"/>
            <a:ext cx="9404723" cy="1400530"/>
          </a:xfrm>
        </p:spPr>
        <p:txBody>
          <a:bodyPr/>
          <a:lstStyle/>
          <a:p>
            <a:pPr algn="ctr"/>
            <a:r>
              <a:rPr lang="es-CL" dirty="0">
                <a:solidFill>
                  <a:schemeClr val="accent1"/>
                </a:solidFill>
              </a:rPr>
              <a:t>Análisis-Diseño</a:t>
            </a:r>
          </a:p>
        </p:txBody>
      </p:sp>
    </p:spTree>
    <p:extLst>
      <p:ext uri="{BB962C8B-B14F-4D97-AF65-F5344CB8AC3E}">
        <p14:creationId xmlns:p14="http://schemas.microsoft.com/office/powerpoint/2010/main" val="4785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1C238-80FB-4AB4-ACB9-8C83AFD9B097}"/>
              </a:ext>
            </a:extLst>
          </p:cNvPr>
          <p:cNvSpPr>
            <a:spLocks noGrp="1"/>
          </p:cNvSpPr>
          <p:nvPr>
            <p:ph type="title"/>
          </p:nvPr>
        </p:nvSpPr>
        <p:spPr/>
        <p:txBody>
          <a:bodyPr/>
          <a:lstStyle/>
          <a:p>
            <a:pPr algn="ctr"/>
            <a:r>
              <a:rPr lang="es-CL" sz="3600" b="1" dirty="0">
                <a:ln w="0"/>
                <a:solidFill>
                  <a:schemeClr val="accent1"/>
                </a:solidFill>
                <a:effectLst>
                  <a:outerShdw blurRad="38100" dist="38100" dir="2700000" algn="tl">
                    <a:srgbClr val="000000">
                      <a:alpha val="43137"/>
                    </a:srgbClr>
                  </a:outerShdw>
                </a:effectLst>
              </a:rPr>
              <a:t>    Especificación de Requerimiento</a:t>
            </a:r>
            <a:endParaRPr lang="es-ES" sz="3600" b="1" dirty="0">
              <a:ln w="0"/>
              <a:solidFill>
                <a:schemeClr val="accent1"/>
              </a:solidFill>
              <a:effectLst>
                <a:outerShdw blurRad="38100" dist="38100" dir="2700000" algn="tl">
                  <a:srgbClr val="000000">
                    <a:alpha val="43137"/>
                  </a:srgbClr>
                </a:outerShdw>
              </a:effectLst>
            </a:endParaRPr>
          </a:p>
        </p:txBody>
      </p:sp>
      <p:sp>
        <p:nvSpPr>
          <p:cNvPr id="4" name="Marcador de contenido 3">
            <a:extLst>
              <a:ext uri="{FF2B5EF4-FFF2-40B4-BE49-F238E27FC236}">
                <a16:creationId xmlns:a16="http://schemas.microsoft.com/office/drawing/2014/main" id="{82C06BAD-68B0-4573-92B1-037A2F1F73AA}"/>
              </a:ext>
            </a:extLst>
          </p:cNvPr>
          <p:cNvSpPr>
            <a:spLocks noGrp="1"/>
          </p:cNvSpPr>
          <p:nvPr>
            <p:ph idx="1"/>
          </p:nvPr>
        </p:nvSpPr>
        <p:spPr>
          <a:xfrm>
            <a:off x="848140" y="1318007"/>
            <a:ext cx="9939130" cy="4756032"/>
          </a:xfrm>
        </p:spPr>
        <p:txBody>
          <a:bodyPr>
            <a:normAutofit/>
          </a:bodyPr>
          <a:lstStyle/>
          <a:p>
            <a:pPr marL="0" indent="0">
              <a:buNone/>
            </a:pPr>
            <a:endParaRPr lang="es-CL" b="1" dirty="0">
              <a:solidFill>
                <a:schemeClr val="accent1"/>
              </a:solidFill>
              <a:effectLst>
                <a:outerShdw blurRad="38100" dist="38100" dir="2700000" algn="tl">
                  <a:srgbClr val="000000">
                    <a:alpha val="43137"/>
                  </a:srgbClr>
                </a:outerShdw>
              </a:effectLst>
            </a:endParaRPr>
          </a:p>
          <a:p>
            <a:pPr marL="457200" lvl="0" indent="-457200" algn="just">
              <a:buFont typeface="+mj-lt"/>
              <a:buAutoNum type="arabicPeriod"/>
            </a:pPr>
            <a:r>
              <a:rPr lang="es-CL" sz="2200" dirty="0"/>
              <a:t>El usuario dispondrá de una interfaz en un computador, a través de esta podrá controlar el robot para que ejecute los algoritmos de resolución del cubo. Esta interfaz estará conectada con el </a:t>
            </a:r>
            <a:r>
              <a:rPr lang="es-CL" sz="2200" dirty="0" err="1"/>
              <a:t>Brick</a:t>
            </a:r>
            <a:r>
              <a:rPr lang="es-CL" sz="2200" dirty="0"/>
              <a:t> del robot vía wifi para que se puedan comunicar como es debido.</a:t>
            </a:r>
          </a:p>
          <a:p>
            <a:pPr marL="457200" lvl="0" indent="-457200" algn="just">
              <a:buFont typeface="+mj-lt"/>
              <a:buAutoNum type="arabicPeriod"/>
            </a:pPr>
            <a:r>
              <a:rPr lang="es-CL" sz="2200" dirty="0"/>
              <a:t>Se implementará un robot que estará capacitado con motores para poder realizar los movimientos correspondientes al efectuar el armado del cubo mediante un brazo y una base.</a:t>
            </a:r>
          </a:p>
          <a:p>
            <a:pPr marL="457200" lvl="0" indent="-457200" algn="just">
              <a:buFont typeface="+mj-lt"/>
              <a:buAutoNum type="arabicPeriod"/>
            </a:pPr>
            <a:r>
              <a:rPr lang="es-CL" sz="2200" dirty="0"/>
              <a:t>Se dispondrá de un manual de usuario con el cual se podrá proceder a utilizar la interfaz correctamente, señalando los algoritmos para armar el cubo.</a:t>
            </a:r>
          </a:p>
        </p:txBody>
      </p:sp>
    </p:spTree>
    <p:extLst>
      <p:ext uri="{BB962C8B-B14F-4D97-AF65-F5344CB8AC3E}">
        <p14:creationId xmlns:p14="http://schemas.microsoft.com/office/powerpoint/2010/main" val="211175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8136" y="620986"/>
            <a:ext cx="4560983" cy="1046440"/>
          </a:xfrm>
          <a:prstGeom prst="rect">
            <a:avLst/>
          </a:prstGeom>
          <a:noFill/>
        </p:spPr>
        <p:txBody>
          <a:bodyPr wrap="square" rtlCol="0">
            <a:spAutoFit/>
          </a:bodyPr>
          <a:lstStyle/>
          <a:p>
            <a:pPr algn="ctr"/>
            <a:r>
              <a:rPr lang="es-CL" sz="4400" dirty="0">
                <a:solidFill>
                  <a:schemeClr val="accent1"/>
                </a:solidFill>
              </a:rPr>
              <a:t>INTRODUCCION</a:t>
            </a:r>
          </a:p>
          <a:p>
            <a:endParaRPr lang="es-CL" dirty="0"/>
          </a:p>
        </p:txBody>
      </p:sp>
      <p:sp>
        <p:nvSpPr>
          <p:cNvPr id="7" name="CuadroTexto 6"/>
          <p:cNvSpPr txBox="1"/>
          <p:nvPr/>
        </p:nvSpPr>
        <p:spPr>
          <a:xfrm>
            <a:off x="638136" y="1590593"/>
            <a:ext cx="10428457" cy="2215991"/>
          </a:xfrm>
          <a:prstGeom prst="rect">
            <a:avLst/>
          </a:prstGeom>
          <a:noFill/>
        </p:spPr>
        <p:txBody>
          <a:bodyPr wrap="square" rtlCol="0">
            <a:spAutoFit/>
          </a:bodyPr>
          <a:lstStyle/>
          <a:p>
            <a:pPr algn="just"/>
            <a:r>
              <a:rPr lang="es-CL" sz="2000" dirty="0"/>
              <a:t> Se armará un robot a base de piezas legos, el cual tendrá la capacidad de resolver un cubo de Rubik’s mediante algoritmos generados por los integrantes. Dicho robot se desempeñará a través de un computador en el cual mediante una interfaz de usuario ejecutará algoritmos de resolución para el armado del cubo Rubik’s. Además, el producto trae un manual de usuario, el cual contiene indicaciones de instalación y uso, para una utilización adecuada del producto.</a:t>
            </a:r>
          </a:p>
          <a:p>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34" y="3973339"/>
            <a:ext cx="3535496" cy="2664615"/>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82" y="3973339"/>
            <a:ext cx="4556277" cy="2562906"/>
          </a:xfrm>
          <a:prstGeom prst="rect">
            <a:avLst/>
          </a:prstGeom>
        </p:spPr>
      </p:pic>
    </p:spTree>
    <p:extLst>
      <p:ext uri="{BB962C8B-B14F-4D97-AF65-F5344CB8AC3E}">
        <p14:creationId xmlns:p14="http://schemas.microsoft.com/office/powerpoint/2010/main" val="1863945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21"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2)">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52EC4D-F5A2-4772-9B35-E20EA19F16D7}"/>
              </a:ext>
            </a:extLst>
          </p:cNvPr>
          <p:cNvSpPr>
            <a:spLocks noGrp="1"/>
          </p:cNvSpPr>
          <p:nvPr>
            <p:ph idx="1"/>
          </p:nvPr>
        </p:nvSpPr>
        <p:spPr>
          <a:xfrm>
            <a:off x="1103312" y="636104"/>
            <a:ext cx="8946541" cy="5777948"/>
          </a:xfrm>
        </p:spPr>
        <p:txBody>
          <a:bodyPr>
            <a:normAutofit/>
          </a:bodyPr>
          <a:lstStyle/>
          <a:p>
            <a:pPr marL="0" indent="0" algn="ctr">
              <a:buNone/>
            </a:pPr>
            <a:r>
              <a:rPr lang="es-CL" sz="2400" u="sng" dirty="0">
                <a:solidFill>
                  <a:schemeClr val="accent1"/>
                </a:solidFill>
                <a:effectLst>
                  <a:outerShdw blurRad="38100" dist="38100" dir="2700000" algn="tl">
                    <a:srgbClr val="000000">
                      <a:alpha val="43137"/>
                    </a:srgbClr>
                  </a:outerShdw>
                </a:effectLst>
              </a:rPr>
              <a:t>Arquitectura Propuesta</a:t>
            </a:r>
            <a:endParaRPr lang="es-ES" sz="2400" u="sng" dirty="0">
              <a:solidFill>
                <a:schemeClr val="accent1"/>
              </a:solidFill>
              <a:effectLst>
                <a:outerShdw blurRad="38100" dist="38100" dir="2700000" algn="tl">
                  <a:srgbClr val="000000">
                    <a:alpha val="43137"/>
                  </a:srgbClr>
                </a:outerShdw>
              </a:effectLst>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338439" y="1515427"/>
            <a:ext cx="6476286" cy="4658950"/>
          </a:xfrm>
          <a:prstGeom prst="rect">
            <a:avLst/>
          </a:prstGeom>
          <a:noFill/>
          <a:ln>
            <a:noFill/>
          </a:ln>
        </p:spPr>
      </p:pic>
    </p:spTree>
    <p:extLst>
      <p:ext uri="{BB962C8B-B14F-4D97-AF65-F5344CB8AC3E}">
        <p14:creationId xmlns:p14="http://schemas.microsoft.com/office/powerpoint/2010/main" val="144429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FD63D3-F027-4DA4-88C2-03C0BA71E28F}"/>
              </a:ext>
            </a:extLst>
          </p:cNvPr>
          <p:cNvSpPr>
            <a:spLocks noGrp="1"/>
          </p:cNvSpPr>
          <p:nvPr>
            <p:ph idx="1"/>
          </p:nvPr>
        </p:nvSpPr>
        <p:spPr>
          <a:xfrm>
            <a:off x="1103312" y="583096"/>
            <a:ext cx="8946541" cy="5910469"/>
          </a:xfrm>
        </p:spPr>
        <p:txBody>
          <a:bodyPr>
            <a:normAutofit/>
          </a:bodyPr>
          <a:lstStyle/>
          <a:p>
            <a:pPr marL="0" indent="0" algn="ctr">
              <a:buNone/>
            </a:pPr>
            <a:r>
              <a:rPr lang="es-CL" sz="2400" u="sng" dirty="0">
                <a:solidFill>
                  <a:schemeClr val="accent1"/>
                </a:solidFill>
                <a:effectLst>
                  <a:outerShdw blurRad="38100" dist="38100" dir="2700000" algn="tl">
                    <a:srgbClr val="000000">
                      <a:alpha val="43137"/>
                    </a:srgbClr>
                  </a:outerShdw>
                </a:effectLst>
              </a:rPr>
              <a:t>Diseño de la interfaz de usuario</a:t>
            </a:r>
          </a:p>
          <a:p>
            <a:pPr marL="0" indent="0">
              <a:buNone/>
            </a:pPr>
            <a:endParaRPr lang="es-CL" sz="2400" b="1" u="sng" dirty="0">
              <a:solidFill>
                <a:schemeClr val="accent1"/>
              </a:solidFill>
              <a:effectLst>
                <a:outerShdw blurRad="38100" dist="38100" dir="2700000" algn="tl">
                  <a:srgbClr val="000000">
                    <a:alpha val="43137"/>
                  </a:srgbClr>
                </a:outerShdw>
              </a:effectLst>
            </a:endParaRPr>
          </a:p>
          <a:p>
            <a:pPr marL="0" indent="0">
              <a:buNone/>
            </a:pPr>
            <a:endParaRPr lang="es-ES" sz="2400" b="1" u="sng" dirty="0">
              <a:solidFill>
                <a:schemeClr val="accent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1311075"/>
            <a:ext cx="10058400" cy="5070392"/>
          </a:xfrm>
          <a:prstGeom prst="rect">
            <a:avLst/>
          </a:prstGeom>
        </p:spPr>
      </p:pic>
    </p:spTree>
    <p:extLst>
      <p:ext uri="{BB962C8B-B14F-4D97-AF65-F5344CB8AC3E}">
        <p14:creationId xmlns:p14="http://schemas.microsoft.com/office/powerpoint/2010/main" val="124547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9147" y="2873188"/>
            <a:ext cx="9404723" cy="1400530"/>
          </a:xfrm>
        </p:spPr>
        <p:txBody>
          <a:bodyPr/>
          <a:lstStyle/>
          <a:p>
            <a:pPr algn="ctr"/>
            <a:r>
              <a:rPr lang="es-CL" sz="6000" dirty="0">
                <a:solidFill>
                  <a:schemeClr val="accent1"/>
                </a:solidFill>
              </a:rPr>
              <a:t>Implementación</a:t>
            </a:r>
            <a:endParaRPr lang="es-CL" sz="4800" dirty="0">
              <a:solidFill>
                <a:schemeClr val="accent1"/>
              </a:solidFill>
            </a:endParaRPr>
          </a:p>
        </p:txBody>
      </p:sp>
    </p:spTree>
    <p:extLst>
      <p:ext uri="{BB962C8B-B14F-4D97-AF65-F5344CB8AC3E}">
        <p14:creationId xmlns:p14="http://schemas.microsoft.com/office/powerpoint/2010/main" val="198601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200" b="1" dirty="0">
                <a:solidFill>
                  <a:schemeClr val="accent1"/>
                </a:solidFill>
              </a:rPr>
              <a:t>Descripción de los Programas Implementados y Diagrama de Interacción entre Programas</a:t>
            </a:r>
            <a:endParaRPr lang="es-CL" sz="3200" dirty="0">
              <a:solidFill>
                <a:schemeClr val="accent1"/>
              </a:solidFill>
            </a:endParaRPr>
          </a:p>
        </p:txBody>
      </p:sp>
      <p:sp>
        <p:nvSpPr>
          <p:cNvPr id="3" name="Marcador de contenido 2"/>
          <p:cNvSpPr>
            <a:spLocks noGrp="1"/>
          </p:cNvSpPr>
          <p:nvPr>
            <p:ph idx="1"/>
          </p:nvPr>
        </p:nvSpPr>
        <p:spPr>
          <a:xfrm>
            <a:off x="1103312" y="2525486"/>
            <a:ext cx="8946541" cy="3722913"/>
          </a:xfrm>
        </p:spPr>
        <p:txBody>
          <a:bodyPr/>
          <a:lstStyle/>
          <a:p>
            <a:pPr lvl="0"/>
            <a:r>
              <a:rPr lang="es-CL" dirty="0"/>
              <a:t>GSAH: Función que gira el cubo en sentido anti-horario.</a:t>
            </a:r>
          </a:p>
          <a:p>
            <a:pPr lvl="0"/>
            <a:r>
              <a:rPr lang="es-CL" dirty="0"/>
              <a:t>GSH: Función que gira el cubo en sentido horario.</a:t>
            </a:r>
          </a:p>
          <a:p>
            <a:pPr lvl="0"/>
            <a:r>
              <a:rPr lang="es-CL" dirty="0"/>
              <a:t>BADELANTE: Función que posicione al brazo sobre el cubo agarrándolo.</a:t>
            </a:r>
          </a:p>
          <a:p>
            <a:pPr lvl="0"/>
            <a:r>
              <a:rPr lang="es-CL" dirty="0"/>
              <a:t>BATRAS: Función que devuelve el brazo a la posición inicial.</a:t>
            </a:r>
          </a:p>
          <a:p>
            <a:pPr lvl="0"/>
            <a:r>
              <a:rPr lang="es-CL" dirty="0"/>
              <a:t>GB1: Función que ordena al motor del brazo girar el cubo </a:t>
            </a:r>
            <a:r>
              <a:rPr lang="es-CL" dirty="0" err="1"/>
              <a:t>Rubik’s</a:t>
            </a:r>
            <a:r>
              <a:rPr lang="es-CL" dirty="0"/>
              <a:t>.</a:t>
            </a:r>
          </a:p>
          <a:p>
            <a:pPr lvl="0"/>
            <a:r>
              <a:rPr lang="es-CL" dirty="0"/>
              <a:t>GB: Función que gira el cubo si esta sobre este.</a:t>
            </a:r>
          </a:p>
        </p:txBody>
      </p:sp>
    </p:spTree>
    <p:extLst>
      <p:ext uri="{BB962C8B-B14F-4D97-AF65-F5344CB8AC3E}">
        <p14:creationId xmlns:p14="http://schemas.microsoft.com/office/powerpoint/2010/main" val="188892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Funciones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853248"/>
            <a:ext cx="4943306" cy="203077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145" y="1853248"/>
            <a:ext cx="4943306" cy="20307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1" y="4191457"/>
            <a:ext cx="4943306" cy="201775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2145" y="4213850"/>
            <a:ext cx="4943306" cy="1995360"/>
          </a:xfrm>
          <a:prstGeom prst="rect">
            <a:avLst/>
          </a:prstGeom>
        </p:spPr>
      </p:pic>
    </p:spTree>
    <p:extLst>
      <p:ext uri="{BB962C8B-B14F-4D97-AF65-F5344CB8AC3E}">
        <p14:creationId xmlns:p14="http://schemas.microsoft.com/office/powerpoint/2010/main" val="3190978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Funciones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1464348"/>
            <a:ext cx="5139799" cy="241096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390" y="1464348"/>
            <a:ext cx="5139799" cy="241096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09" y="4336869"/>
            <a:ext cx="5139799" cy="233180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390" y="4336869"/>
            <a:ext cx="5139799" cy="2331809"/>
          </a:xfrm>
          <a:prstGeom prst="rect">
            <a:avLst/>
          </a:prstGeom>
        </p:spPr>
      </p:pic>
    </p:spTree>
    <p:extLst>
      <p:ext uri="{BB962C8B-B14F-4D97-AF65-F5344CB8AC3E}">
        <p14:creationId xmlns:p14="http://schemas.microsoft.com/office/powerpoint/2010/main" val="132630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Funciones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97401"/>
            <a:ext cx="4683535" cy="225149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304" y="1397401"/>
            <a:ext cx="4683535" cy="227857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1" y="4133742"/>
            <a:ext cx="4683535" cy="224093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180" y="4117286"/>
            <a:ext cx="4709660" cy="2217612"/>
          </a:xfrm>
          <a:prstGeom prst="rect">
            <a:avLst/>
          </a:prstGeom>
        </p:spPr>
      </p:pic>
    </p:spTree>
    <p:extLst>
      <p:ext uri="{BB962C8B-B14F-4D97-AF65-F5344CB8AC3E}">
        <p14:creationId xmlns:p14="http://schemas.microsoft.com/office/powerpoint/2010/main" val="33116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231" y="3033358"/>
            <a:ext cx="9404723" cy="1400530"/>
          </a:xfrm>
        </p:spPr>
        <p:txBody>
          <a:bodyPr/>
          <a:lstStyle/>
          <a:p>
            <a:pPr algn="ctr"/>
            <a:r>
              <a:rPr lang="es-CL" dirty="0">
                <a:solidFill>
                  <a:schemeClr val="accent1"/>
                </a:solidFill>
              </a:rPr>
              <a:t>Pruebas</a:t>
            </a:r>
          </a:p>
        </p:txBody>
      </p:sp>
    </p:spTree>
    <p:extLst>
      <p:ext uri="{BB962C8B-B14F-4D97-AF65-F5344CB8AC3E}">
        <p14:creationId xmlns:p14="http://schemas.microsoft.com/office/powerpoint/2010/main" val="3739525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Descripción de pruebas realizadas</a:t>
            </a:r>
          </a:p>
        </p:txBody>
      </p:sp>
      <p:sp>
        <p:nvSpPr>
          <p:cNvPr id="3" name="Marcador de contenido 2"/>
          <p:cNvSpPr>
            <a:spLocks noGrp="1"/>
          </p:cNvSpPr>
          <p:nvPr>
            <p:ph idx="1"/>
          </p:nvPr>
        </p:nvSpPr>
        <p:spPr/>
        <p:txBody>
          <a:bodyPr/>
          <a:lstStyle/>
          <a:p>
            <a:pPr marL="0" indent="0">
              <a:buNone/>
            </a:pPr>
            <a:r>
              <a:rPr lang="es-CL" b="1" dirty="0">
                <a:solidFill>
                  <a:schemeClr val="accent1"/>
                </a:solidFill>
              </a:rPr>
              <a:t>Prueba de movimiento de los motores del robot:</a:t>
            </a:r>
            <a:endParaRPr lang="es-CL" dirty="0">
              <a:solidFill>
                <a:schemeClr val="accent1"/>
              </a:solidFill>
            </a:endParaRPr>
          </a:p>
          <a:p>
            <a:pPr marL="0" indent="0" algn="just">
              <a:buNone/>
            </a:pPr>
            <a:r>
              <a:rPr lang="es-CL" b="1" dirty="0"/>
              <a:t> </a:t>
            </a:r>
            <a:r>
              <a:rPr lang="es-CL" dirty="0"/>
              <a:t>Se configuraron los motores de tal manera que se tuvo que calibrar sus ángulos y velocidades con el software pertinente, para que ejecutara movimientos concretos lo cual más adelante nos ayudara a realizar movimientos simples y complejos para el armado del cubo.</a:t>
            </a:r>
          </a:p>
          <a:p>
            <a:pPr marL="0" indent="0">
              <a:buNone/>
            </a:pPr>
            <a:r>
              <a:rPr lang="es-CL" b="1" dirty="0">
                <a:solidFill>
                  <a:schemeClr val="accent1"/>
                </a:solidFill>
              </a:rPr>
              <a:t>Prueba de movimientos simples:</a:t>
            </a:r>
            <a:endParaRPr lang="es-CL" dirty="0">
              <a:solidFill>
                <a:schemeClr val="accent1"/>
              </a:solidFill>
            </a:endParaRPr>
          </a:p>
          <a:p>
            <a:pPr marL="0" indent="0" algn="just">
              <a:buNone/>
            </a:pPr>
            <a:r>
              <a:rPr lang="es-CL" dirty="0"/>
              <a:t> Se programaron los movimientos simples los cuales son fundamentales para el armado del cubo y se configuraron de tal manera que el robot ejecute los algoritmos de resolución. Las pruebas realizas a estos movimientos simples fueron exitosas, ya que el giro de las caras del cubo se concretó de manera correcta se prosiguió a la realización de movimientos más complejos.</a:t>
            </a:r>
          </a:p>
          <a:p>
            <a:pPr marL="0" indent="0" algn="just">
              <a:buNone/>
            </a:pPr>
            <a:endParaRPr lang="es-CL" dirty="0"/>
          </a:p>
          <a:p>
            <a:endParaRPr lang="es-CL" dirty="0"/>
          </a:p>
        </p:txBody>
      </p:sp>
    </p:spTree>
    <p:extLst>
      <p:ext uri="{BB962C8B-B14F-4D97-AF65-F5344CB8AC3E}">
        <p14:creationId xmlns:p14="http://schemas.microsoft.com/office/powerpoint/2010/main" val="390922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chemeClr val="accent1"/>
                </a:solidFill>
              </a:rPr>
              <a:t>Descripción de pruebas realizadas</a:t>
            </a:r>
            <a:endParaRPr lang="es-CL" dirty="0"/>
          </a:p>
        </p:txBody>
      </p:sp>
      <p:sp>
        <p:nvSpPr>
          <p:cNvPr id="3" name="Marcador de contenido 2"/>
          <p:cNvSpPr>
            <a:spLocks noGrp="1"/>
          </p:cNvSpPr>
          <p:nvPr>
            <p:ph idx="1"/>
          </p:nvPr>
        </p:nvSpPr>
        <p:spPr/>
        <p:txBody>
          <a:bodyPr/>
          <a:lstStyle/>
          <a:p>
            <a:pPr marL="0" indent="0">
              <a:buNone/>
            </a:pPr>
            <a:r>
              <a:rPr lang="es-CL" b="1" dirty="0">
                <a:solidFill>
                  <a:schemeClr val="accent1"/>
                </a:solidFill>
              </a:rPr>
              <a:t>Prueba de movimientos complejos:</a:t>
            </a:r>
            <a:endParaRPr lang="es-CL" dirty="0">
              <a:solidFill>
                <a:schemeClr val="accent1"/>
              </a:solidFill>
            </a:endParaRPr>
          </a:p>
          <a:p>
            <a:pPr marL="0" indent="0" algn="just">
              <a:buNone/>
            </a:pPr>
            <a:r>
              <a:rPr lang="es-CL" dirty="0"/>
              <a:t> Cerciorarse que los movimientos más complejos sean los que ocupan los dos motores y que estos funcionen correctamente. </a:t>
            </a:r>
          </a:p>
          <a:p>
            <a:pPr marL="0" indent="0" algn="just">
              <a:buNone/>
            </a:pPr>
            <a:r>
              <a:rPr lang="es-CL" b="1" dirty="0"/>
              <a:t> </a:t>
            </a:r>
            <a:r>
              <a:rPr lang="es-CL" dirty="0"/>
              <a:t>El termino de los movimientos simples nos abrió camino hacia el desarrollo de algoritmos más complejos para resolver el cubo, que consisten en una secuencia de movimientos simples, con esto logramos que el robot este habilitado para poder ayudar a armar el cubo Rubik’s.</a:t>
            </a:r>
          </a:p>
          <a:p>
            <a:pPr marL="0" indent="0">
              <a:buNone/>
            </a:pPr>
            <a:endParaRPr lang="es-CL" dirty="0"/>
          </a:p>
        </p:txBody>
      </p:sp>
    </p:spTree>
    <p:extLst>
      <p:ext uri="{BB962C8B-B14F-4D97-AF65-F5344CB8AC3E}">
        <p14:creationId xmlns:p14="http://schemas.microsoft.com/office/powerpoint/2010/main" val="75682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28" y="574728"/>
            <a:ext cx="4852287" cy="592518"/>
          </a:xfrm>
        </p:spPr>
        <p:txBody>
          <a:bodyPr/>
          <a:lstStyle/>
          <a:p>
            <a:r>
              <a:rPr lang="es-CL" sz="3200" dirty="0">
                <a:solidFill>
                  <a:schemeClr val="accent1"/>
                </a:solidFill>
              </a:rPr>
              <a:t>OBJETIVO GENERAL</a:t>
            </a:r>
            <a:endParaRPr lang="es-CL" sz="3200" dirty="0"/>
          </a:p>
        </p:txBody>
      </p:sp>
      <p:sp>
        <p:nvSpPr>
          <p:cNvPr id="4" name="CuadroTexto 3"/>
          <p:cNvSpPr txBox="1"/>
          <p:nvPr/>
        </p:nvSpPr>
        <p:spPr>
          <a:xfrm>
            <a:off x="645128" y="3696962"/>
            <a:ext cx="11134494" cy="2862322"/>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
            </a:pPr>
            <a:r>
              <a:rPr lang="es-ES" sz="2400" dirty="0"/>
              <a:t>Diseñar y armar un robot que pueda manipular un cubo rubik’s.</a:t>
            </a:r>
          </a:p>
          <a:p>
            <a:pPr marL="342900" indent="-342900">
              <a:lnSpc>
                <a:spcPct val="150000"/>
              </a:lnSpc>
              <a:buClr>
                <a:schemeClr val="accent1"/>
              </a:buClr>
              <a:buFont typeface="Wingdings" panose="05000000000000000000" pitchFamily="2" charset="2"/>
              <a:buChar char="§"/>
            </a:pPr>
            <a:r>
              <a:rPr lang="es-ES" sz="2400" dirty="0"/>
              <a:t>Desarrollar un programa en lenguaje Python que logre realizar los algoritmos traducidos para la resolución de un cubo rubik’s </a:t>
            </a:r>
          </a:p>
          <a:p>
            <a:pPr marL="342900" indent="-342900">
              <a:lnSpc>
                <a:spcPct val="150000"/>
              </a:lnSpc>
              <a:buClr>
                <a:schemeClr val="accent1"/>
              </a:buClr>
              <a:buFont typeface="Wingdings" panose="05000000000000000000" pitchFamily="2" charset="2"/>
              <a:buChar char="§"/>
            </a:pPr>
            <a:r>
              <a:rPr lang="es-ES" sz="2400" dirty="0"/>
              <a:t>Crear una aplicación capacitada para enviar instrucciones remotamente hacia el robot EV3.</a:t>
            </a:r>
            <a:endParaRPr lang="es-CL" sz="2400" dirty="0"/>
          </a:p>
        </p:txBody>
      </p:sp>
      <p:sp>
        <p:nvSpPr>
          <p:cNvPr id="5" name="CuadroTexto 4"/>
          <p:cNvSpPr txBox="1"/>
          <p:nvPr/>
        </p:nvSpPr>
        <p:spPr>
          <a:xfrm>
            <a:off x="645128" y="2974034"/>
            <a:ext cx="4929555" cy="584775"/>
          </a:xfrm>
          <a:prstGeom prst="rect">
            <a:avLst/>
          </a:prstGeom>
          <a:noFill/>
        </p:spPr>
        <p:txBody>
          <a:bodyPr wrap="none" rtlCol="0">
            <a:spAutoFit/>
          </a:bodyPr>
          <a:lstStyle/>
          <a:p>
            <a:r>
              <a:rPr lang="es-CL" sz="3200" dirty="0">
                <a:solidFill>
                  <a:schemeClr val="accent1"/>
                </a:solidFill>
              </a:rPr>
              <a:t>OBJETIVOS ESPECÍFICOS</a:t>
            </a:r>
            <a:endParaRPr lang="es-CL" sz="3200" dirty="0"/>
          </a:p>
        </p:txBody>
      </p:sp>
      <p:sp>
        <p:nvSpPr>
          <p:cNvPr id="6" name="CuadroTexto 5"/>
          <p:cNvSpPr txBox="1"/>
          <p:nvPr/>
        </p:nvSpPr>
        <p:spPr>
          <a:xfrm>
            <a:off x="645128" y="1247338"/>
            <a:ext cx="9661793" cy="1569660"/>
          </a:xfrm>
          <a:prstGeom prst="rect">
            <a:avLst/>
          </a:prstGeom>
          <a:noFill/>
        </p:spPr>
        <p:txBody>
          <a:bodyPr wrap="square" rtlCol="0">
            <a:spAutoFit/>
          </a:bodyPr>
          <a:lstStyle/>
          <a:p>
            <a:pPr algn="just"/>
            <a:r>
              <a:rPr lang="es-ES" sz="2400" dirty="0"/>
              <a:t>Armar un robot EV3 capaz de ejecutar algoritmos de resolución para un cubo rubik’s 3x3x3 a través de un programa diseñado para controlar el hardware del WarMachine: Cube Destroyer. </a:t>
            </a:r>
          </a:p>
          <a:p>
            <a:endParaRPr lang="es-CL" sz="2400" dirty="0"/>
          </a:p>
        </p:txBody>
      </p:sp>
    </p:spTree>
    <p:extLst>
      <p:ext uri="{BB962C8B-B14F-4D97-AF65-F5344CB8AC3E}">
        <p14:creationId xmlns:p14="http://schemas.microsoft.com/office/powerpoint/2010/main" val="222527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up)">
                                      <p:cBhvr>
                                        <p:cTn id="19" dur="500"/>
                                        <p:tgtEl>
                                          <p:spTgt spid="4">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6671" y="3039164"/>
            <a:ext cx="9404723" cy="1400530"/>
          </a:xfrm>
        </p:spPr>
        <p:txBody>
          <a:bodyPr/>
          <a:lstStyle/>
          <a:p>
            <a:pPr algn="ctr"/>
            <a:r>
              <a:rPr lang="es-CL" dirty="0">
                <a:solidFill>
                  <a:schemeClr val="accent1"/>
                </a:solidFill>
              </a:rPr>
              <a:t>Resultado de las pruebas</a:t>
            </a:r>
          </a:p>
        </p:txBody>
      </p:sp>
    </p:spTree>
    <p:extLst>
      <p:ext uri="{BB962C8B-B14F-4D97-AF65-F5344CB8AC3E}">
        <p14:creationId xmlns:p14="http://schemas.microsoft.com/office/powerpoint/2010/main" val="266977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Estado Final del Proyecto</a:t>
            </a:r>
          </a:p>
        </p:txBody>
      </p:sp>
      <p:sp>
        <p:nvSpPr>
          <p:cNvPr id="3" name="Marcador de contenido 2"/>
          <p:cNvSpPr>
            <a:spLocks noGrp="1"/>
          </p:cNvSpPr>
          <p:nvPr>
            <p:ph idx="1"/>
          </p:nvPr>
        </p:nvSpPr>
        <p:spPr/>
        <p:txBody>
          <a:bodyPr/>
          <a:lstStyle/>
          <a:p>
            <a:pPr marL="0" indent="0" algn="just">
              <a:buNone/>
            </a:pPr>
            <a:r>
              <a:rPr lang="es-CL" dirty="0"/>
              <a:t> El robot se encuentra completamente terminado, realiza de manera efectiva los algoritmos de resolución para el armado del cubo Rubik’s. Estos algoritmos se ejecutan a través de la interfaz gráfica, la cual está finalizada y funcional. Se terminó el manual de usuario en el cual se indica paso por paso como instalar y usar nuestro producto.</a:t>
            </a:r>
            <a:br>
              <a:rPr lang="es-CL" dirty="0"/>
            </a:br>
            <a:r>
              <a:rPr lang="es-CL" dirty="0"/>
              <a:t> Se realizaron las tareas pendientes de la carta Gantt y se actualizo esta misma, se concretaron los informes, presentaciones, bitácoras, etc.</a:t>
            </a:r>
          </a:p>
          <a:p>
            <a:endParaRPr lang="es-CL" dirty="0"/>
          </a:p>
        </p:txBody>
      </p:sp>
    </p:spTree>
    <p:extLst>
      <p:ext uri="{BB962C8B-B14F-4D97-AF65-F5344CB8AC3E}">
        <p14:creationId xmlns:p14="http://schemas.microsoft.com/office/powerpoint/2010/main" val="2950173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12342" y="566980"/>
            <a:ext cx="7407633" cy="769441"/>
          </a:xfrm>
          <a:prstGeom prst="rect">
            <a:avLst/>
          </a:prstGeom>
          <a:noFill/>
        </p:spPr>
        <p:txBody>
          <a:bodyPr wrap="square" rtlCol="0">
            <a:spAutoFit/>
          </a:bodyPr>
          <a:lstStyle/>
          <a:p>
            <a:r>
              <a:rPr lang="es-CL" sz="4400" dirty="0">
                <a:solidFill>
                  <a:schemeClr val="accent1"/>
                </a:solidFill>
              </a:rPr>
              <a:t>CONCLUSIÓN</a:t>
            </a:r>
            <a:endParaRPr lang="es-CL" sz="4800" dirty="0"/>
          </a:p>
        </p:txBody>
      </p:sp>
      <p:sp>
        <p:nvSpPr>
          <p:cNvPr id="5" name="CuadroTexto 4"/>
          <p:cNvSpPr txBox="1"/>
          <p:nvPr/>
        </p:nvSpPr>
        <p:spPr>
          <a:xfrm>
            <a:off x="1311008" y="2156881"/>
            <a:ext cx="9208967" cy="3046988"/>
          </a:xfrm>
          <a:prstGeom prst="rect">
            <a:avLst/>
          </a:prstGeom>
          <a:noFill/>
        </p:spPr>
        <p:txBody>
          <a:bodyPr wrap="square" rtlCol="0">
            <a:spAutoFit/>
          </a:bodyPr>
          <a:lstStyle/>
          <a:p>
            <a:pPr algn="just"/>
            <a:r>
              <a:rPr lang="es-CL" sz="2400" dirty="0"/>
              <a:t>Se finalizó de manera correcta el proyecto, se soluciono los problemas que se presentaron a lo largo del semestre. Se desarrolló los conocimientos necesarios para la construcción, programación y la interfaz gráfica de un proyecto básico de ingeniero.</a:t>
            </a:r>
            <a:br>
              <a:rPr lang="es-CL" sz="2400" dirty="0"/>
            </a:br>
            <a:r>
              <a:rPr lang="es-CL" sz="2400" dirty="0"/>
              <a:t> Se finalizó el producto, el cual consta de todas las condiciones necesarias para llegar al mercado del cubo Rubik’s.</a:t>
            </a:r>
            <a:endParaRPr lang="es-CL" sz="3600" dirty="0"/>
          </a:p>
        </p:txBody>
      </p:sp>
    </p:spTree>
    <p:extLst>
      <p:ext uri="{BB962C8B-B14F-4D97-AF65-F5344CB8AC3E}">
        <p14:creationId xmlns:p14="http://schemas.microsoft.com/office/powerpoint/2010/main" val="30700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Trabajo a futuro</a:t>
            </a:r>
          </a:p>
        </p:txBody>
      </p:sp>
      <p:sp>
        <p:nvSpPr>
          <p:cNvPr id="3" name="Marcador de contenido 2"/>
          <p:cNvSpPr>
            <a:spLocks noGrp="1"/>
          </p:cNvSpPr>
          <p:nvPr>
            <p:ph idx="1"/>
          </p:nvPr>
        </p:nvSpPr>
        <p:spPr/>
        <p:txBody>
          <a:bodyPr/>
          <a:lstStyle/>
          <a:p>
            <a:pPr marL="0" indent="0">
              <a:buNone/>
            </a:pPr>
            <a:r>
              <a:rPr lang="es-CL" dirty="0"/>
              <a:t> Se pensó en perfeccionar el robot para que el producto sea una herramienta esencial para el jugador promedio y que además este sea capaz de estar al nivel de la competencia del mercado. Una vez dentro de este se quiere desarrollar distintos tipos de robots, en el cual siga siendo una herramienta para el jugador, pero con mejores características tanto en la construcción y programación del robot. Por otra parte, se pretende desarrollar un robot que pueda armar de manera autónoma el cubo y en el menor tiempo posible. </a:t>
            </a:r>
          </a:p>
        </p:txBody>
      </p:sp>
    </p:spTree>
    <p:extLst>
      <p:ext uri="{BB962C8B-B14F-4D97-AF65-F5344CB8AC3E}">
        <p14:creationId xmlns:p14="http://schemas.microsoft.com/office/powerpoint/2010/main" val="311770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7282" y="2732184"/>
            <a:ext cx="8174516" cy="2585323"/>
          </a:xfrm>
          <a:prstGeom prst="rect">
            <a:avLst/>
          </a:prstGeom>
          <a:noFill/>
        </p:spPr>
        <p:txBody>
          <a:bodyPr wrap="square" rtlCol="0">
            <a:spAutoFit/>
          </a:bodyPr>
          <a:lstStyle/>
          <a:p>
            <a:pPr marL="342900" indent="-342900">
              <a:buClr>
                <a:schemeClr val="accent1"/>
              </a:buClr>
              <a:buFont typeface="Wingdings" panose="05000000000000000000" pitchFamily="2" charset="2"/>
              <a:buChar char="q"/>
            </a:pPr>
            <a:r>
              <a:rPr lang="es-CL" sz="2400" u="sng" dirty="0">
                <a:hlinkClick r:id="rId2"/>
              </a:rPr>
              <a:t>https://www.ev3dev.org/docs/tutorials/setting-up-python-pycharm/</a:t>
            </a:r>
            <a:endParaRPr lang="es-CL" sz="2400" u="sng" dirty="0"/>
          </a:p>
          <a:p>
            <a:pPr marL="342900" indent="-342900">
              <a:buClr>
                <a:schemeClr val="accent1"/>
              </a:buClr>
              <a:buFont typeface="Wingdings" panose="05000000000000000000" pitchFamily="2" charset="2"/>
              <a:buChar char="q"/>
            </a:pPr>
            <a:endParaRPr lang="es-CL" sz="2400" dirty="0"/>
          </a:p>
          <a:p>
            <a:pPr marL="342900" indent="-342900">
              <a:buClr>
                <a:schemeClr val="accent1"/>
              </a:buClr>
              <a:buFont typeface="Wingdings" panose="05000000000000000000" pitchFamily="2" charset="2"/>
              <a:buChar char="q"/>
            </a:pPr>
            <a:r>
              <a:rPr lang="es-CL" sz="2400" u="sng" dirty="0">
                <a:solidFill>
                  <a:schemeClr val="accent1">
                    <a:lumMod val="60000"/>
                    <a:lumOff val="40000"/>
                  </a:schemeClr>
                </a:solidFill>
              </a:rPr>
              <a:t>https://python-ev3dev.readthedocs.io/en/ev3dev-stretch/motors.html#ev3dev.motor.Motor.on_for_degrees</a:t>
            </a:r>
          </a:p>
          <a:p>
            <a:endParaRPr lang="es-CL" u="sng" dirty="0">
              <a:solidFill>
                <a:schemeClr val="accent1"/>
              </a:solidFill>
            </a:endParaRPr>
          </a:p>
        </p:txBody>
      </p:sp>
      <p:sp>
        <p:nvSpPr>
          <p:cNvPr id="3" name="CuadroTexto 2"/>
          <p:cNvSpPr txBox="1"/>
          <p:nvPr/>
        </p:nvSpPr>
        <p:spPr>
          <a:xfrm>
            <a:off x="837282" y="776300"/>
            <a:ext cx="7407633" cy="830997"/>
          </a:xfrm>
          <a:prstGeom prst="rect">
            <a:avLst/>
          </a:prstGeom>
          <a:noFill/>
        </p:spPr>
        <p:txBody>
          <a:bodyPr wrap="square" rtlCol="0">
            <a:spAutoFit/>
          </a:bodyPr>
          <a:lstStyle/>
          <a:p>
            <a:r>
              <a:rPr lang="es-CL" sz="4800" dirty="0">
                <a:solidFill>
                  <a:schemeClr val="accent1"/>
                </a:solidFill>
              </a:rPr>
              <a:t>REFERENCIAS</a:t>
            </a:r>
            <a:endParaRPr lang="es-CL" sz="4800" dirty="0"/>
          </a:p>
        </p:txBody>
      </p:sp>
    </p:spTree>
    <p:extLst>
      <p:ext uri="{BB962C8B-B14F-4D97-AF65-F5344CB8AC3E}">
        <p14:creationId xmlns:p14="http://schemas.microsoft.com/office/powerpoint/2010/main" val="1410425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80">
                                          <p:stCondLst>
                                            <p:cond delay="0"/>
                                          </p:stCondLst>
                                        </p:cTn>
                                        <p:tgtEl>
                                          <p:spTgt spid="4">
                                            <p:txEl>
                                              <p:pRg st="0" end="0"/>
                                            </p:txEl>
                                          </p:spTgt>
                                        </p:tgtEl>
                                      </p:cBhvr>
                                    </p:animEffect>
                                    <p:anim calcmode="lin" valueType="num">
                                      <p:cBhvr>
                                        <p:cTn id="1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xEl>
                                              <p:pRg st="0" end="0"/>
                                            </p:txEl>
                                          </p:spTgt>
                                        </p:tgtEl>
                                      </p:cBhvr>
                                      <p:to x="100000" y="60000"/>
                                    </p:animScale>
                                    <p:animScale>
                                      <p:cBhvr>
                                        <p:cTn id="18" dur="166" decel="50000">
                                          <p:stCondLst>
                                            <p:cond delay="676"/>
                                          </p:stCondLst>
                                        </p:cTn>
                                        <p:tgtEl>
                                          <p:spTgt spid="4">
                                            <p:txEl>
                                              <p:pRg st="0" end="0"/>
                                            </p:txEl>
                                          </p:spTgt>
                                        </p:tgtEl>
                                      </p:cBhvr>
                                      <p:to x="100000" y="100000"/>
                                    </p:animScale>
                                    <p:animScale>
                                      <p:cBhvr>
                                        <p:cTn id="19" dur="26">
                                          <p:stCondLst>
                                            <p:cond delay="1312"/>
                                          </p:stCondLst>
                                        </p:cTn>
                                        <p:tgtEl>
                                          <p:spTgt spid="4">
                                            <p:txEl>
                                              <p:pRg st="0" end="0"/>
                                            </p:txEl>
                                          </p:spTgt>
                                        </p:tgtEl>
                                      </p:cBhvr>
                                      <p:to x="100000" y="80000"/>
                                    </p:animScale>
                                    <p:animScale>
                                      <p:cBhvr>
                                        <p:cTn id="20" dur="166" decel="50000">
                                          <p:stCondLst>
                                            <p:cond delay="1338"/>
                                          </p:stCondLst>
                                        </p:cTn>
                                        <p:tgtEl>
                                          <p:spTgt spid="4">
                                            <p:txEl>
                                              <p:pRg st="0" end="0"/>
                                            </p:txEl>
                                          </p:spTgt>
                                        </p:tgtEl>
                                      </p:cBhvr>
                                      <p:to x="100000" y="100000"/>
                                    </p:animScale>
                                    <p:animScale>
                                      <p:cBhvr>
                                        <p:cTn id="21" dur="26">
                                          <p:stCondLst>
                                            <p:cond delay="1642"/>
                                          </p:stCondLst>
                                        </p:cTn>
                                        <p:tgtEl>
                                          <p:spTgt spid="4">
                                            <p:txEl>
                                              <p:pRg st="0" end="0"/>
                                            </p:txEl>
                                          </p:spTgt>
                                        </p:tgtEl>
                                      </p:cBhvr>
                                      <p:to x="100000" y="90000"/>
                                    </p:animScale>
                                    <p:animScale>
                                      <p:cBhvr>
                                        <p:cTn id="22" dur="166" decel="50000">
                                          <p:stCondLst>
                                            <p:cond delay="1668"/>
                                          </p:stCondLst>
                                        </p:cTn>
                                        <p:tgtEl>
                                          <p:spTgt spid="4">
                                            <p:txEl>
                                              <p:pRg st="0" end="0"/>
                                            </p:txEl>
                                          </p:spTgt>
                                        </p:tgtEl>
                                      </p:cBhvr>
                                      <p:to x="100000" y="100000"/>
                                    </p:animScale>
                                    <p:animScale>
                                      <p:cBhvr>
                                        <p:cTn id="23" dur="26">
                                          <p:stCondLst>
                                            <p:cond delay="1808"/>
                                          </p:stCondLst>
                                        </p:cTn>
                                        <p:tgtEl>
                                          <p:spTgt spid="4">
                                            <p:txEl>
                                              <p:pRg st="0" end="0"/>
                                            </p:txEl>
                                          </p:spTgt>
                                        </p:tgtEl>
                                      </p:cBhvr>
                                      <p:to x="100000" y="95000"/>
                                    </p:animScale>
                                    <p:animScale>
                                      <p:cBhvr>
                                        <p:cTn id="24" dur="166" decel="50000">
                                          <p:stCondLst>
                                            <p:cond delay="1834"/>
                                          </p:stCondLst>
                                        </p:cTn>
                                        <p:tgtEl>
                                          <p:spTgt spid="4">
                                            <p:txEl>
                                              <p:pRg st="0" end="0"/>
                                            </p:txEl>
                                          </p:spTgt>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80">
                                          <p:stCondLst>
                                            <p:cond delay="0"/>
                                          </p:stCondLst>
                                        </p:cTn>
                                        <p:tgtEl>
                                          <p:spTgt spid="4">
                                            <p:txEl>
                                              <p:pRg st="2" end="2"/>
                                            </p:txEl>
                                          </p:spTgt>
                                        </p:tgtEl>
                                      </p:cBhvr>
                                    </p:animEffect>
                                    <p:anim calcmode="lin" valueType="num">
                                      <p:cBhvr>
                                        <p:cTn id="2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2" end="2"/>
                                            </p:txEl>
                                          </p:spTgt>
                                        </p:tgtEl>
                                      </p:cBhvr>
                                      <p:to x="100000" y="60000"/>
                                    </p:animScale>
                                    <p:animScale>
                                      <p:cBhvr>
                                        <p:cTn id="35" dur="166" decel="50000">
                                          <p:stCondLst>
                                            <p:cond delay="676"/>
                                          </p:stCondLst>
                                        </p:cTn>
                                        <p:tgtEl>
                                          <p:spTgt spid="4">
                                            <p:txEl>
                                              <p:pRg st="2" end="2"/>
                                            </p:txEl>
                                          </p:spTgt>
                                        </p:tgtEl>
                                      </p:cBhvr>
                                      <p:to x="100000" y="100000"/>
                                    </p:animScale>
                                    <p:animScale>
                                      <p:cBhvr>
                                        <p:cTn id="36" dur="26">
                                          <p:stCondLst>
                                            <p:cond delay="1312"/>
                                          </p:stCondLst>
                                        </p:cTn>
                                        <p:tgtEl>
                                          <p:spTgt spid="4">
                                            <p:txEl>
                                              <p:pRg st="2" end="2"/>
                                            </p:txEl>
                                          </p:spTgt>
                                        </p:tgtEl>
                                      </p:cBhvr>
                                      <p:to x="100000" y="80000"/>
                                    </p:animScale>
                                    <p:animScale>
                                      <p:cBhvr>
                                        <p:cTn id="37" dur="166" decel="50000">
                                          <p:stCondLst>
                                            <p:cond delay="1338"/>
                                          </p:stCondLst>
                                        </p:cTn>
                                        <p:tgtEl>
                                          <p:spTgt spid="4">
                                            <p:txEl>
                                              <p:pRg st="2" end="2"/>
                                            </p:txEl>
                                          </p:spTgt>
                                        </p:tgtEl>
                                      </p:cBhvr>
                                      <p:to x="100000" y="100000"/>
                                    </p:animScale>
                                    <p:animScale>
                                      <p:cBhvr>
                                        <p:cTn id="38" dur="26">
                                          <p:stCondLst>
                                            <p:cond delay="1642"/>
                                          </p:stCondLst>
                                        </p:cTn>
                                        <p:tgtEl>
                                          <p:spTgt spid="4">
                                            <p:txEl>
                                              <p:pRg st="2" end="2"/>
                                            </p:txEl>
                                          </p:spTgt>
                                        </p:tgtEl>
                                      </p:cBhvr>
                                      <p:to x="100000" y="90000"/>
                                    </p:animScale>
                                    <p:animScale>
                                      <p:cBhvr>
                                        <p:cTn id="39" dur="166" decel="50000">
                                          <p:stCondLst>
                                            <p:cond delay="1668"/>
                                          </p:stCondLst>
                                        </p:cTn>
                                        <p:tgtEl>
                                          <p:spTgt spid="4">
                                            <p:txEl>
                                              <p:pRg st="2" end="2"/>
                                            </p:txEl>
                                          </p:spTgt>
                                        </p:tgtEl>
                                      </p:cBhvr>
                                      <p:to x="100000" y="100000"/>
                                    </p:animScale>
                                    <p:animScale>
                                      <p:cBhvr>
                                        <p:cTn id="40" dur="26">
                                          <p:stCondLst>
                                            <p:cond delay="1808"/>
                                          </p:stCondLst>
                                        </p:cTn>
                                        <p:tgtEl>
                                          <p:spTgt spid="4">
                                            <p:txEl>
                                              <p:pRg st="2" end="2"/>
                                            </p:txEl>
                                          </p:spTgt>
                                        </p:tgtEl>
                                      </p:cBhvr>
                                      <p:to x="100000" y="95000"/>
                                    </p:animScale>
                                    <p:animScale>
                                      <p:cBhvr>
                                        <p:cTn id="41"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Anexo A</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6111" y="1339440"/>
            <a:ext cx="5667548" cy="524424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6806748" y="3365147"/>
            <a:ext cx="4383767" cy="1192826"/>
          </a:xfrm>
          <a:prstGeom prst="rect">
            <a:avLst/>
          </a:prstGeom>
        </p:spPr>
      </p:pic>
    </p:spTree>
    <p:extLst>
      <p:ext uri="{BB962C8B-B14F-4D97-AF65-F5344CB8AC3E}">
        <p14:creationId xmlns:p14="http://schemas.microsoft.com/office/powerpoint/2010/main" val="50450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Anexo A</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82133" y="1568133"/>
            <a:ext cx="3011489" cy="4641078"/>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7323909" y="1568133"/>
            <a:ext cx="2944639" cy="4588828"/>
          </a:xfrm>
          <a:prstGeom prst="rect">
            <a:avLst/>
          </a:prstGeom>
        </p:spPr>
      </p:pic>
    </p:spTree>
    <p:extLst>
      <p:ext uri="{BB962C8B-B14F-4D97-AF65-F5344CB8AC3E}">
        <p14:creationId xmlns:p14="http://schemas.microsoft.com/office/powerpoint/2010/main" val="3128027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Anexo B</a:t>
            </a:r>
          </a:p>
        </p:txBody>
      </p:sp>
      <p:sp>
        <p:nvSpPr>
          <p:cNvPr id="3" name="Marcador de contenido 2"/>
          <p:cNvSpPr>
            <a:spLocks noGrp="1"/>
          </p:cNvSpPr>
          <p:nvPr>
            <p:ph idx="1"/>
          </p:nvPr>
        </p:nvSpPr>
        <p:spPr>
          <a:xfrm>
            <a:off x="818606" y="1556530"/>
            <a:ext cx="3910148" cy="5236156"/>
          </a:xfrm>
        </p:spPr>
        <p:txBody>
          <a:bodyPr/>
          <a:lstStyle/>
          <a:p>
            <a:pPr marL="0" indent="0">
              <a:buNone/>
            </a:pPr>
            <a:r>
              <a:rPr lang="es-CL" dirty="0"/>
              <a:t> El robot dispondrá de las siguientes piezas, las cuales permiten que se arme el cubo Rubik’s:</a:t>
            </a:r>
          </a:p>
          <a:p>
            <a:pPr lvl="0"/>
            <a:r>
              <a:rPr lang="es-CL" dirty="0"/>
              <a:t>Base o plataforma: Permite girar completamente (o lo solicitado) de forma horizontal el cubo Rubik’s.</a:t>
            </a:r>
          </a:p>
          <a:p>
            <a:pPr lvl="0"/>
            <a:r>
              <a:rPr lang="es-CL" dirty="0"/>
              <a:t>Brazo o gancho: Permite girar verticalmente las veces que sean necesarias el cubo Rubik’s.</a:t>
            </a:r>
          </a:p>
          <a:p>
            <a:endParaRPr lang="es-CL"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5585007" y="1556530"/>
            <a:ext cx="5759450" cy="4812030"/>
          </a:xfrm>
          <a:prstGeom prst="rect">
            <a:avLst/>
          </a:prstGeom>
        </p:spPr>
      </p:pic>
    </p:spTree>
    <p:extLst>
      <p:ext uri="{BB962C8B-B14F-4D97-AF65-F5344CB8AC3E}">
        <p14:creationId xmlns:p14="http://schemas.microsoft.com/office/powerpoint/2010/main" val="960745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solidFill>
                  <a:schemeClr val="accent1"/>
                </a:solidFill>
              </a:rPr>
              <a:t>Anexo B</a:t>
            </a:r>
          </a:p>
        </p:txBody>
      </p:sp>
      <p:pic>
        <p:nvPicPr>
          <p:cNvPr id="4" name="Marcador de contenido 3" descr="C:\Users\AICI\Desktop\Fotot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5038" y="1277575"/>
            <a:ext cx="5746868" cy="4949054"/>
          </a:xfrm>
          <a:prstGeom prst="rect">
            <a:avLst/>
          </a:prstGeom>
          <a:noFill/>
          <a:ln>
            <a:noFill/>
          </a:ln>
        </p:spPr>
      </p:pic>
    </p:spTree>
    <p:extLst>
      <p:ext uri="{BB962C8B-B14F-4D97-AF65-F5344CB8AC3E}">
        <p14:creationId xmlns:p14="http://schemas.microsoft.com/office/powerpoint/2010/main" val="44230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772207"/>
            <a:ext cx="9404723" cy="1400530"/>
          </a:xfrm>
        </p:spPr>
        <p:txBody>
          <a:bodyPr/>
          <a:lstStyle/>
          <a:p>
            <a:r>
              <a:rPr lang="es-CL" sz="4400" dirty="0">
                <a:solidFill>
                  <a:schemeClr val="accent1"/>
                </a:solidFill>
              </a:rPr>
              <a:t>RESTRICCIONES</a:t>
            </a:r>
            <a:endParaRPr lang="es-CL" dirty="0"/>
          </a:p>
        </p:txBody>
      </p:sp>
      <p:sp>
        <p:nvSpPr>
          <p:cNvPr id="8" name="CuadroTexto 7"/>
          <p:cNvSpPr txBox="1"/>
          <p:nvPr/>
        </p:nvSpPr>
        <p:spPr>
          <a:xfrm>
            <a:off x="646112" y="2172737"/>
            <a:ext cx="10084318" cy="3323987"/>
          </a:xfrm>
          <a:prstGeom prst="rect">
            <a:avLst/>
          </a:prstGeom>
          <a:noFill/>
        </p:spPr>
        <p:txBody>
          <a:bodyPr wrap="square" rtlCol="0">
            <a:spAutoFit/>
          </a:bodyPr>
          <a:lstStyle/>
          <a:p>
            <a:pPr marL="342900" lvl="0" indent="-342900">
              <a:buClr>
                <a:schemeClr val="accent1"/>
              </a:buClr>
              <a:buFont typeface="Wingdings" panose="05000000000000000000" pitchFamily="2" charset="2"/>
              <a:buChar char="§"/>
            </a:pPr>
            <a:r>
              <a:rPr lang="es-CL" sz="2400" dirty="0"/>
              <a:t>El tiempo asignado para realizar el proyecto a lo largo del semestre.</a:t>
            </a:r>
          </a:p>
          <a:p>
            <a:pPr>
              <a:buClr>
                <a:schemeClr val="accent1"/>
              </a:buClr>
            </a:pPr>
            <a:endParaRPr lang="es-ES" sz="2400" dirty="0"/>
          </a:p>
          <a:p>
            <a:pPr marL="342900" lvl="0" indent="-342900">
              <a:buClr>
                <a:schemeClr val="accent1"/>
              </a:buClr>
              <a:buFont typeface="Wingdings" panose="05000000000000000000" pitchFamily="2" charset="2"/>
              <a:buChar char="§"/>
            </a:pPr>
            <a:r>
              <a:rPr lang="es-CL" sz="2400" dirty="0"/>
              <a:t>El robot EV3 es el único que se puede utilizar para programar nuestros algoritmos.</a:t>
            </a:r>
          </a:p>
          <a:p>
            <a:pPr marL="342900" lvl="0" indent="-342900">
              <a:buClr>
                <a:schemeClr val="accent1"/>
              </a:buClr>
              <a:buFont typeface="Wingdings" panose="05000000000000000000" pitchFamily="2" charset="2"/>
              <a:buChar char="§"/>
            </a:pPr>
            <a:endParaRPr lang="es-ES" sz="2400" dirty="0"/>
          </a:p>
          <a:p>
            <a:pPr marL="342900" lvl="0" indent="-342900">
              <a:buClr>
                <a:schemeClr val="accent1"/>
              </a:buClr>
              <a:buFont typeface="Wingdings" panose="05000000000000000000" pitchFamily="2" charset="2"/>
              <a:buChar char="§"/>
            </a:pPr>
            <a:r>
              <a:rPr lang="es-CL" sz="2400" dirty="0"/>
              <a:t>Sólo se dispone de los movimientos que proporcionan los motores para la resolución del cubo Rubik’s.</a:t>
            </a:r>
          </a:p>
          <a:p>
            <a:pPr>
              <a:buClr>
                <a:schemeClr val="accent1"/>
              </a:buClr>
            </a:pPr>
            <a:endParaRPr lang="es-CL" dirty="0"/>
          </a:p>
        </p:txBody>
      </p:sp>
    </p:spTree>
    <p:extLst>
      <p:ext uri="{BB962C8B-B14F-4D97-AF65-F5344CB8AC3E}">
        <p14:creationId xmlns:p14="http://schemas.microsoft.com/office/powerpoint/2010/main" val="343973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4800" dirty="0">
                <a:solidFill>
                  <a:schemeClr val="accent1"/>
                </a:solidFill>
              </a:rPr>
              <a:t>ENTREGABLES</a:t>
            </a:r>
            <a:endParaRPr lang="es-CL" sz="4800" dirty="0"/>
          </a:p>
        </p:txBody>
      </p:sp>
      <p:sp>
        <p:nvSpPr>
          <p:cNvPr id="3" name="Marcador de contenido 2"/>
          <p:cNvSpPr>
            <a:spLocks noGrp="1"/>
          </p:cNvSpPr>
          <p:nvPr>
            <p:ph idx="1"/>
          </p:nvPr>
        </p:nvSpPr>
        <p:spPr>
          <a:xfrm>
            <a:off x="646111" y="2085969"/>
            <a:ext cx="7980096" cy="4195481"/>
          </a:xfrm>
        </p:spPr>
        <p:txBody>
          <a:bodyPr>
            <a:normAutofit fontScale="77500" lnSpcReduction="20000"/>
          </a:bodyPr>
          <a:lstStyle/>
          <a:p>
            <a:pPr>
              <a:buFont typeface="Wingdings" panose="05000000000000000000" pitchFamily="2" charset="2"/>
              <a:buChar char="q"/>
            </a:pPr>
            <a:r>
              <a:rPr lang="es-ES" sz="3600" dirty="0"/>
              <a:t>Informe plan de proyecto</a:t>
            </a:r>
          </a:p>
          <a:p>
            <a:pPr>
              <a:buFont typeface="Wingdings" panose="05000000000000000000" pitchFamily="2" charset="2"/>
              <a:buChar char="q"/>
            </a:pPr>
            <a:endParaRPr lang="es-ES" sz="3600" dirty="0"/>
          </a:p>
          <a:p>
            <a:pPr>
              <a:buFont typeface="Wingdings" panose="05000000000000000000" pitchFamily="2" charset="2"/>
              <a:buChar char="q"/>
            </a:pPr>
            <a:r>
              <a:rPr lang="es-ES" sz="3600" dirty="0"/>
              <a:t>Producto final</a:t>
            </a:r>
            <a:br>
              <a:rPr lang="es-ES" sz="3600" dirty="0"/>
            </a:br>
            <a:endParaRPr lang="es-ES" sz="3600" dirty="0"/>
          </a:p>
          <a:p>
            <a:pPr>
              <a:buFont typeface="Wingdings" panose="05000000000000000000" pitchFamily="2" charset="2"/>
              <a:buChar char="q"/>
            </a:pPr>
            <a:r>
              <a:rPr lang="es-ES" sz="3600" dirty="0"/>
              <a:t>Informe Final </a:t>
            </a:r>
          </a:p>
          <a:p>
            <a:pPr>
              <a:buFont typeface="Wingdings" panose="05000000000000000000" pitchFamily="2" charset="2"/>
              <a:buChar char="q"/>
            </a:pPr>
            <a:endParaRPr lang="es-ES" sz="3600" dirty="0"/>
          </a:p>
          <a:p>
            <a:pPr>
              <a:buFont typeface="Wingdings" panose="05000000000000000000" pitchFamily="2" charset="2"/>
              <a:buChar char="q"/>
            </a:pPr>
            <a:r>
              <a:rPr lang="es-ES" sz="3600" dirty="0"/>
              <a:t>Bitácoras</a:t>
            </a:r>
          </a:p>
          <a:p>
            <a:pPr>
              <a:buFont typeface="Wingdings" panose="05000000000000000000" pitchFamily="2" charset="2"/>
              <a:buChar char="q"/>
            </a:pPr>
            <a:endParaRPr lang="es-ES" sz="3600" dirty="0"/>
          </a:p>
          <a:p>
            <a:pPr>
              <a:buFont typeface="Wingdings" panose="05000000000000000000" pitchFamily="2" charset="2"/>
              <a:buChar char="q"/>
            </a:pPr>
            <a:r>
              <a:rPr lang="es-CL" sz="3600" dirty="0"/>
              <a:t>Manual de Usuario</a:t>
            </a:r>
          </a:p>
        </p:txBody>
      </p:sp>
    </p:spTree>
    <p:extLst>
      <p:ext uri="{BB962C8B-B14F-4D97-AF65-F5344CB8AC3E}">
        <p14:creationId xmlns:p14="http://schemas.microsoft.com/office/powerpoint/2010/main" val="3576428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362">
                                          <p:stCondLst>
                                            <p:cond delay="0"/>
                                          </p:stCondLst>
                                        </p:cTn>
                                        <p:tgtEl>
                                          <p:spTgt spid="3">
                                            <p:txEl>
                                              <p:pRg st="0" end="0"/>
                                            </p:txEl>
                                          </p:spTgt>
                                        </p:tgtEl>
                                      </p:cBhvr>
                                    </p:animEffect>
                                    <p:anim calcmode="lin" valueType="num">
                                      <p:cBhvr>
                                        <p:cTn id="12"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208" tmFilter="0, 0; 0.125,0.2665; 0.25,0.4; 0.375,0.465; 0.5,0.5;  0.625,0.535; 0.75,0.6; 0.875,0.7335; 1,1">
                                          <p:stCondLst>
                                            <p:cond delay="82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16">
                                          <p:stCondLst>
                                            <p:cond delay="406"/>
                                          </p:stCondLst>
                                        </p:cTn>
                                        <p:tgtEl>
                                          <p:spTgt spid="3">
                                            <p:txEl>
                                              <p:pRg st="0" end="0"/>
                                            </p:txEl>
                                          </p:spTgt>
                                        </p:tgtEl>
                                      </p:cBhvr>
                                      <p:to x="100000" y="60000"/>
                                    </p:animScale>
                                    <p:animScale>
                                      <p:cBhvr>
                                        <p:cTn id="18" dur="104" decel="50000">
                                          <p:stCondLst>
                                            <p:cond delay="422"/>
                                          </p:stCondLst>
                                        </p:cTn>
                                        <p:tgtEl>
                                          <p:spTgt spid="3">
                                            <p:txEl>
                                              <p:pRg st="0" end="0"/>
                                            </p:txEl>
                                          </p:spTgt>
                                        </p:tgtEl>
                                      </p:cBhvr>
                                      <p:to x="100000" y="100000"/>
                                    </p:animScale>
                                    <p:animScale>
                                      <p:cBhvr>
                                        <p:cTn id="19" dur="16">
                                          <p:stCondLst>
                                            <p:cond delay="820"/>
                                          </p:stCondLst>
                                        </p:cTn>
                                        <p:tgtEl>
                                          <p:spTgt spid="3">
                                            <p:txEl>
                                              <p:pRg st="0" end="0"/>
                                            </p:txEl>
                                          </p:spTgt>
                                        </p:tgtEl>
                                      </p:cBhvr>
                                      <p:to x="100000" y="80000"/>
                                    </p:animScale>
                                    <p:animScale>
                                      <p:cBhvr>
                                        <p:cTn id="20" dur="104" decel="50000">
                                          <p:stCondLst>
                                            <p:cond delay="836"/>
                                          </p:stCondLst>
                                        </p:cTn>
                                        <p:tgtEl>
                                          <p:spTgt spid="3">
                                            <p:txEl>
                                              <p:pRg st="0" end="0"/>
                                            </p:txEl>
                                          </p:spTgt>
                                        </p:tgtEl>
                                      </p:cBhvr>
                                      <p:to x="100000" y="100000"/>
                                    </p:animScale>
                                    <p:animScale>
                                      <p:cBhvr>
                                        <p:cTn id="21" dur="16">
                                          <p:stCondLst>
                                            <p:cond delay="1026"/>
                                          </p:stCondLst>
                                        </p:cTn>
                                        <p:tgtEl>
                                          <p:spTgt spid="3">
                                            <p:txEl>
                                              <p:pRg st="0" end="0"/>
                                            </p:txEl>
                                          </p:spTgt>
                                        </p:tgtEl>
                                      </p:cBhvr>
                                      <p:to x="100000" y="90000"/>
                                    </p:animScale>
                                    <p:animScale>
                                      <p:cBhvr>
                                        <p:cTn id="22" dur="104" decel="50000">
                                          <p:stCondLst>
                                            <p:cond delay="1043"/>
                                          </p:stCondLst>
                                        </p:cTn>
                                        <p:tgtEl>
                                          <p:spTgt spid="3">
                                            <p:txEl>
                                              <p:pRg st="0" end="0"/>
                                            </p:txEl>
                                          </p:spTgt>
                                        </p:tgtEl>
                                      </p:cBhvr>
                                      <p:to x="100000" y="100000"/>
                                    </p:animScale>
                                    <p:animScale>
                                      <p:cBhvr>
                                        <p:cTn id="23" dur="16">
                                          <p:stCondLst>
                                            <p:cond delay="1130"/>
                                          </p:stCondLst>
                                        </p:cTn>
                                        <p:tgtEl>
                                          <p:spTgt spid="3">
                                            <p:txEl>
                                              <p:pRg st="0" end="0"/>
                                            </p:txEl>
                                          </p:spTgt>
                                        </p:tgtEl>
                                      </p:cBhvr>
                                      <p:to x="100000" y="95000"/>
                                    </p:animScale>
                                    <p:animScale>
                                      <p:cBhvr>
                                        <p:cTn id="24" dur="104" decel="50000">
                                          <p:stCondLst>
                                            <p:cond delay="1146"/>
                                          </p:stCondLst>
                                        </p:cTn>
                                        <p:tgtEl>
                                          <p:spTgt spid="3">
                                            <p:txEl>
                                              <p:pRg st="0" end="0"/>
                                            </p:txEl>
                                          </p:spTgt>
                                        </p:tgtEl>
                                      </p:cBhvr>
                                      <p:to x="100000" y="100000"/>
                                    </p:animScale>
                                  </p:childTnLst>
                                </p:cTn>
                              </p:par>
                            </p:childTnLst>
                          </p:cTn>
                        </p:par>
                        <p:par>
                          <p:cTn id="25" fill="hold">
                            <p:stCondLst>
                              <p:cond delay="1750"/>
                            </p:stCondLst>
                            <p:childTnLst>
                              <p:par>
                                <p:cTn id="26" presetID="26"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362">
                                          <p:stCondLst>
                                            <p:cond delay="0"/>
                                          </p:stCondLst>
                                        </p:cTn>
                                        <p:tgtEl>
                                          <p:spTgt spid="3">
                                            <p:txEl>
                                              <p:pRg st="2" end="2"/>
                                            </p:txEl>
                                          </p:spTgt>
                                        </p:tgtEl>
                                      </p:cBhvr>
                                    </p:animEffect>
                                    <p:anim calcmode="lin" valueType="num">
                                      <p:cBhvr>
                                        <p:cTn id="29" dur="1139"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208" tmFilter="0, 0; 0.125,0.2665; 0.25,0.4; 0.375,0.465; 0.5,0.5;  0.625,0.535; 0.75,0.6; 0.875,0.7335; 1,1">
                                          <p:stCondLst>
                                            <p:cond delay="827"/>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16">
                                          <p:stCondLst>
                                            <p:cond delay="406"/>
                                          </p:stCondLst>
                                        </p:cTn>
                                        <p:tgtEl>
                                          <p:spTgt spid="3">
                                            <p:txEl>
                                              <p:pRg st="2" end="2"/>
                                            </p:txEl>
                                          </p:spTgt>
                                        </p:tgtEl>
                                      </p:cBhvr>
                                      <p:to x="100000" y="60000"/>
                                    </p:animScale>
                                    <p:animScale>
                                      <p:cBhvr>
                                        <p:cTn id="35" dur="104" decel="50000">
                                          <p:stCondLst>
                                            <p:cond delay="422"/>
                                          </p:stCondLst>
                                        </p:cTn>
                                        <p:tgtEl>
                                          <p:spTgt spid="3">
                                            <p:txEl>
                                              <p:pRg st="2" end="2"/>
                                            </p:txEl>
                                          </p:spTgt>
                                        </p:tgtEl>
                                      </p:cBhvr>
                                      <p:to x="100000" y="100000"/>
                                    </p:animScale>
                                    <p:animScale>
                                      <p:cBhvr>
                                        <p:cTn id="36" dur="16">
                                          <p:stCondLst>
                                            <p:cond delay="820"/>
                                          </p:stCondLst>
                                        </p:cTn>
                                        <p:tgtEl>
                                          <p:spTgt spid="3">
                                            <p:txEl>
                                              <p:pRg st="2" end="2"/>
                                            </p:txEl>
                                          </p:spTgt>
                                        </p:tgtEl>
                                      </p:cBhvr>
                                      <p:to x="100000" y="80000"/>
                                    </p:animScale>
                                    <p:animScale>
                                      <p:cBhvr>
                                        <p:cTn id="37" dur="104" decel="50000">
                                          <p:stCondLst>
                                            <p:cond delay="836"/>
                                          </p:stCondLst>
                                        </p:cTn>
                                        <p:tgtEl>
                                          <p:spTgt spid="3">
                                            <p:txEl>
                                              <p:pRg st="2" end="2"/>
                                            </p:txEl>
                                          </p:spTgt>
                                        </p:tgtEl>
                                      </p:cBhvr>
                                      <p:to x="100000" y="100000"/>
                                    </p:animScale>
                                    <p:animScale>
                                      <p:cBhvr>
                                        <p:cTn id="38" dur="16">
                                          <p:stCondLst>
                                            <p:cond delay="1026"/>
                                          </p:stCondLst>
                                        </p:cTn>
                                        <p:tgtEl>
                                          <p:spTgt spid="3">
                                            <p:txEl>
                                              <p:pRg st="2" end="2"/>
                                            </p:txEl>
                                          </p:spTgt>
                                        </p:tgtEl>
                                      </p:cBhvr>
                                      <p:to x="100000" y="90000"/>
                                    </p:animScale>
                                    <p:animScale>
                                      <p:cBhvr>
                                        <p:cTn id="39" dur="104" decel="50000">
                                          <p:stCondLst>
                                            <p:cond delay="1043"/>
                                          </p:stCondLst>
                                        </p:cTn>
                                        <p:tgtEl>
                                          <p:spTgt spid="3">
                                            <p:txEl>
                                              <p:pRg st="2" end="2"/>
                                            </p:txEl>
                                          </p:spTgt>
                                        </p:tgtEl>
                                      </p:cBhvr>
                                      <p:to x="100000" y="100000"/>
                                    </p:animScale>
                                    <p:animScale>
                                      <p:cBhvr>
                                        <p:cTn id="40" dur="16">
                                          <p:stCondLst>
                                            <p:cond delay="1130"/>
                                          </p:stCondLst>
                                        </p:cTn>
                                        <p:tgtEl>
                                          <p:spTgt spid="3">
                                            <p:txEl>
                                              <p:pRg st="2" end="2"/>
                                            </p:txEl>
                                          </p:spTgt>
                                        </p:tgtEl>
                                      </p:cBhvr>
                                      <p:to x="100000" y="95000"/>
                                    </p:animScale>
                                    <p:animScale>
                                      <p:cBhvr>
                                        <p:cTn id="41" dur="104" decel="50000">
                                          <p:stCondLst>
                                            <p:cond delay="1146"/>
                                          </p:stCondLst>
                                        </p:cTn>
                                        <p:tgtEl>
                                          <p:spTgt spid="3">
                                            <p:txEl>
                                              <p:pRg st="2" end="2"/>
                                            </p:txEl>
                                          </p:spTgt>
                                        </p:tgtEl>
                                      </p:cBhvr>
                                      <p:to x="100000" y="100000"/>
                                    </p:animScale>
                                  </p:childTnLst>
                                </p:cTn>
                              </p:par>
                            </p:childTnLst>
                          </p:cTn>
                        </p:par>
                        <p:par>
                          <p:cTn id="42" fill="hold">
                            <p:stCondLst>
                              <p:cond delay="3000"/>
                            </p:stCondLst>
                            <p:childTnLst>
                              <p:par>
                                <p:cTn id="43" presetID="26" presetClass="entr" presetSubtype="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362">
                                          <p:stCondLst>
                                            <p:cond delay="0"/>
                                          </p:stCondLst>
                                        </p:cTn>
                                        <p:tgtEl>
                                          <p:spTgt spid="3">
                                            <p:txEl>
                                              <p:pRg st="3" end="3"/>
                                            </p:txEl>
                                          </p:spTgt>
                                        </p:tgtEl>
                                      </p:cBhvr>
                                    </p:animEffect>
                                    <p:anim calcmode="lin" valueType="num">
                                      <p:cBhvr>
                                        <p:cTn id="46" dur="1139"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7" dur="415"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8" dur="415" tmFilter="0, 0; 0.125,0.2665; 0.25,0.4; 0.375,0.465; 0.5,0.5;  0.625,0.535; 0.75,0.6; 0.875,0.7335; 1,1">
                                          <p:stCondLst>
                                            <p:cond delay="415"/>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9" dur="208" tmFilter="0, 0; 0.125,0.2665; 0.25,0.4; 0.375,0.465; 0.5,0.5;  0.625,0.535; 0.75,0.6; 0.875,0.7335; 1,1">
                                          <p:stCondLst>
                                            <p:cond delay="827"/>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0" dur="103" tmFilter="0, 0; 0.125,0.2665; 0.25,0.4; 0.375,0.465; 0.5,0.5;  0.625,0.535; 0.75,0.6; 0.875,0.7335; 1,1">
                                          <p:stCondLst>
                                            <p:cond delay="1035"/>
                                          </p:stCondLst>
                                        </p:cTn>
                                        <p:tgtEl>
                                          <p:spTgt spid="3">
                                            <p:txEl>
                                              <p:pRg st="3" end="3"/>
                                            </p:txEl>
                                          </p:spTgt>
                                        </p:tgtEl>
                                        <p:attrNameLst>
                                          <p:attrName>ppt_y</p:attrName>
                                        </p:attrNameLst>
                                      </p:cBhvr>
                                      <p:tavLst>
                                        <p:tav tm="0" fmla="#ppt_y-sin(pi*$)/81">
                                          <p:val>
                                            <p:fltVal val="0"/>
                                          </p:val>
                                        </p:tav>
                                        <p:tav tm="100000">
                                          <p:val>
                                            <p:fltVal val="1"/>
                                          </p:val>
                                        </p:tav>
                                      </p:tavLst>
                                    </p:anim>
                                    <p:animScale>
                                      <p:cBhvr>
                                        <p:cTn id="51" dur="16">
                                          <p:stCondLst>
                                            <p:cond delay="406"/>
                                          </p:stCondLst>
                                        </p:cTn>
                                        <p:tgtEl>
                                          <p:spTgt spid="3">
                                            <p:txEl>
                                              <p:pRg st="3" end="3"/>
                                            </p:txEl>
                                          </p:spTgt>
                                        </p:tgtEl>
                                      </p:cBhvr>
                                      <p:to x="100000" y="60000"/>
                                    </p:animScale>
                                    <p:animScale>
                                      <p:cBhvr>
                                        <p:cTn id="52" dur="104" decel="50000">
                                          <p:stCondLst>
                                            <p:cond delay="422"/>
                                          </p:stCondLst>
                                        </p:cTn>
                                        <p:tgtEl>
                                          <p:spTgt spid="3">
                                            <p:txEl>
                                              <p:pRg st="3" end="3"/>
                                            </p:txEl>
                                          </p:spTgt>
                                        </p:tgtEl>
                                      </p:cBhvr>
                                      <p:to x="100000" y="100000"/>
                                    </p:animScale>
                                    <p:animScale>
                                      <p:cBhvr>
                                        <p:cTn id="53" dur="16">
                                          <p:stCondLst>
                                            <p:cond delay="820"/>
                                          </p:stCondLst>
                                        </p:cTn>
                                        <p:tgtEl>
                                          <p:spTgt spid="3">
                                            <p:txEl>
                                              <p:pRg st="3" end="3"/>
                                            </p:txEl>
                                          </p:spTgt>
                                        </p:tgtEl>
                                      </p:cBhvr>
                                      <p:to x="100000" y="80000"/>
                                    </p:animScale>
                                    <p:animScale>
                                      <p:cBhvr>
                                        <p:cTn id="54" dur="104" decel="50000">
                                          <p:stCondLst>
                                            <p:cond delay="836"/>
                                          </p:stCondLst>
                                        </p:cTn>
                                        <p:tgtEl>
                                          <p:spTgt spid="3">
                                            <p:txEl>
                                              <p:pRg st="3" end="3"/>
                                            </p:txEl>
                                          </p:spTgt>
                                        </p:tgtEl>
                                      </p:cBhvr>
                                      <p:to x="100000" y="100000"/>
                                    </p:animScale>
                                    <p:animScale>
                                      <p:cBhvr>
                                        <p:cTn id="55" dur="16">
                                          <p:stCondLst>
                                            <p:cond delay="1026"/>
                                          </p:stCondLst>
                                        </p:cTn>
                                        <p:tgtEl>
                                          <p:spTgt spid="3">
                                            <p:txEl>
                                              <p:pRg st="3" end="3"/>
                                            </p:txEl>
                                          </p:spTgt>
                                        </p:tgtEl>
                                      </p:cBhvr>
                                      <p:to x="100000" y="90000"/>
                                    </p:animScale>
                                    <p:animScale>
                                      <p:cBhvr>
                                        <p:cTn id="56" dur="104" decel="50000">
                                          <p:stCondLst>
                                            <p:cond delay="1043"/>
                                          </p:stCondLst>
                                        </p:cTn>
                                        <p:tgtEl>
                                          <p:spTgt spid="3">
                                            <p:txEl>
                                              <p:pRg st="3" end="3"/>
                                            </p:txEl>
                                          </p:spTgt>
                                        </p:tgtEl>
                                      </p:cBhvr>
                                      <p:to x="100000" y="100000"/>
                                    </p:animScale>
                                    <p:animScale>
                                      <p:cBhvr>
                                        <p:cTn id="57" dur="16">
                                          <p:stCondLst>
                                            <p:cond delay="1130"/>
                                          </p:stCondLst>
                                        </p:cTn>
                                        <p:tgtEl>
                                          <p:spTgt spid="3">
                                            <p:txEl>
                                              <p:pRg st="3" end="3"/>
                                            </p:txEl>
                                          </p:spTgt>
                                        </p:tgtEl>
                                      </p:cBhvr>
                                      <p:to x="100000" y="95000"/>
                                    </p:animScale>
                                    <p:animScale>
                                      <p:cBhvr>
                                        <p:cTn id="58" dur="104" decel="50000">
                                          <p:stCondLst>
                                            <p:cond delay="1146"/>
                                          </p:stCondLst>
                                        </p:cTn>
                                        <p:tgtEl>
                                          <p:spTgt spid="3">
                                            <p:txEl>
                                              <p:pRg st="3" end="3"/>
                                            </p:txEl>
                                          </p:spTgt>
                                        </p:tgtEl>
                                      </p:cBhvr>
                                      <p:to x="100000" y="100000"/>
                                    </p:animScale>
                                  </p:childTnLst>
                                </p:cTn>
                              </p:par>
                            </p:childTnLst>
                          </p:cTn>
                        </p:par>
                        <p:par>
                          <p:cTn id="59" fill="hold">
                            <p:stCondLst>
                              <p:cond delay="4250"/>
                            </p:stCondLst>
                            <p:childTnLst>
                              <p:par>
                                <p:cTn id="60" presetID="26" presetClass="entr" presetSubtype="0"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wipe(down)">
                                      <p:cBhvr>
                                        <p:cTn id="62" dur="362">
                                          <p:stCondLst>
                                            <p:cond delay="0"/>
                                          </p:stCondLst>
                                        </p:cTn>
                                        <p:tgtEl>
                                          <p:spTgt spid="3">
                                            <p:txEl>
                                              <p:pRg st="5" end="5"/>
                                            </p:txEl>
                                          </p:spTgt>
                                        </p:tgtEl>
                                      </p:cBhvr>
                                    </p:animEffect>
                                    <p:anim calcmode="lin" valueType="num">
                                      <p:cBhvr>
                                        <p:cTn id="63" dur="1139"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4" dur="415"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5" dur="415" tmFilter="0, 0; 0.125,0.2665; 0.25,0.4; 0.375,0.465; 0.5,0.5;  0.625,0.535; 0.75,0.6; 0.875,0.7335; 1,1">
                                          <p:stCondLst>
                                            <p:cond delay="415"/>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6" dur="208" tmFilter="0, 0; 0.125,0.2665; 0.25,0.4; 0.375,0.465; 0.5,0.5;  0.625,0.535; 0.75,0.6; 0.875,0.7335; 1,1">
                                          <p:stCondLst>
                                            <p:cond delay="827"/>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7" dur="103" tmFilter="0, 0; 0.125,0.2665; 0.25,0.4; 0.375,0.465; 0.5,0.5;  0.625,0.535; 0.75,0.6; 0.875,0.7335; 1,1">
                                          <p:stCondLst>
                                            <p:cond delay="1035"/>
                                          </p:stCondLst>
                                        </p:cTn>
                                        <p:tgtEl>
                                          <p:spTgt spid="3">
                                            <p:txEl>
                                              <p:pRg st="5" end="5"/>
                                            </p:txEl>
                                          </p:spTgt>
                                        </p:tgtEl>
                                        <p:attrNameLst>
                                          <p:attrName>ppt_y</p:attrName>
                                        </p:attrNameLst>
                                      </p:cBhvr>
                                      <p:tavLst>
                                        <p:tav tm="0" fmla="#ppt_y-sin(pi*$)/81">
                                          <p:val>
                                            <p:fltVal val="0"/>
                                          </p:val>
                                        </p:tav>
                                        <p:tav tm="100000">
                                          <p:val>
                                            <p:fltVal val="1"/>
                                          </p:val>
                                        </p:tav>
                                      </p:tavLst>
                                    </p:anim>
                                    <p:animScale>
                                      <p:cBhvr>
                                        <p:cTn id="68" dur="16">
                                          <p:stCondLst>
                                            <p:cond delay="406"/>
                                          </p:stCondLst>
                                        </p:cTn>
                                        <p:tgtEl>
                                          <p:spTgt spid="3">
                                            <p:txEl>
                                              <p:pRg st="5" end="5"/>
                                            </p:txEl>
                                          </p:spTgt>
                                        </p:tgtEl>
                                      </p:cBhvr>
                                      <p:to x="100000" y="60000"/>
                                    </p:animScale>
                                    <p:animScale>
                                      <p:cBhvr>
                                        <p:cTn id="69" dur="104" decel="50000">
                                          <p:stCondLst>
                                            <p:cond delay="422"/>
                                          </p:stCondLst>
                                        </p:cTn>
                                        <p:tgtEl>
                                          <p:spTgt spid="3">
                                            <p:txEl>
                                              <p:pRg st="5" end="5"/>
                                            </p:txEl>
                                          </p:spTgt>
                                        </p:tgtEl>
                                      </p:cBhvr>
                                      <p:to x="100000" y="100000"/>
                                    </p:animScale>
                                    <p:animScale>
                                      <p:cBhvr>
                                        <p:cTn id="70" dur="16">
                                          <p:stCondLst>
                                            <p:cond delay="820"/>
                                          </p:stCondLst>
                                        </p:cTn>
                                        <p:tgtEl>
                                          <p:spTgt spid="3">
                                            <p:txEl>
                                              <p:pRg st="5" end="5"/>
                                            </p:txEl>
                                          </p:spTgt>
                                        </p:tgtEl>
                                      </p:cBhvr>
                                      <p:to x="100000" y="80000"/>
                                    </p:animScale>
                                    <p:animScale>
                                      <p:cBhvr>
                                        <p:cTn id="71" dur="104" decel="50000">
                                          <p:stCondLst>
                                            <p:cond delay="836"/>
                                          </p:stCondLst>
                                        </p:cTn>
                                        <p:tgtEl>
                                          <p:spTgt spid="3">
                                            <p:txEl>
                                              <p:pRg st="5" end="5"/>
                                            </p:txEl>
                                          </p:spTgt>
                                        </p:tgtEl>
                                      </p:cBhvr>
                                      <p:to x="100000" y="100000"/>
                                    </p:animScale>
                                    <p:animScale>
                                      <p:cBhvr>
                                        <p:cTn id="72" dur="16">
                                          <p:stCondLst>
                                            <p:cond delay="1026"/>
                                          </p:stCondLst>
                                        </p:cTn>
                                        <p:tgtEl>
                                          <p:spTgt spid="3">
                                            <p:txEl>
                                              <p:pRg st="5" end="5"/>
                                            </p:txEl>
                                          </p:spTgt>
                                        </p:tgtEl>
                                      </p:cBhvr>
                                      <p:to x="100000" y="90000"/>
                                    </p:animScale>
                                    <p:animScale>
                                      <p:cBhvr>
                                        <p:cTn id="73" dur="104" decel="50000">
                                          <p:stCondLst>
                                            <p:cond delay="1043"/>
                                          </p:stCondLst>
                                        </p:cTn>
                                        <p:tgtEl>
                                          <p:spTgt spid="3">
                                            <p:txEl>
                                              <p:pRg st="5" end="5"/>
                                            </p:txEl>
                                          </p:spTgt>
                                        </p:tgtEl>
                                      </p:cBhvr>
                                      <p:to x="100000" y="100000"/>
                                    </p:animScale>
                                    <p:animScale>
                                      <p:cBhvr>
                                        <p:cTn id="74" dur="16">
                                          <p:stCondLst>
                                            <p:cond delay="1130"/>
                                          </p:stCondLst>
                                        </p:cTn>
                                        <p:tgtEl>
                                          <p:spTgt spid="3">
                                            <p:txEl>
                                              <p:pRg st="5" end="5"/>
                                            </p:txEl>
                                          </p:spTgt>
                                        </p:tgtEl>
                                      </p:cBhvr>
                                      <p:to x="100000" y="95000"/>
                                    </p:animScale>
                                    <p:animScale>
                                      <p:cBhvr>
                                        <p:cTn id="75" dur="104" decel="50000">
                                          <p:stCondLst>
                                            <p:cond delay="1146"/>
                                          </p:stCondLst>
                                        </p:cTn>
                                        <p:tgtEl>
                                          <p:spTgt spid="3">
                                            <p:txEl>
                                              <p:pRg st="5" end="5"/>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wipe(down)">
                                      <p:cBhvr>
                                        <p:cTn id="80" dur="362">
                                          <p:stCondLst>
                                            <p:cond delay="0"/>
                                          </p:stCondLst>
                                        </p:cTn>
                                        <p:tgtEl>
                                          <p:spTgt spid="3">
                                            <p:txEl>
                                              <p:pRg st="7" end="7"/>
                                            </p:txEl>
                                          </p:spTgt>
                                        </p:tgtEl>
                                      </p:cBhvr>
                                    </p:animEffect>
                                    <p:anim calcmode="lin" valueType="num">
                                      <p:cBhvr>
                                        <p:cTn id="81" dur="1139"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82" dur="415"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83" dur="415" tmFilter="0, 0; 0.125,0.2665; 0.25,0.4; 0.375,0.465; 0.5,0.5;  0.625,0.535; 0.75,0.6; 0.875,0.7335; 1,1">
                                          <p:stCondLst>
                                            <p:cond delay="415"/>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4" dur="208" tmFilter="0, 0; 0.125,0.2665; 0.25,0.4; 0.375,0.465; 0.5,0.5;  0.625,0.535; 0.75,0.6; 0.875,0.7335; 1,1">
                                          <p:stCondLst>
                                            <p:cond delay="827"/>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5" dur="103" tmFilter="0, 0; 0.125,0.2665; 0.25,0.4; 0.375,0.465; 0.5,0.5;  0.625,0.535; 0.75,0.6; 0.875,0.7335; 1,1">
                                          <p:stCondLst>
                                            <p:cond delay="1035"/>
                                          </p:stCondLst>
                                        </p:cTn>
                                        <p:tgtEl>
                                          <p:spTgt spid="3">
                                            <p:txEl>
                                              <p:pRg st="7" end="7"/>
                                            </p:txEl>
                                          </p:spTgt>
                                        </p:tgtEl>
                                        <p:attrNameLst>
                                          <p:attrName>ppt_y</p:attrName>
                                        </p:attrNameLst>
                                      </p:cBhvr>
                                      <p:tavLst>
                                        <p:tav tm="0" fmla="#ppt_y-sin(pi*$)/81">
                                          <p:val>
                                            <p:fltVal val="0"/>
                                          </p:val>
                                        </p:tav>
                                        <p:tav tm="100000">
                                          <p:val>
                                            <p:fltVal val="1"/>
                                          </p:val>
                                        </p:tav>
                                      </p:tavLst>
                                    </p:anim>
                                    <p:animScale>
                                      <p:cBhvr>
                                        <p:cTn id="86" dur="16">
                                          <p:stCondLst>
                                            <p:cond delay="406"/>
                                          </p:stCondLst>
                                        </p:cTn>
                                        <p:tgtEl>
                                          <p:spTgt spid="3">
                                            <p:txEl>
                                              <p:pRg st="7" end="7"/>
                                            </p:txEl>
                                          </p:spTgt>
                                        </p:tgtEl>
                                      </p:cBhvr>
                                      <p:to x="100000" y="60000"/>
                                    </p:animScale>
                                    <p:animScale>
                                      <p:cBhvr>
                                        <p:cTn id="87" dur="104" decel="50000">
                                          <p:stCondLst>
                                            <p:cond delay="422"/>
                                          </p:stCondLst>
                                        </p:cTn>
                                        <p:tgtEl>
                                          <p:spTgt spid="3">
                                            <p:txEl>
                                              <p:pRg st="7" end="7"/>
                                            </p:txEl>
                                          </p:spTgt>
                                        </p:tgtEl>
                                      </p:cBhvr>
                                      <p:to x="100000" y="100000"/>
                                    </p:animScale>
                                    <p:animScale>
                                      <p:cBhvr>
                                        <p:cTn id="88" dur="16">
                                          <p:stCondLst>
                                            <p:cond delay="820"/>
                                          </p:stCondLst>
                                        </p:cTn>
                                        <p:tgtEl>
                                          <p:spTgt spid="3">
                                            <p:txEl>
                                              <p:pRg st="7" end="7"/>
                                            </p:txEl>
                                          </p:spTgt>
                                        </p:tgtEl>
                                      </p:cBhvr>
                                      <p:to x="100000" y="80000"/>
                                    </p:animScale>
                                    <p:animScale>
                                      <p:cBhvr>
                                        <p:cTn id="89" dur="104" decel="50000">
                                          <p:stCondLst>
                                            <p:cond delay="836"/>
                                          </p:stCondLst>
                                        </p:cTn>
                                        <p:tgtEl>
                                          <p:spTgt spid="3">
                                            <p:txEl>
                                              <p:pRg st="7" end="7"/>
                                            </p:txEl>
                                          </p:spTgt>
                                        </p:tgtEl>
                                      </p:cBhvr>
                                      <p:to x="100000" y="100000"/>
                                    </p:animScale>
                                    <p:animScale>
                                      <p:cBhvr>
                                        <p:cTn id="90" dur="16">
                                          <p:stCondLst>
                                            <p:cond delay="1026"/>
                                          </p:stCondLst>
                                        </p:cTn>
                                        <p:tgtEl>
                                          <p:spTgt spid="3">
                                            <p:txEl>
                                              <p:pRg st="7" end="7"/>
                                            </p:txEl>
                                          </p:spTgt>
                                        </p:tgtEl>
                                      </p:cBhvr>
                                      <p:to x="100000" y="90000"/>
                                    </p:animScale>
                                    <p:animScale>
                                      <p:cBhvr>
                                        <p:cTn id="91" dur="104" decel="50000">
                                          <p:stCondLst>
                                            <p:cond delay="1043"/>
                                          </p:stCondLst>
                                        </p:cTn>
                                        <p:tgtEl>
                                          <p:spTgt spid="3">
                                            <p:txEl>
                                              <p:pRg st="7" end="7"/>
                                            </p:txEl>
                                          </p:spTgt>
                                        </p:tgtEl>
                                      </p:cBhvr>
                                      <p:to x="100000" y="100000"/>
                                    </p:animScale>
                                    <p:animScale>
                                      <p:cBhvr>
                                        <p:cTn id="92" dur="16">
                                          <p:stCondLst>
                                            <p:cond delay="1130"/>
                                          </p:stCondLst>
                                        </p:cTn>
                                        <p:tgtEl>
                                          <p:spTgt spid="3">
                                            <p:txEl>
                                              <p:pRg st="7" end="7"/>
                                            </p:txEl>
                                          </p:spTgt>
                                        </p:tgtEl>
                                      </p:cBhvr>
                                      <p:to x="100000" y="95000"/>
                                    </p:animScale>
                                    <p:animScale>
                                      <p:cBhvr>
                                        <p:cTn id="93" dur="104" decel="50000">
                                          <p:stCondLst>
                                            <p:cond delay="1146"/>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676" y="2900083"/>
            <a:ext cx="9404723" cy="1400530"/>
          </a:xfrm>
        </p:spPr>
        <p:txBody>
          <a:bodyPr/>
          <a:lstStyle/>
          <a:p>
            <a:pPr algn="ctr"/>
            <a:r>
              <a:rPr lang="es-CL" sz="4800" dirty="0">
                <a:solidFill>
                  <a:schemeClr val="accent1"/>
                </a:solidFill>
              </a:rPr>
              <a:t>Organización</a:t>
            </a:r>
            <a:r>
              <a:rPr lang="es-CL" dirty="0">
                <a:solidFill>
                  <a:schemeClr val="accent1"/>
                </a:solidFill>
              </a:rPr>
              <a:t> del Personal</a:t>
            </a:r>
          </a:p>
        </p:txBody>
      </p:sp>
    </p:spTree>
    <p:extLst>
      <p:ext uri="{BB962C8B-B14F-4D97-AF65-F5344CB8AC3E}">
        <p14:creationId xmlns:p14="http://schemas.microsoft.com/office/powerpoint/2010/main" val="349833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4732" y="721216"/>
            <a:ext cx="7407633" cy="830997"/>
          </a:xfrm>
          <a:prstGeom prst="rect">
            <a:avLst/>
          </a:prstGeom>
          <a:noFill/>
        </p:spPr>
        <p:txBody>
          <a:bodyPr wrap="square" rtlCol="0">
            <a:spAutoFit/>
          </a:bodyPr>
          <a:lstStyle/>
          <a:p>
            <a:r>
              <a:rPr lang="es-CL" sz="4800" dirty="0">
                <a:solidFill>
                  <a:schemeClr val="accent1"/>
                </a:solidFill>
              </a:rPr>
              <a:t>DESCRIPCIÓN DE ROLES</a:t>
            </a:r>
            <a:endParaRPr lang="es-CL" sz="4800" dirty="0"/>
          </a:p>
        </p:txBody>
      </p:sp>
      <p:sp>
        <p:nvSpPr>
          <p:cNvPr id="4" name="Marcador de contenido 2"/>
          <p:cNvSpPr>
            <a:spLocks noGrp="1"/>
          </p:cNvSpPr>
          <p:nvPr>
            <p:ph idx="1"/>
          </p:nvPr>
        </p:nvSpPr>
        <p:spPr>
          <a:xfrm>
            <a:off x="754732" y="2147047"/>
            <a:ext cx="8946541" cy="4195481"/>
          </a:xfrm>
        </p:spPr>
        <p:txBody>
          <a:bodyPr>
            <a:normAutofit lnSpcReduction="10000"/>
          </a:bodyPr>
          <a:lstStyle/>
          <a:p>
            <a:r>
              <a:rPr lang="es-CL" dirty="0"/>
              <a:t>Programador: Tiene la responsabilidad de traducir los algoritmos del cubo </a:t>
            </a:r>
            <a:r>
              <a:rPr lang="es-CL" dirty="0" err="1"/>
              <a:t>rubik’s</a:t>
            </a:r>
            <a:r>
              <a:rPr lang="es-CL" dirty="0"/>
              <a:t> a lenguaje Python y lograr que el robot EV3 realice las acciones correspondientes.</a:t>
            </a:r>
          </a:p>
          <a:p>
            <a:endParaRPr lang="es-CL" dirty="0"/>
          </a:p>
          <a:p>
            <a:pPr lvl="0"/>
            <a:r>
              <a:rPr lang="es-CL" dirty="0"/>
              <a:t>Constructor:  Tiene la responsabilidad de crear una lista con las piezas faltantes del robot EV3 para el armado completo de éste.</a:t>
            </a:r>
          </a:p>
          <a:p>
            <a:endParaRPr lang="es-CL" dirty="0"/>
          </a:p>
          <a:p>
            <a:pPr lvl="0"/>
            <a:r>
              <a:rPr lang="es-CL" dirty="0"/>
              <a:t>Secretario: Tiene la responsabilidad de dar avance y desarrollo a los informes, carta Gantt, wiki y Bitácora Semanal.</a:t>
            </a:r>
          </a:p>
          <a:p>
            <a:endParaRPr lang="es-CL" dirty="0"/>
          </a:p>
          <a:p>
            <a:pPr lvl="0"/>
            <a:r>
              <a:rPr lang="es-CL" dirty="0"/>
              <a:t>Líder: Tiene la responsabilidad de organizar y otorgar apoyo a las distintas áreas de trabajo dentro del proyecto.</a:t>
            </a:r>
          </a:p>
          <a:p>
            <a:endParaRPr lang="es-CL" dirty="0"/>
          </a:p>
        </p:txBody>
      </p:sp>
    </p:spTree>
    <p:extLst>
      <p:ext uri="{BB962C8B-B14F-4D97-AF65-F5344CB8AC3E}">
        <p14:creationId xmlns:p14="http://schemas.microsoft.com/office/powerpoint/2010/main" val="4286491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8147" y="2743405"/>
            <a:ext cx="8241730" cy="3970318"/>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s-CL" sz="2800" dirty="0"/>
              <a:t>Programador: Alan Ortega G. y Cristian Cáceres M.</a:t>
            </a:r>
          </a:p>
          <a:p>
            <a:pPr marL="28575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Constructor: Cristian Bautista M.</a:t>
            </a:r>
          </a:p>
          <a:p>
            <a:pPr marL="285750" lvl="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Líder: Felipe López C.</a:t>
            </a:r>
          </a:p>
          <a:p>
            <a:pPr marL="285750" lvl="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Secretario: Alan Ortega G. </a:t>
            </a:r>
          </a:p>
          <a:p>
            <a:pPr>
              <a:buClr>
                <a:schemeClr val="accent1"/>
              </a:buClr>
            </a:pPr>
            <a:endParaRPr lang="es-CL" sz="2800" dirty="0"/>
          </a:p>
        </p:txBody>
      </p:sp>
      <p:sp>
        <p:nvSpPr>
          <p:cNvPr id="3" name="CuadroTexto 2"/>
          <p:cNvSpPr txBox="1"/>
          <p:nvPr/>
        </p:nvSpPr>
        <p:spPr>
          <a:xfrm>
            <a:off x="1365196" y="608201"/>
            <a:ext cx="7407633" cy="1569660"/>
          </a:xfrm>
          <a:prstGeom prst="rect">
            <a:avLst/>
          </a:prstGeom>
          <a:noFill/>
        </p:spPr>
        <p:txBody>
          <a:bodyPr wrap="square" rtlCol="0">
            <a:spAutoFit/>
          </a:bodyPr>
          <a:lstStyle/>
          <a:p>
            <a:pPr algn="ctr"/>
            <a:r>
              <a:rPr lang="es-CL" sz="4800" dirty="0">
                <a:solidFill>
                  <a:schemeClr val="accent1"/>
                </a:solidFill>
              </a:rPr>
              <a:t>PERSONAL QUE CUMPLE LOS ROLES</a:t>
            </a:r>
            <a:endParaRPr lang="es-CL" sz="4800" dirty="0"/>
          </a:p>
        </p:txBody>
      </p:sp>
    </p:spTree>
    <p:extLst>
      <p:ext uri="{BB962C8B-B14F-4D97-AF65-F5344CB8AC3E}">
        <p14:creationId xmlns:p14="http://schemas.microsoft.com/office/powerpoint/2010/main" val="2233321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8848" y="2315630"/>
            <a:ext cx="9968754" cy="1323439"/>
          </a:xfrm>
          <a:prstGeom prst="rect">
            <a:avLst/>
          </a:prstGeom>
        </p:spPr>
        <p:txBody>
          <a:bodyPr wrap="square">
            <a:spAutoFit/>
          </a:bodyPr>
          <a:lstStyle/>
          <a:p>
            <a:pPr algn="just"/>
            <a:r>
              <a:rPr lang="es-CL" sz="2000" dirty="0"/>
              <a:t>Para poder obtener una comunicación adecuada se decidió crear un grupo de WhatsApp administrado por el líder, para poder resolver problemas encontrados en clases y poder solucionarlos, entonces se llegará a la otra sesión con el material adecuado.</a:t>
            </a:r>
          </a:p>
        </p:txBody>
      </p:sp>
      <p:sp>
        <p:nvSpPr>
          <p:cNvPr id="5" name="CuadroTexto 4"/>
          <p:cNvSpPr txBox="1"/>
          <p:nvPr/>
        </p:nvSpPr>
        <p:spPr>
          <a:xfrm>
            <a:off x="1606491" y="572004"/>
            <a:ext cx="7454154" cy="1569660"/>
          </a:xfrm>
          <a:prstGeom prst="rect">
            <a:avLst/>
          </a:prstGeom>
          <a:noFill/>
        </p:spPr>
        <p:txBody>
          <a:bodyPr wrap="square" rtlCol="0">
            <a:spAutoFit/>
          </a:bodyPr>
          <a:lstStyle/>
          <a:p>
            <a:pPr algn="ctr"/>
            <a:r>
              <a:rPr lang="es-CL" sz="4800" dirty="0">
                <a:solidFill>
                  <a:schemeClr val="accent1"/>
                </a:solidFill>
              </a:rPr>
              <a:t>MECANISMOS DE COMUNICACIÓN</a:t>
            </a:r>
            <a:endParaRPr lang="es-CL" sz="4800" dirty="0"/>
          </a:p>
        </p:txBody>
      </p:sp>
      <p:pic>
        <p:nvPicPr>
          <p:cNvPr id="2050" name="Picture 2" descr="Resultado de imagen para whats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518" y="3813036"/>
            <a:ext cx="5396926" cy="283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380</TotalTime>
  <Words>1690</Words>
  <Application>Microsoft Office PowerPoint</Application>
  <PresentationFormat>Panorámica</PresentationFormat>
  <Paragraphs>211</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Agency FB</vt:lpstr>
      <vt:lpstr>Arial</vt:lpstr>
      <vt:lpstr>Calibri</vt:lpstr>
      <vt:lpstr>Century Gothic</vt:lpstr>
      <vt:lpstr>Wingdings</vt:lpstr>
      <vt:lpstr>Wingdings 3</vt:lpstr>
      <vt:lpstr>Ion</vt:lpstr>
      <vt:lpstr>Presentación de PowerPoint</vt:lpstr>
      <vt:lpstr>Presentación de PowerPoint</vt:lpstr>
      <vt:lpstr>OBJETIVO GENERAL</vt:lpstr>
      <vt:lpstr>RESTRICCIONES</vt:lpstr>
      <vt:lpstr>ENTREGABLES</vt:lpstr>
      <vt:lpstr>Organización del Personal</vt:lpstr>
      <vt:lpstr>Presentación de PowerPoint</vt:lpstr>
      <vt:lpstr>Presentación de PowerPoint</vt:lpstr>
      <vt:lpstr>Presentación de PowerPoint</vt:lpstr>
      <vt:lpstr>Planificación del Proyecto</vt:lpstr>
      <vt:lpstr>Presentación de PowerPoint</vt:lpstr>
      <vt:lpstr>Presentación de PowerPoint</vt:lpstr>
      <vt:lpstr>Presentación de PowerPoint</vt:lpstr>
      <vt:lpstr>Presentación de PowerPoint</vt:lpstr>
      <vt:lpstr>Planificación de Recursos</vt:lpstr>
      <vt:lpstr>Presentación de PowerPoint</vt:lpstr>
      <vt:lpstr>Recursos Humanos</vt:lpstr>
      <vt:lpstr>Análisis-Diseño</vt:lpstr>
      <vt:lpstr>    Especificación de Requerimiento</vt:lpstr>
      <vt:lpstr>Presentación de PowerPoint</vt:lpstr>
      <vt:lpstr>Presentación de PowerPoint</vt:lpstr>
      <vt:lpstr>Implementación</vt:lpstr>
      <vt:lpstr>Descripción de los Programas Implementados y Diagrama de Interacción entre Programas</vt:lpstr>
      <vt:lpstr>Funciones</vt:lpstr>
      <vt:lpstr>Funciones</vt:lpstr>
      <vt:lpstr>Funciones</vt:lpstr>
      <vt:lpstr>Pruebas</vt:lpstr>
      <vt:lpstr>Descripción de pruebas realizadas</vt:lpstr>
      <vt:lpstr>Descripción de pruebas realizadas</vt:lpstr>
      <vt:lpstr>Resultado de las pruebas</vt:lpstr>
      <vt:lpstr>Estado Final del Proyecto</vt:lpstr>
      <vt:lpstr>Presentación de PowerPoint</vt:lpstr>
      <vt:lpstr>Trabajo a futuro</vt:lpstr>
      <vt:lpstr>Presentación de PowerPoint</vt:lpstr>
      <vt:lpstr>Anexo A</vt:lpstr>
      <vt:lpstr>Anexo A</vt:lpstr>
      <vt:lpstr>Anexo B</vt:lpstr>
      <vt:lpstr>Anexo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Machine: Cube Destroyer</dc:title>
  <dc:creator>Usuario de Windows</dc:creator>
  <cp:lastModifiedBy>copito cacerola</cp:lastModifiedBy>
  <cp:revision>40</cp:revision>
  <dcterms:created xsi:type="dcterms:W3CDTF">2018-09-10T03:12:42Z</dcterms:created>
  <dcterms:modified xsi:type="dcterms:W3CDTF">2018-12-07T12:10:36Z</dcterms:modified>
</cp:coreProperties>
</file>