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5" r:id="rId7"/>
    <p:sldId id="261" r:id="rId8"/>
    <p:sldId id="267" r:id="rId9"/>
    <p:sldId id="269" r:id="rId10"/>
    <p:sldId id="266" r:id="rId11"/>
    <p:sldId id="262" r:id="rId12"/>
    <p:sldId id="268" r:id="rId13"/>
    <p:sldId id="263"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9" d="100"/>
          <a:sy n="119" d="100"/>
        </p:scale>
        <p:origin x="1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46C117F-5CCF-4837-BE5F-2B92066CAFAF}"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4EB90BD-B6CE-46B7-997F-7313B992CCDC}"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DB9D11F-B188-461D-B23F-39381795C052}"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2E6D8D9-55A2-4063-B0F3-121F44549695}"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D4B24536-994D-4021-A283-9F449C0DB509}" type="datetimeFigureOut">
              <a:rPr lang="en-US" dirty="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3CBBBB78-C96F-47B7-AB17-D852CA960AC9}" type="datetimeFigureOut">
              <a:rPr lang="en-US" dirty="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a:t>“C.A.M”</a:t>
            </a:r>
            <a:endParaRPr lang="es-CL" dirty="0"/>
          </a:p>
        </p:txBody>
      </p:sp>
      <p:sp>
        <p:nvSpPr>
          <p:cNvPr id="4" name="Subtítulo 2">
            <a:extLst>
              <a:ext uri="{FF2B5EF4-FFF2-40B4-BE49-F238E27FC236}">
                <a16:creationId xmlns:a16="http://schemas.microsoft.com/office/drawing/2014/main" id="{75D125CA-4EEA-4C7F-846B-F50A25E321B2}"/>
              </a:ext>
            </a:extLst>
          </p:cNvPr>
          <p:cNvSpPr txBox="1">
            <a:spLocks/>
          </p:cNvSpPr>
          <p:nvPr/>
        </p:nvSpPr>
        <p:spPr>
          <a:xfrm>
            <a:off x="8001000" y="4416899"/>
            <a:ext cx="3795256" cy="219037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419" dirty="0"/>
              <a:t>Integrantes: Nicolas Jorquera</a:t>
            </a:r>
            <a:br>
              <a:rPr lang="es-419" dirty="0"/>
            </a:br>
            <a:r>
              <a:rPr lang="es-419" dirty="0"/>
              <a:t>José-Ignacio Leblanc</a:t>
            </a:r>
            <a:br>
              <a:rPr lang="es-419" dirty="0"/>
            </a:br>
            <a:r>
              <a:rPr lang="es-419" dirty="0"/>
              <a:t>Matías Sandoval</a:t>
            </a:r>
            <a:br>
              <a:rPr lang="es-419" dirty="0"/>
            </a:br>
            <a:r>
              <a:rPr lang="es-419" dirty="0"/>
              <a:t>Luis Soto</a:t>
            </a:r>
          </a:p>
          <a:p>
            <a:r>
              <a:rPr lang="es-419" dirty="0"/>
              <a:t>Profesores: Diego Aracena</a:t>
            </a:r>
            <a:br>
              <a:rPr lang="es-419" dirty="0"/>
            </a:br>
            <a:r>
              <a:rPr lang="es-419" dirty="0"/>
              <a:t>Ricardo Valdivia</a:t>
            </a:r>
          </a:p>
        </p:txBody>
      </p:sp>
      <p:pic>
        <p:nvPicPr>
          <p:cNvPr id="5" name="Imagen 4">
            <a:extLst>
              <a:ext uri="{FF2B5EF4-FFF2-40B4-BE49-F238E27FC236}">
                <a16:creationId xmlns:a16="http://schemas.microsoft.com/office/drawing/2014/main" id="{0732E57A-1DFF-4044-ACBB-1224A52F4654}"/>
              </a:ext>
            </a:extLst>
          </p:cNvPr>
          <p:cNvPicPr>
            <a:picLocks noChangeAspect="1"/>
          </p:cNvPicPr>
          <p:nvPr/>
        </p:nvPicPr>
        <p:blipFill>
          <a:blip r:embed="rId2"/>
          <a:stretch>
            <a:fillRect/>
          </a:stretch>
        </p:blipFill>
        <p:spPr>
          <a:xfrm>
            <a:off x="680322" y="513102"/>
            <a:ext cx="1121761" cy="1633870"/>
          </a:xfrm>
          <a:prstGeom prst="rect">
            <a:avLst/>
          </a:prstGeom>
        </p:spPr>
      </p:pic>
    </p:spTree>
    <p:extLst>
      <p:ext uri="{BB962C8B-B14F-4D97-AF65-F5344CB8AC3E}">
        <p14:creationId xmlns:p14="http://schemas.microsoft.com/office/powerpoint/2010/main" val="965561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Diseño de la Interfaz de Usuario</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80321" y="2237042"/>
            <a:ext cx="3562816" cy="3281442"/>
          </a:xfrm>
          <a:prstGeom prst="rect">
            <a:avLst/>
          </a:prstGeom>
          <a:noFill/>
          <a:ln>
            <a:noFill/>
          </a:ln>
        </p:spPr>
      </p:pic>
      <p:pic>
        <p:nvPicPr>
          <p:cNvPr id="5" name="Imagen 4">
            <a:extLst>
              <a:ext uri="{FF2B5EF4-FFF2-40B4-BE49-F238E27FC236}">
                <a16:creationId xmlns:a16="http://schemas.microsoft.com/office/drawing/2014/main" id="{B44C6CED-D6D9-4B19-A762-FE19602E43CE}"/>
              </a:ext>
            </a:extLst>
          </p:cNvPr>
          <p:cNvPicPr>
            <a:picLocks noChangeAspect="1"/>
          </p:cNvPicPr>
          <p:nvPr/>
        </p:nvPicPr>
        <p:blipFill>
          <a:blip r:embed="rId3"/>
          <a:stretch>
            <a:fillRect/>
          </a:stretch>
        </p:blipFill>
        <p:spPr>
          <a:xfrm>
            <a:off x="6720391" y="2108706"/>
            <a:ext cx="3688242" cy="4359624"/>
          </a:xfrm>
          <a:prstGeom prst="rect">
            <a:avLst/>
          </a:prstGeom>
        </p:spPr>
      </p:pic>
    </p:spTree>
    <p:extLst>
      <p:ext uri="{BB962C8B-B14F-4D97-AF65-F5344CB8AC3E}">
        <p14:creationId xmlns:p14="http://schemas.microsoft.com/office/powerpoint/2010/main" val="1869856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Pruebas</a:t>
            </a:r>
          </a:p>
        </p:txBody>
      </p:sp>
    </p:spTree>
    <p:extLst>
      <p:ext uri="{BB962C8B-B14F-4D97-AF65-F5344CB8AC3E}">
        <p14:creationId xmlns:p14="http://schemas.microsoft.com/office/powerpoint/2010/main" val="548528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88EF689-9724-4787-8F0A-2D4CB24C046F}"/>
              </a:ext>
            </a:extLst>
          </p:cNvPr>
          <p:cNvGraphicFramePr>
            <a:graphicFrameLocks noGrp="1"/>
          </p:cNvGraphicFramePr>
          <p:nvPr>
            <p:extLst>
              <p:ext uri="{D42A27DB-BD31-4B8C-83A1-F6EECF244321}">
                <p14:modId xmlns:p14="http://schemas.microsoft.com/office/powerpoint/2010/main" val="2655735353"/>
              </p:ext>
            </p:extLst>
          </p:nvPr>
        </p:nvGraphicFramePr>
        <p:xfrm>
          <a:off x="2032000" y="264392"/>
          <a:ext cx="8128000" cy="632921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64713077"/>
                    </a:ext>
                  </a:extLst>
                </a:gridCol>
                <a:gridCol w="4064000">
                  <a:extLst>
                    <a:ext uri="{9D8B030D-6E8A-4147-A177-3AD203B41FA5}">
                      <a16:colId xmlns:a16="http://schemas.microsoft.com/office/drawing/2014/main" val="484716304"/>
                    </a:ext>
                  </a:extLst>
                </a:gridCol>
              </a:tblGrid>
              <a:tr h="421015">
                <a:tc>
                  <a:txBody>
                    <a:bodyPr/>
                    <a:lstStyle/>
                    <a:p>
                      <a:r>
                        <a:rPr lang="es-CL" sz="1800" b="1" kern="1200" dirty="0">
                          <a:solidFill>
                            <a:schemeClr val="lt1"/>
                          </a:solidFill>
                          <a:effectLst/>
                          <a:latin typeface="+mn-lt"/>
                          <a:ea typeface="+mn-ea"/>
                          <a:cs typeface="+mn-cs"/>
                        </a:rPr>
                        <a:t>PROBLEMAS ENCONTRADOS</a:t>
                      </a:r>
                      <a:endParaRPr lang="es-419" dirty="0"/>
                    </a:p>
                  </a:txBody>
                  <a:tcPr/>
                </a:tc>
                <a:tc>
                  <a:txBody>
                    <a:bodyPr/>
                    <a:lstStyle/>
                    <a:p>
                      <a:r>
                        <a:rPr lang="es-CL" sz="1800" b="1" kern="1200" dirty="0">
                          <a:solidFill>
                            <a:schemeClr val="lt1"/>
                          </a:solidFill>
                          <a:effectLst/>
                          <a:latin typeface="+mn-lt"/>
                          <a:ea typeface="+mn-ea"/>
                          <a:cs typeface="+mn-cs"/>
                        </a:rPr>
                        <a:t>SOLUCIONES PROPUESTAS</a:t>
                      </a:r>
                      <a:endParaRPr lang="es-419" dirty="0"/>
                    </a:p>
                  </a:txBody>
                  <a:tcPr/>
                </a:tc>
                <a:extLst>
                  <a:ext uri="{0D108BD9-81ED-4DB2-BD59-A6C34878D82A}">
                    <a16:rowId xmlns:a16="http://schemas.microsoft.com/office/drawing/2014/main" val="2389337783"/>
                  </a:ext>
                </a:extLst>
              </a:tr>
              <a:tr h="1684059">
                <a:tc>
                  <a:txBody>
                    <a:bodyPr/>
                    <a:lstStyle/>
                    <a:p>
                      <a:r>
                        <a:rPr lang="es-CL" sz="1800" kern="1200" dirty="0">
                          <a:solidFill>
                            <a:schemeClr val="dk1"/>
                          </a:solidFill>
                          <a:effectLst/>
                          <a:latin typeface="+mn-lt"/>
                          <a:ea typeface="+mn-ea"/>
                          <a:cs typeface="+mn-cs"/>
                        </a:rPr>
                        <a:t>Base del Robot: Al momento de posicionar el cubo Rubik en la base, esté quedaba muy endeble. Ocasionando un mal movimiento de giro.</a:t>
                      </a:r>
                      <a:endParaRPr lang="es-419" dirty="0"/>
                    </a:p>
                  </a:txBody>
                  <a:tcPr/>
                </a:tc>
                <a:tc>
                  <a:txBody>
                    <a:bodyPr/>
                    <a:lstStyle/>
                    <a:p>
                      <a:r>
                        <a:rPr lang="es-CL" sz="1800" kern="1200" dirty="0">
                          <a:solidFill>
                            <a:schemeClr val="dk1"/>
                          </a:solidFill>
                          <a:effectLst/>
                          <a:latin typeface="+mn-lt"/>
                          <a:ea typeface="+mn-ea"/>
                          <a:cs typeface="+mn-cs"/>
                        </a:rPr>
                        <a:t>Reconstruir la base del Robot con otro tipo de piezas, de tal manera que quedara con dimensiones muy parecidas al del cubo Rubik. </a:t>
                      </a:r>
                      <a:endParaRPr lang="es-419" dirty="0"/>
                    </a:p>
                  </a:txBody>
                  <a:tcPr/>
                </a:tc>
                <a:extLst>
                  <a:ext uri="{0D108BD9-81ED-4DB2-BD59-A6C34878D82A}">
                    <a16:rowId xmlns:a16="http://schemas.microsoft.com/office/drawing/2014/main" val="4038863728"/>
                  </a:ext>
                </a:extLst>
              </a:tr>
              <a:tr h="1368297">
                <a:tc>
                  <a:txBody>
                    <a:bodyPr/>
                    <a:lstStyle/>
                    <a:p>
                      <a:r>
                        <a:rPr lang="es-CL" sz="1800" kern="1200" dirty="0">
                          <a:solidFill>
                            <a:schemeClr val="dk1"/>
                          </a:solidFill>
                          <a:effectLst/>
                          <a:latin typeface="+mn-lt"/>
                          <a:ea typeface="+mn-ea"/>
                          <a:cs typeface="+mn-cs"/>
                        </a:rPr>
                        <a:t>Conexión remota con el App Inventor, ocasionando el problema de cómo establecer la conexión.</a:t>
                      </a:r>
                      <a:endParaRPr lang="es-419" dirty="0"/>
                    </a:p>
                  </a:txBody>
                  <a:tcPr/>
                </a:tc>
                <a:tc>
                  <a:txBody>
                    <a:bodyPr/>
                    <a:lstStyle/>
                    <a:p>
                      <a:r>
                        <a:rPr lang="es-CL" sz="1800" kern="1200" dirty="0">
                          <a:solidFill>
                            <a:schemeClr val="dk1"/>
                          </a:solidFill>
                          <a:effectLst/>
                          <a:latin typeface="+mn-lt"/>
                          <a:ea typeface="+mn-ea"/>
                          <a:cs typeface="+mn-cs"/>
                        </a:rPr>
                        <a:t>Desarrollar la aplicación del cubo Rubik, con otro método en el que ya se pueda realizar la conexión remota con el Robot.</a:t>
                      </a:r>
                      <a:endParaRPr lang="es-419" dirty="0"/>
                    </a:p>
                  </a:txBody>
                  <a:tcPr/>
                </a:tc>
                <a:extLst>
                  <a:ext uri="{0D108BD9-81ED-4DB2-BD59-A6C34878D82A}">
                    <a16:rowId xmlns:a16="http://schemas.microsoft.com/office/drawing/2014/main" val="1739525792"/>
                  </a:ext>
                </a:extLst>
              </a:tr>
              <a:tr h="1368297">
                <a:tc>
                  <a:txBody>
                    <a:bodyPr/>
                    <a:lstStyle/>
                    <a:p>
                      <a:r>
                        <a:rPr lang="es-CL" sz="1800" kern="1200" dirty="0">
                          <a:solidFill>
                            <a:schemeClr val="dk1"/>
                          </a:solidFill>
                          <a:effectLst/>
                          <a:latin typeface="+mn-lt"/>
                          <a:ea typeface="+mn-ea"/>
                          <a:cs typeface="+mn-cs"/>
                        </a:rPr>
                        <a:t>Brazos del Robot: Una vez realizando los movimientos del robot, no proporcionaba un agarre adecuado sobre el cubo Rubik.</a:t>
                      </a:r>
                      <a:endParaRPr lang="es-419"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kern="1200" dirty="0">
                          <a:solidFill>
                            <a:schemeClr val="dk1"/>
                          </a:solidFill>
                          <a:effectLst/>
                          <a:latin typeface="+mn-lt"/>
                          <a:ea typeface="+mn-ea"/>
                          <a:cs typeface="+mn-cs"/>
                        </a:rPr>
                        <a:t>Reforzar los laterales de los brazos, agregándole piezas entrecruzadas.</a:t>
                      </a:r>
                      <a:endParaRPr lang="es-419" sz="1800" kern="1200" dirty="0">
                        <a:solidFill>
                          <a:schemeClr val="dk1"/>
                        </a:solidFill>
                        <a:effectLst/>
                        <a:latin typeface="+mn-lt"/>
                        <a:ea typeface="+mn-ea"/>
                        <a:cs typeface="+mn-cs"/>
                      </a:endParaRPr>
                    </a:p>
                    <a:p>
                      <a:endParaRPr lang="es-419" dirty="0"/>
                    </a:p>
                  </a:txBody>
                  <a:tcPr/>
                </a:tc>
                <a:extLst>
                  <a:ext uri="{0D108BD9-81ED-4DB2-BD59-A6C34878D82A}">
                    <a16:rowId xmlns:a16="http://schemas.microsoft.com/office/drawing/2014/main" val="840597004"/>
                  </a:ext>
                </a:extLst>
              </a:tr>
              <a:tr h="1487547">
                <a:tc>
                  <a:txBody>
                    <a:bodyPr/>
                    <a:lstStyle/>
                    <a:p>
                      <a:r>
                        <a:rPr lang="es-CL" sz="1800" kern="1200" dirty="0">
                          <a:solidFill>
                            <a:schemeClr val="dk1"/>
                          </a:solidFill>
                          <a:effectLst/>
                          <a:latin typeface="+mn-lt"/>
                          <a:ea typeface="+mn-ea"/>
                          <a:cs typeface="+mn-cs"/>
                        </a:rPr>
                        <a:t>Conexión remota: la solución propuesta para realizar la conexión es mediante rpyc, al instalar el módulo, éste genera error en el proceso de ejecución.</a:t>
                      </a:r>
                      <a:endParaRPr lang="es-419" dirty="0"/>
                    </a:p>
                  </a:txBody>
                  <a:tcPr/>
                </a:tc>
                <a:tc>
                  <a:txBody>
                    <a:bodyPr/>
                    <a:lstStyle/>
                    <a:p>
                      <a:r>
                        <a:rPr lang="es-CL" sz="1800" kern="1200" dirty="0">
                          <a:solidFill>
                            <a:schemeClr val="dk1"/>
                          </a:solidFill>
                          <a:effectLst/>
                          <a:latin typeface="+mn-lt"/>
                          <a:ea typeface="+mn-ea"/>
                          <a:cs typeface="+mn-cs"/>
                        </a:rPr>
                        <a:t>Instalar el módulo rpyc con la versión 3.3.0, para que pueda realizar la ejecución sin problemas.</a:t>
                      </a:r>
                      <a:endParaRPr lang="es-419" dirty="0"/>
                    </a:p>
                  </a:txBody>
                  <a:tcPr/>
                </a:tc>
                <a:extLst>
                  <a:ext uri="{0D108BD9-81ED-4DB2-BD59-A6C34878D82A}">
                    <a16:rowId xmlns:a16="http://schemas.microsoft.com/office/drawing/2014/main" val="3478905888"/>
                  </a:ext>
                </a:extLst>
              </a:tr>
            </a:tbl>
          </a:graphicData>
        </a:graphic>
      </p:graphicFrame>
    </p:spTree>
    <p:extLst>
      <p:ext uri="{BB962C8B-B14F-4D97-AF65-F5344CB8AC3E}">
        <p14:creationId xmlns:p14="http://schemas.microsoft.com/office/powerpoint/2010/main" val="1646874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Conclusiones, trabajo a futuro, problemas</a:t>
            </a:r>
          </a:p>
        </p:txBody>
      </p:sp>
      <p:sp>
        <p:nvSpPr>
          <p:cNvPr id="3" name="Marcador de contenido 2"/>
          <p:cNvSpPr>
            <a:spLocks noGrp="1"/>
          </p:cNvSpPr>
          <p:nvPr>
            <p:ph idx="1"/>
          </p:nvPr>
        </p:nvSpPr>
        <p:spPr/>
        <p:txBody>
          <a:bodyPr/>
          <a:lstStyle/>
          <a:p>
            <a:r>
              <a:rPr lang="es-CL" dirty="0"/>
              <a:t>Conclusión.</a:t>
            </a:r>
          </a:p>
          <a:p>
            <a:r>
              <a:rPr lang="es-CL" dirty="0"/>
              <a:t>Trabajo Futuro.</a:t>
            </a:r>
          </a:p>
        </p:txBody>
      </p:sp>
      <p:pic>
        <p:nvPicPr>
          <p:cNvPr id="4" name="Imagen 3">
            <a:extLst>
              <a:ext uri="{FF2B5EF4-FFF2-40B4-BE49-F238E27FC236}">
                <a16:creationId xmlns:a16="http://schemas.microsoft.com/office/drawing/2014/main" id="{76DC2FA8-A130-4F33-AEF9-AA7C9B882873}"/>
              </a:ext>
            </a:extLst>
          </p:cNvPr>
          <p:cNvPicPr>
            <a:picLocks noChangeAspect="1"/>
          </p:cNvPicPr>
          <p:nvPr/>
        </p:nvPicPr>
        <p:blipFill>
          <a:blip r:embed="rId2"/>
          <a:stretch>
            <a:fillRect/>
          </a:stretch>
        </p:blipFill>
        <p:spPr>
          <a:xfrm>
            <a:off x="5398169" y="2212040"/>
            <a:ext cx="5863391" cy="3967561"/>
          </a:xfrm>
          <a:prstGeom prst="rect">
            <a:avLst/>
          </a:prstGeom>
        </p:spPr>
      </p:pic>
    </p:spTree>
    <p:extLst>
      <p:ext uri="{BB962C8B-B14F-4D97-AF65-F5344CB8AC3E}">
        <p14:creationId xmlns:p14="http://schemas.microsoft.com/office/powerpoint/2010/main" val="2630868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58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Tabla de contenidos</a:t>
            </a:r>
          </a:p>
        </p:txBody>
      </p:sp>
      <p:sp>
        <p:nvSpPr>
          <p:cNvPr id="3" name="Marcador de contenido 2"/>
          <p:cNvSpPr>
            <a:spLocks noGrp="1"/>
          </p:cNvSpPr>
          <p:nvPr>
            <p:ph idx="1"/>
          </p:nvPr>
        </p:nvSpPr>
        <p:spPr>
          <a:xfrm>
            <a:off x="680321" y="1967905"/>
            <a:ext cx="9613861" cy="4609358"/>
          </a:xfrm>
        </p:spPr>
        <p:txBody>
          <a:bodyPr>
            <a:normAutofit/>
          </a:bodyPr>
          <a:lstStyle/>
          <a:p>
            <a:r>
              <a:rPr lang="es-CL" dirty="0"/>
              <a:t>Objetivos.</a:t>
            </a:r>
          </a:p>
          <a:p>
            <a:r>
              <a:rPr lang="es-CL" dirty="0"/>
              <a:t>Roles del Equipo.</a:t>
            </a:r>
          </a:p>
          <a:p>
            <a:r>
              <a:rPr lang="es-CL" dirty="0"/>
              <a:t>Estimación de Costos.</a:t>
            </a:r>
          </a:p>
          <a:p>
            <a:r>
              <a:rPr lang="es-CL" dirty="0"/>
              <a:t>Carta Gantt.</a:t>
            </a:r>
          </a:p>
          <a:p>
            <a:r>
              <a:rPr lang="es-CL" dirty="0"/>
              <a:t>Arquitectura</a:t>
            </a:r>
          </a:p>
          <a:p>
            <a:r>
              <a:rPr lang="es-CL" dirty="0"/>
              <a:t>Módulos</a:t>
            </a:r>
          </a:p>
          <a:p>
            <a:r>
              <a:rPr lang="es-CL" dirty="0"/>
              <a:t>Interfaz de Usuario</a:t>
            </a:r>
          </a:p>
          <a:p>
            <a:r>
              <a:rPr lang="es-CL" dirty="0"/>
              <a:t>Pruebas</a:t>
            </a:r>
          </a:p>
          <a:p>
            <a:r>
              <a:rPr lang="es-CL" dirty="0"/>
              <a:t>Problemas Encontrados</a:t>
            </a:r>
          </a:p>
          <a:p>
            <a:r>
              <a:rPr lang="es-CL" dirty="0"/>
              <a:t>Conclusión </a:t>
            </a:r>
          </a:p>
          <a:p>
            <a:endParaRPr lang="es-CL" dirty="0"/>
          </a:p>
          <a:p>
            <a:endParaRPr lang="es-CL" dirty="0"/>
          </a:p>
          <a:p>
            <a:endParaRPr lang="es-CL" dirty="0"/>
          </a:p>
        </p:txBody>
      </p:sp>
    </p:spTree>
    <p:extLst>
      <p:ext uri="{BB962C8B-B14F-4D97-AF65-F5344CB8AC3E}">
        <p14:creationId xmlns:p14="http://schemas.microsoft.com/office/powerpoint/2010/main" val="3808561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Objetivos	</a:t>
            </a:r>
          </a:p>
        </p:txBody>
      </p:sp>
      <p:sp>
        <p:nvSpPr>
          <p:cNvPr id="3" name="Marcador de contenido 2"/>
          <p:cNvSpPr>
            <a:spLocks noGrp="1"/>
          </p:cNvSpPr>
          <p:nvPr>
            <p:ph idx="1"/>
          </p:nvPr>
        </p:nvSpPr>
        <p:spPr>
          <a:xfrm>
            <a:off x="680321" y="1991969"/>
            <a:ext cx="9613861" cy="4753736"/>
          </a:xfrm>
        </p:spPr>
        <p:txBody>
          <a:bodyPr>
            <a:normAutofit fontScale="92500" lnSpcReduction="10000"/>
          </a:bodyPr>
          <a:lstStyle/>
          <a:p>
            <a:pPr marL="0" indent="0">
              <a:buNone/>
            </a:pPr>
            <a:r>
              <a:rPr lang="es-CL" dirty="0"/>
              <a:t>General: </a:t>
            </a:r>
          </a:p>
          <a:p>
            <a:r>
              <a:rPr lang="es-CL" dirty="0"/>
              <a:t>Construir un robot con el set Lego EV3, capaz de sostener un cubo de Rubik. Desarrollar programas con el lenguaje Python, en los cuales estén los patrones para que el robot los realice. Además de desarrollar una aplicación para interactuar con dicho robot, enviándole las instrucciones pertinentes para ejecutar los patrones.</a:t>
            </a:r>
            <a:br>
              <a:rPr lang="es-CL" dirty="0"/>
            </a:br>
            <a:endParaRPr lang="es-CL" dirty="0"/>
          </a:p>
          <a:p>
            <a:pPr marL="0" lvl="0" indent="0">
              <a:buNone/>
            </a:pPr>
            <a:r>
              <a:rPr lang="es-CL" dirty="0"/>
              <a:t>Específicos: </a:t>
            </a:r>
          </a:p>
          <a:p>
            <a:pPr lvl="0"/>
            <a:r>
              <a:rPr lang="es-CL" dirty="0"/>
              <a:t>Construir un robot que sea capaz de resolver un cubo Rubik 3x3.</a:t>
            </a:r>
            <a:endParaRPr lang="es-419" dirty="0"/>
          </a:p>
          <a:p>
            <a:pPr lvl="0"/>
            <a:r>
              <a:rPr lang="es-CL" dirty="0"/>
              <a:t>Crear programas en Python con los algoritmos para el armado del cubo.</a:t>
            </a:r>
            <a:endParaRPr lang="es-419" dirty="0"/>
          </a:p>
          <a:p>
            <a:pPr lvl="0"/>
            <a:r>
              <a:rPr lang="es-CL" dirty="0"/>
              <a:t>Desarrollar una interfaz en Python para enviar los patrones al robot.</a:t>
            </a:r>
            <a:endParaRPr lang="es-419" dirty="0"/>
          </a:p>
          <a:p>
            <a:pPr lvl="0"/>
            <a:r>
              <a:rPr lang="es-CL" dirty="0"/>
              <a:t>Investigar e implementar un mecanismo de comunicación remota entre la interfaz y el robot.</a:t>
            </a:r>
            <a:endParaRPr lang="es-419" dirty="0"/>
          </a:p>
          <a:p>
            <a:endParaRPr lang="es-419" dirty="0"/>
          </a:p>
          <a:p>
            <a:endParaRPr lang="es-CL" dirty="0"/>
          </a:p>
        </p:txBody>
      </p:sp>
    </p:spTree>
    <p:extLst>
      <p:ext uri="{BB962C8B-B14F-4D97-AF65-F5344CB8AC3E}">
        <p14:creationId xmlns:p14="http://schemas.microsoft.com/office/powerpoint/2010/main" val="1809140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Roles del equipo</a:t>
            </a:r>
          </a:p>
        </p:txBody>
      </p:sp>
      <p:graphicFrame>
        <p:nvGraphicFramePr>
          <p:cNvPr id="4" name="Tabla 3">
            <a:extLst>
              <a:ext uri="{FF2B5EF4-FFF2-40B4-BE49-F238E27FC236}">
                <a16:creationId xmlns:a16="http://schemas.microsoft.com/office/drawing/2014/main" id="{22329075-92E2-42D9-9591-97CC631DA2B4}"/>
              </a:ext>
            </a:extLst>
          </p:cNvPr>
          <p:cNvGraphicFramePr>
            <a:graphicFrameLocks noGrp="1"/>
          </p:cNvGraphicFramePr>
          <p:nvPr>
            <p:extLst>
              <p:ext uri="{D42A27DB-BD31-4B8C-83A1-F6EECF244321}">
                <p14:modId xmlns:p14="http://schemas.microsoft.com/office/powerpoint/2010/main" val="2145292681"/>
              </p:ext>
            </p:extLst>
          </p:nvPr>
        </p:nvGraphicFramePr>
        <p:xfrm>
          <a:off x="680320" y="2059182"/>
          <a:ext cx="10292478" cy="4429850"/>
        </p:xfrm>
        <a:graphic>
          <a:graphicData uri="http://schemas.openxmlformats.org/drawingml/2006/table">
            <a:tbl>
              <a:tblPr firstRow="1" bandRow="1">
                <a:tableStyleId>{5C22544A-7EE6-4342-B048-85BDC9FD1C3A}</a:tableStyleId>
              </a:tblPr>
              <a:tblGrid>
                <a:gridCol w="5146239">
                  <a:extLst>
                    <a:ext uri="{9D8B030D-6E8A-4147-A177-3AD203B41FA5}">
                      <a16:colId xmlns:a16="http://schemas.microsoft.com/office/drawing/2014/main" val="965895735"/>
                    </a:ext>
                  </a:extLst>
                </a:gridCol>
                <a:gridCol w="5146239">
                  <a:extLst>
                    <a:ext uri="{9D8B030D-6E8A-4147-A177-3AD203B41FA5}">
                      <a16:colId xmlns:a16="http://schemas.microsoft.com/office/drawing/2014/main" val="4287245898"/>
                    </a:ext>
                  </a:extLst>
                </a:gridCol>
              </a:tblGrid>
              <a:tr h="472086">
                <a:tc>
                  <a:txBody>
                    <a:bodyPr/>
                    <a:lstStyle/>
                    <a:p>
                      <a:pPr algn="ctr"/>
                      <a:r>
                        <a:rPr lang="es-419" dirty="0"/>
                        <a:t>Integrantes del Equipo</a:t>
                      </a:r>
                    </a:p>
                  </a:txBody>
                  <a:tcPr/>
                </a:tc>
                <a:tc>
                  <a:txBody>
                    <a:bodyPr/>
                    <a:lstStyle/>
                    <a:p>
                      <a:pPr algn="ctr"/>
                      <a:r>
                        <a:rPr lang="es-419" dirty="0"/>
                        <a:t>Roles Determinados </a:t>
                      </a:r>
                    </a:p>
                  </a:txBody>
                  <a:tcPr/>
                </a:tc>
                <a:extLst>
                  <a:ext uri="{0D108BD9-81ED-4DB2-BD59-A6C34878D82A}">
                    <a16:rowId xmlns:a16="http://schemas.microsoft.com/office/drawing/2014/main" val="583021982"/>
                  </a:ext>
                </a:extLst>
              </a:tr>
              <a:tr h="1164048">
                <a:tc>
                  <a:txBody>
                    <a:bodyPr/>
                    <a:lstStyle/>
                    <a:p>
                      <a:pPr algn="ctr"/>
                      <a:r>
                        <a:rPr lang="es-CL" dirty="0"/>
                        <a:t>Nicolas Jorquera</a:t>
                      </a:r>
                      <a:endParaRPr lang="es-419"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Líder, Creador de la Conexión Remota, Desarrollador de la interfaz de usuario.</a:t>
                      </a:r>
                      <a:endParaRPr lang="es-419" dirty="0"/>
                    </a:p>
                  </a:txBody>
                  <a:tcPr/>
                </a:tc>
                <a:extLst>
                  <a:ext uri="{0D108BD9-81ED-4DB2-BD59-A6C34878D82A}">
                    <a16:rowId xmlns:a16="http://schemas.microsoft.com/office/drawing/2014/main" val="3174183685"/>
                  </a:ext>
                </a:extLst>
              </a:tr>
              <a:tr h="814834">
                <a:tc>
                  <a:txBody>
                    <a:bodyPr/>
                    <a:lstStyle/>
                    <a:p>
                      <a:pPr algn="ctr"/>
                      <a:r>
                        <a:rPr lang="es-CL" dirty="0"/>
                        <a:t>José-Ignacio Leblanc</a:t>
                      </a:r>
                      <a:endParaRPr lang="es-419" dirty="0"/>
                    </a:p>
                  </a:txBody>
                  <a:tcPr/>
                </a:tc>
                <a:tc>
                  <a:txBody>
                    <a:bodyPr/>
                    <a:lstStyle/>
                    <a:p>
                      <a:pPr algn="ctr"/>
                      <a:r>
                        <a:rPr lang="es-CL" dirty="0"/>
                        <a:t>Programador, Ensamblador, Creador de Algoritmos</a:t>
                      </a:r>
                      <a:endParaRPr lang="es-419" dirty="0"/>
                    </a:p>
                  </a:txBody>
                  <a:tcPr/>
                </a:tc>
                <a:extLst>
                  <a:ext uri="{0D108BD9-81ED-4DB2-BD59-A6C34878D82A}">
                    <a16:rowId xmlns:a16="http://schemas.microsoft.com/office/drawing/2014/main" val="208014710"/>
                  </a:ext>
                </a:extLst>
              </a:tr>
              <a:tr h="1164048">
                <a:tc>
                  <a:txBody>
                    <a:bodyPr/>
                    <a:lstStyle/>
                    <a:p>
                      <a:pPr algn="ctr"/>
                      <a:r>
                        <a:rPr lang="es-CL" dirty="0"/>
                        <a:t>Matias Sandoval</a:t>
                      </a:r>
                      <a:endParaRPr lang="es-419"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Planificador, Creador de Algoritmos, Desarrollador de Algoritmos.</a:t>
                      </a:r>
                    </a:p>
                    <a:p>
                      <a:pPr algn="ctr"/>
                      <a:endParaRPr lang="es-419" dirty="0"/>
                    </a:p>
                  </a:txBody>
                  <a:tcPr/>
                </a:tc>
                <a:extLst>
                  <a:ext uri="{0D108BD9-81ED-4DB2-BD59-A6C34878D82A}">
                    <a16:rowId xmlns:a16="http://schemas.microsoft.com/office/drawing/2014/main" val="4013323445"/>
                  </a:ext>
                </a:extLst>
              </a:tr>
              <a:tr h="814834">
                <a:tc>
                  <a:txBody>
                    <a:bodyPr/>
                    <a:lstStyle/>
                    <a:p>
                      <a:pPr algn="ctr"/>
                      <a:r>
                        <a:rPr lang="es-CL" dirty="0"/>
                        <a:t>Luis Soto</a:t>
                      </a:r>
                      <a:endParaRPr lang="es-419" dirty="0"/>
                    </a:p>
                  </a:txBody>
                  <a:tcPr/>
                </a:tc>
                <a:tc>
                  <a:txBody>
                    <a:bodyPr/>
                    <a:lstStyle/>
                    <a:p>
                      <a:pPr algn="ctr"/>
                      <a:r>
                        <a:rPr lang="es-CL" dirty="0"/>
                        <a:t>Ensamblador, Desarrollador de la interfaz de usuario.</a:t>
                      </a:r>
                      <a:endParaRPr lang="es-419" dirty="0"/>
                    </a:p>
                  </a:txBody>
                  <a:tcPr/>
                </a:tc>
                <a:extLst>
                  <a:ext uri="{0D108BD9-81ED-4DB2-BD59-A6C34878D82A}">
                    <a16:rowId xmlns:a16="http://schemas.microsoft.com/office/drawing/2014/main" val="594700006"/>
                  </a:ext>
                </a:extLst>
              </a:tr>
            </a:tbl>
          </a:graphicData>
        </a:graphic>
      </p:graphicFrame>
    </p:spTree>
    <p:extLst>
      <p:ext uri="{BB962C8B-B14F-4D97-AF65-F5344CB8AC3E}">
        <p14:creationId xmlns:p14="http://schemas.microsoft.com/office/powerpoint/2010/main" val="1649055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7798455"/>
              </p:ext>
            </p:extLst>
          </p:nvPr>
        </p:nvGraphicFramePr>
        <p:xfrm>
          <a:off x="1787300" y="752475"/>
          <a:ext cx="8069000" cy="5553443"/>
        </p:xfrm>
        <a:graphic>
          <a:graphicData uri="http://schemas.openxmlformats.org/drawingml/2006/table">
            <a:tbl>
              <a:tblPr firstRow="1" bandRow="1">
                <a:tableStyleId>{5C22544A-7EE6-4342-B048-85BDC9FD1C3A}</a:tableStyleId>
              </a:tblPr>
              <a:tblGrid>
                <a:gridCol w="4034500">
                  <a:extLst>
                    <a:ext uri="{9D8B030D-6E8A-4147-A177-3AD203B41FA5}">
                      <a16:colId xmlns:a16="http://schemas.microsoft.com/office/drawing/2014/main" val="20000"/>
                    </a:ext>
                  </a:extLst>
                </a:gridCol>
                <a:gridCol w="4034500">
                  <a:extLst>
                    <a:ext uri="{9D8B030D-6E8A-4147-A177-3AD203B41FA5}">
                      <a16:colId xmlns:a16="http://schemas.microsoft.com/office/drawing/2014/main" val="20001"/>
                    </a:ext>
                  </a:extLst>
                </a:gridCol>
              </a:tblGrid>
              <a:tr h="247316">
                <a:tc>
                  <a:txBody>
                    <a:bodyPr/>
                    <a:lstStyle/>
                    <a:p>
                      <a:pPr algn="ctr"/>
                      <a:r>
                        <a:rPr lang="es-CL" dirty="0"/>
                        <a:t>Hardware/Software/RH</a:t>
                      </a:r>
                    </a:p>
                  </a:txBody>
                  <a:tcPr/>
                </a:tc>
                <a:tc>
                  <a:txBody>
                    <a:bodyPr/>
                    <a:lstStyle/>
                    <a:p>
                      <a:pPr algn="ctr"/>
                      <a:r>
                        <a:rPr lang="es-CL" dirty="0"/>
                        <a:t>Costos($</a:t>
                      </a:r>
                      <a:r>
                        <a:rPr lang="es-CL" baseline="0" dirty="0"/>
                        <a:t> CLP)</a:t>
                      </a:r>
                      <a:endParaRPr lang="es-CL" dirty="0"/>
                    </a:p>
                  </a:txBody>
                  <a:tcPr/>
                </a:tc>
                <a:extLst>
                  <a:ext uri="{0D108BD9-81ED-4DB2-BD59-A6C34878D82A}">
                    <a16:rowId xmlns:a16="http://schemas.microsoft.com/office/drawing/2014/main" val="10000"/>
                  </a:ext>
                </a:extLst>
              </a:tr>
              <a:tr h="247316">
                <a:tc>
                  <a:txBody>
                    <a:bodyPr/>
                    <a:lstStyle/>
                    <a:p>
                      <a:pPr algn="ctr"/>
                      <a:r>
                        <a:rPr lang="es-CL" dirty="0"/>
                        <a:t>Robot</a:t>
                      </a:r>
                      <a:r>
                        <a:rPr lang="es-CL" baseline="0" dirty="0"/>
                        <a:t> “EV3”</a:t>
                      </a:r>
                      <a:endParaRPr lang="es-CL" dirty="0"/>
                    </a:p>
                  </a:txBody>
                  <a:tcPr/>
                </a:tc>
                <a:tc>
                  <a:txBody>
                    <a:bodyPr/>
                    <a:lstStyle/>
                    <a:p>
                      <a:pPr algn="ctr"/>
                      <a:r>
                        <a:rPr lang="es-CL" dirty="0"/>
                        <a:t>$490.209</a:t>
                      </a:r>
                    </a:p>
                  </a:txBody>
                  <a:tcPr/>
                </a:tc>
                <a:extLst>
                  <a:ext uri="{0D108BD9-81ED-4DB2-BD59-A6C34878D82A}">
                    <a16:rowId xmlns:a16="http://schemas.microsoft.com/office/drawing/2014/main" val="10001"/>
                  </a:ext>
                </a:extLst>
              </a:tr>
              <a:tr h="247316">
                <a:tc>
                  <a:txBody>
                    <a:bodyPr/>
                    <a:lstStyle/>
                    <a:p>
                      <a:pPr algn="ctr"/>
                      <a:r>
                        <a:rPr lang="es-CL" dirty="0"/>
                        <a:t>Cubo Rubik</a:t>
                      </a:r>
                      <a:r>
                        <a:rPr lang="es-CL" baseline="0" dirty="0"/>
                        <a:t> 3x3</a:t>
                      </a:r>
                      <a:endParaRPr lang="es-CL" dirty="0"/>
                    </a:p>
                  </a:txBody>
                  <a:tcPr/>
                </a:tc>
                <a:tc>
                  <a:txBody>
                    <a:bodyPr/>
                    <a:lstStyle/>
                    <a:p>
                      <a:pPr algn="ctr"/>
                      <a:r>
                        <a:rPr lang="es-CL" dirty="0"/>
                        <a:t>$5.000</a:t>
                      </a:r>
                    </a:p>
                  </a:txBody>
                  <a:tcPr/>
                </a:tc>
                <a:extLst>
                  <a:ext uri="{0D108BD9-81ED-4DB2-BD59-A6C34878D82A}">
                    <a16:rowId xmlns:a16="http://schemas.microsoft.com/office/drawing/2014/main" val="10002"/>
                  </a:ext>
                </a:extLst>
              </a:tr>
              <a:tr h="247316">
                <a:tc>
                  <a:txBody>
                    <a:bodyPr/>
                    <a:lstStyle/>
                    <a:p>
                      <a:pPr algn="ctr"/>
                      <a:r>
                        <a:rPr lang="es-CL" dirty="0"/>
                        <a:t>Notebook</a:t>
                      </a:r>
                    </a:p>
                  </a:txBody>
                  <a:tcPr/>
                </a:tc>
                <a:tc>
                  <a:txBody>
                    <a:bodyPr/>
                    <a:lstStyle/>
                    <a:p>
                      <a:pPr algn="ctr"/>
                      <a:r>
                        <a:rPr lang="es-CL" dirty="0"/>
                        <a:t>$600.000</a:t>
                      </a:r>
                    </a:p>
                  </a:txBody>
                  <a:tcPr/>
                </a:tc>
                <a:extLst>
                  <a:ext uri="{0D108BD9-81ED-4DB2-BD59-A6C34878D82A}">
                    <a16:rowId xmlns:a16="http://schemas.microsoft.com/office/drawing/2014/main" val="10003"/>
                  </a:ext>
                </a:extLst>
              </a:tr>
              <a:tr h="247316">
                <a:tc>
                  <a:txBody>
                    <a:bodyPr/>
                    <a:lstStyle/>
                    <a:p>
                      <a:pPr algn="ctr"/>
                      <a:r>
                        <a:rPr lang="es-CL" dirty="0"/>
                        <a:t>Tarjeta SD</a:t>
                      </a:r>
                    </a:p>
                  </a:txBody>
                  <a:tcPr/>
                </a:tc>
                <a:tc>
                  <a:txBody>
                    <a:bodyPr/>
                    <a:lstStyle/>
                    <a:p>
                      <a:pPr algn="ctr"/>
                      <a:r>
                        <a:rPr lang="es-CL" dirty="0"/>
                        <a:t>$5.000</a:t>
                      </a:r>
                    </a:p>
                  </a:txBody>
                  <a:tcPr/>
                </a:tc>
                <a:extLst>
                  <a:ext uri="{0D108BD9-81ED-4DB2-BD59-A6C34878D82A}">
                    <a16:rowId xmlns:a16="http://schemas.microsoft.com/office/drawing/2014/main" val="10004"/>
                  </a:ext>
                </a:extLst>
              </a:tr>
              <a:tr h="247316">
                <a:tc>
                  <a:txBody>
                    <a:bodyPr/>
                    <a:lstStyle/>
                    <a:p>
                      <a:pPr algn="ctr"/>
                      <a:r>
                        <a:rPr lang="es-CL" dirty="0"/>
                        <a:t>Dongle “Wi-Fi”</a:t>
                      </a:r>
                    </a:p>
                  </a:txBody>
                  <a:tcPr/>
                </a:tc>
                <a:tc>
                  <a:txBody>
                    <a:bodyPr/>
                    <a:lstStyle/>
                    <a:p>
                      <a:pPr algn="ctr"/>
                      <a:r>
                        <a:rPr lang="es-CL" sz="1800" kern="1200" dirty="0">
                          <a:solidFill>
                            <a:schemeClr val="dk1"/>
                          </a:solidFill>
                          <a:effectLst/>
                          <a:latin typeface="+mn-lt"/>
                          <a:ea typeface="+mn-ea"/>
                          <a:cs typeface="+mn-cs"/>
                        </a:rPr>
                        <a:t>$8.000</a:t>
                      </a:r>
                      <a:endParaRPr lang="es-CL" dirty="0"/>
                    </a:p>
                  </a:txBody>
                  <a:tcPr/>
                </a:tc>
                <a:extLst>
                  <a:ext uri="{0D108BD9-81ED-4DB2-BD59-A6C34878D82A}">
                    <a16:rowId xmlns:a16="http://schemas.microsoft.com/office/drawing/2014/main" val="10005"/>
                  </a:ext>
                </a:extLst>
              </a:tr>
              <a:tr h="247316">
                <a:tc>
                  <a:txBody>
                    <a:bodyPr/>
                    <a:lstStyle/>
                    <a:p>
                      <a:pPr algn="ctr"/>
                      <a:r>
                        <a:rPr lang="en-US" sz="1800" kern="1200" dirty="0">
                          <a:solidFill>
                            <a:schemeClr val="dk1"/>
                          </a:solidFill>
                          <a:effectLst/>
                          <a:latin typeface="+mn-lt"/>
                          <a:ea typeface="+mn-ea"/>
                          <a:cs typeface="+mn-cs"/>
                        </a:rPr>
                        <a:t>HH Desarrollador de Aplicación</a:t>
                      </a:r>
                      <a:endParaRPr lang="es-CL" dirty="0"/>
                    </a:p>
                  </a:txBody>
                  <a:tcPr/>
                </a:tc>
                <a:tc>
                  <a:txBody>
                    <a:bodyPr/>
                    <a:lstStyle/>
                    <a:p>
                      <a:pPr algn="ctr"/>
                      <a:r>
                        <a:rPr lang="en-US" sz="1800" kern="1200" dirty="0">
                          <a:solidFill>
                            <a:schemeClr val="dk1"/>
                          </a:solidFill>
                          <a:effectLst/>
                          <a:latin typeface="+mn-lt"/>
                          <a:ea typeface="+mn-ea"/>
                          <a:cs typeface="+mn-cs"/>
                        </a:rPr>
                        <a:t>$8.000 ($936.000)</a:t>
                      </a:r>
                      <a:endParaRPr lang="es-CL" dirty="0"/>
                    </a:p>
                  </a:txBody>
                  <a:tcPr/>
                </a:tc>
                <a:extLst>
                  <a:ext uri="{0D108BD9-81ED-4DB2-BD59-A6C34878D82A}">
                    <a16:rowId xmlns:a16="http://schemas.microsoft.com/office/drawing/2014/main" val="10006"/>
                  </a:ext>
                </a:extLst>
              </a:tr>
              <a:tr h="247316">
                <a:tc>
                  <a:txBody>
                    <a:bodyPr/>
                    <a:lstStyle/>
                    <a:p>
                      <a:pPr algn="ctr"/>
                      <a:r>
                        <a:rPr lang="es-CL" sz="1800" kern="1200" dirty="0">
                          <a:solidFill>
                            <a:schemeClr val="dk1"/>
                          </a:solidFill>
                          <a:effectLst/>
                          <a:latin typeface="+mn-lt"/>
                          <a:ea typeface="+mn-ea"/>
                          <a:cs typeface="+mn-cs"/>
                        </a:rPr>
                        <a:t>HH Programador</a:t>
                      </a:r>
                      <a:endParaRPr lang="es-CL" dirty="0"/>
                    </a:p>
                  </a:txBody>
                  <a:tcPr/>
                </a:tc>
                <a:tc>
                  <a:txBody>
                    <a:bodyPr/>
                    <a:lstStyle/>
                    <a:p>
                      <a:pPr algn="ctr"/>
                      <a:r>
                        <a:rPr lang="es-CL" sz="1800" kern="1200" dirty="0">
                          <a:solidFill>
                            <a:schemeClr val="dk1"/>
                          </a:solidFill>
                          <a:effectLst/>
                          <a:latin typeface="+mn-lt"/>
                          <a:ea typeface="+mn-ea"/>
                          <a:cs typeface="+mn-cs"/>
                        </a:rPr>
                        <a:t>$7.000 ($819.000)</a:t>
                      </a:r>
                      <a:endParaRPr lang="es-CL" dirty="0"/>
                    </a:p>
                  </a:txBody>
                  <a:tcPr/>
                </a:tc>
                <a:extLst>
                  <a:ext uri="{0D108BD9-81ED-4DB2-BD59-A6C34878D82A}">
                    <a16:rowId xmlns:a16="http://schemas.microsoft.com/office/drawing/2014/main" val="10007"/>
                  </a:ext>
                </a:extLst>
              </a:tr>
              <a:tr h="247316">
                <a:tc>
                  <a:txBody>
                    <a:bodyPr/>
                    <a:lstStyle/>
                    <a:p>
                      <a:pPr algn="ctr"/>
                      <a:r>
                        <a:rPr lang="es-CL" sz="1800" kern="1200" dirty="0">
                          <a:solidFill>
                            <a:schemeClr val="dk1"/>
                          </a:solidFill>
                          <a:effectLst/>
                          <a:latin typeface="+mn-lt"/>
                          <a:ea typeface="+mn-ea"/>
                          <a:cs typeface="+mn-cs"/>
                        </a:rPr>
                        <a:t>HH Ensamblador</a:t>
                      </a:r>
                      <a:endParaRPr lang="es-CL" dirty="0"/>
                    </a:p>
                  </a:txBody>
                  <a:tcPr/>
                </a:tc>
                <a:tc>
                  <a:txBody>
                    <a:bodyPr/>
                    <a:lstStyle/>
                    <a:p>
                      <a:pPr algn="ctr"/>
                      <a:r>
                        <a:rPr lang="es-CL" sz="1800" kern="1200" dirty="0">
                          <a:solidFill>
                            <a:schemeClr val="dk1"/>
                          </a:solidFill>
                          <a:effectLst/>
                          <a:latin typeface="+mn-lt"/>
                          <a:ea typeface="+mn-ea"/>
                          <a:cs typeface="+mn-cs"/>
                        </a:rPr>
                        <a:t>$4.000 ($468.000)</a:t>
                      </a:r>
                      <a:endParaRPr lang="es-CL" dirty="0"/>
                    </a:p>
                  </a:txBody>
                  <a:tcPr/>
                </a:tc>
                <a:extLst>
                  <a:ext uri="{0D108BD9-81ED-4DB2-BD59-A6C34878D82A}">
                    <a16:rowId xmlns:a16="http://schemas.microsoft.com/office/drawing/2014/main" val="10008"/>
                  </a:ext>
                </a:extLst>
              </a:tr>
              <a:tr h="247316">
                <a:tc>
                  <a:txBody>
                    <a:bodyPr/>
                    <a:lstStyle/>
                    <a:p>
                      <a:pPr algn="ctr"/>
                      <a:r>
                        <a:rPr lang="es-CL" sz="1800" kern="1200" dirty="0">
                          <a:solidFill>
                            <a:schemeClr val="dk1"/>
                          </a:solidFill>
                          <a:effectLst/>
                          <a:latin typeface="+mn-lt"/>
                          <a:ea typeface="+mn-ea"/>
                          <a:cs typeface="+mn-cs"/>
                        </a:rPr>
                        <a:t>HH Planificador</a:t>
                      </a:r>
                      <a:endParaRPr lang="es-CL" dirty="0"/>
                    </a:p>
                  </a:txBody>
                  <a:tcPr/>
                </a:tc>
                <a:tc>
                  <a:txBody>
                    <a:bodyPr/>
                    <a:lstStyle/>
                    <a:p>
                      <a:pPr algn="ctr"/>
                      <a:r>
                        <a:rPr lang="es-CL" sz="1800" kern="1200" dirty="0">
                          <a:solidFill>
                            <a:schemeClr val="dk1"/>
                          </a:solidFill>
                          <a:effectLst/>
                          <a:latin typeface="+mn-lt"/>
                          <a:ea typeface="+mn-ea"/>
                          <a:cs typeface="+mn-cs"/>
                        </a:rPr>
                        <a:t>$8.000 ($936.000)</a:t>
                      </a:r>
                      <a:endParaRPr lang="es-CL" dirty="0"/>
                    </a:p>
                  </a:txBody>
                  <a:tcPr/>
                </a:tc>
                <a:extLst>
                  <a:ext uri="{0D108BD9-81ED-4DB2-BD59-A6C34878D82A}">
                    <a16:rowId xmlns:a16="http://schemas.microsoft.com/office/drawing/2014/main" val="10009"/>
                  </a:ext>
                </a:extLst>
              </a:tr>
              <a:tr h="247316">
                <a:tc>
                  <a:txBody>
                    <a:bodyPr/>
                    <a:lstStyle/>
                    <a:p>
                      <a:pPr algn="ctr"/>
                      <a:r>
                        <a:rPr lang="es-CL" sz="1800" kern="1200" dirty="0">
                          <a:solidFill>
                            <a:schemeClr val="dk1"/>
                          </a:solidFill>
                          <a:effectLst/>
                          <a:latin typeface="+mn-lt"/>
                          <a:ea typeface="+mn-ea"/>
                          <a:cs typeface="+mn-cs"/>
                        </a:rPr>
                        <a:t>HH Creador de Algoritmo</a:t>
                      </a:r>
                      <a:endParaRPr lang="es-CL" dirty="0"/>
                    </a:p>
                  </a:txBody>
                  <a:tcPr/>
                </a:tc>
                <a:tc>
                  <a:txBody>
                    <a:bodyPr/>
                    <a:lstStyle/>
                    <a:p>
                      <a:pPr algn="ctr"/>
                      <a:r>
                        <a:rPr lang="es-CL" sz="1800" kern="1200" dirty="0">
                          <a:solidFill>
                            <a:schemeClr val="dk1"/>
                          </a:solidFill>
                          <a:effectLst/>
                          <a:latin typeface="+mn-lt"/>
                          <a:ea typeface="+mn-ea"/>
                          <a:cs typeface="+mn-cs"/>
                        </a:rPr>
                        <a:t>$4.000 ($468.000)</a:t>
                      </a:r>
                      <a:endParaRPr lang="es-CL" dirty="0"/>
                    </a:p>
                  </a:txBody>
                  <a:tcPr/>
                </a:tc>
                <a:extLst>
                  <a:ext uri="{0D108BD9-81ED-4DB2-BD59-A6C34878D82A}">
                    <a16:rowId xmlns:a16="http://schemas.microsoft.com/office/drawing/2014/main" val="10010"/>
                  </a:ext>
                </a:extLst>
              </a:tr>
              <a:tr h="247316">
                <a:tc>
                  <a:txBody>
                    <a:bodyPr/>
                    <a:lstStyle/>
                    <a:p>
                      <a:pPr algn="ctr"/>
                      <a:r>
                        <a:rPr lang="en-US" sz="1800" kern="1200" dirty="0">
                          <a:solidFill>
                            <a:schemeClr val="dk1"/>
                          </a:solidFill>
                          <a:effectLst/>
                          <a:latin typeface="+mn-lt"/>
                          <a:ea typeface="+mn-ea"/>
                          <a:cs typeface="+mn-cs"/>
                        </a:rPr>
                        <a:t>HH Diseñador</a:t>
                      </a:r>
                      <a:endParaRPr lang="es-CL" dirty="0"/>
                    </a:p>
                  </a:txBody>
                  <a:tcPr/>
                </a:tc>
                <a:tc>
                  <a:txBody>
                    <a:bodyPr/>
                    <a:lstStyle/>
                    <a:p>
                      <a:pPr algn="ctr"/>
                      <a:r>
                        <a:rPr lang="es-CL" sz="1800" kern="1200" dirty="0">
                          <a:solidFill>
                            <a:schemeClr val="dk1"/>
                          </a:solidFill>
                          <a:effectLst/>
                          <a:latin typeface="+mn-lt"/>
                          <a:ea typeface="+mn-ea"/>
                          <a:cs typeface="+mn-cs"/>
                        </a:rPr>
                        <a:t>$2.000 ($234.000)</a:t>
                      </a:r>
                      <a:endParaRPr lang="es-CL" dirty="0"/>
                    </a:p>
                  </a:txBody>
                  <a:tcPr/>
                </a:tc>
                <a:extLst>
                  <a:ext uri="{0D108BD9-81ED-4DB2-BD59-A6C34878D82A}">
                    <a16:rowId xmlns:a16="http://schemas.microsoft.com/office/drawing/2014/main" val="10011"/>
                  </a:ext>
                </a:extLst>
              </a:tr>
              <a:tr h="432803">
                <a:tc>
                  <a:txBody>
                    <a:bodyPr/>
                    <a:lstStyle/>
                    <a:p>
                      <a:pPr algn="ctr"/>
                      <a:r>
                        <a:rPr lang="en-US" sz="1800" kern="1200" dirty="0">
                          <a:solidFill>
                            <a:schemeClr val="dk1"/>
                          </a:solidFill>
                          <a:effectLst/>
                          <a:latin typeface="+mn-lt"/>
                          <a:ea typeface="+mn-ea"/>
                          <a:cs typeface="+mn-cs"/>
                        </a:rPr>
                        <a:t>HH Creador Conexión Remota</a:t>
                      </a:r>
                      <a:endParaRPr lang="es-CL" dirty="0"/>
                    </a:p>
                  </a:txBody>
                  <a:tcPr/>
                </a:tc>
                <a:tc>
                  <a:txBody>
                    <a:bodyPr/>
                    <a:lstStyle/>
                    <a:p>
                      <a:pPr algn="ctr"/>
                      <a:r>
                        <a:rPr lang="en-US" sz="1800" kern="1200" dirty="0">
                          <a:solidFill>
                            <a:schemeClr val="dk1"/>
                          </a:solidFill>
                          <a:effectLst/>
                          <a:latin typeface="+mn-lt"/>
                          <a:ea typeface="+mn-ea"/>
                          <a:cs typeface="+mn-cs"/>
                        </a:rPr>
                        <a:t>$7.000 ($819.000)</a:t>
                      </a:r>
                      <a:endParaRPr lang="es-CL" dirty="0"/>
                    </a:p>
                  </a:txBody>
                  <a:tcPr/>
                </a:tc>
                <a:extLst>
                  <a:ext uri="{0D108BD9-81ED-4DB2-BD59-A6C34878D82A}">
                    <a16:rowId xmlns:a16="http://schemas.microsoft.com/office/drawing/2014/main" val="10012"/>
                  </a:ext>
                </a:extLst>
              </a:tr>
              <a:tr h="247316">
                <a:tc>
                  <a:txBody>
                    <a:bodyPr/>
                    <a:lstStyle/>
                    <a:p>
                      <a:pPr algn="ctr"/>
                      <a:r>
                        <a:rPr lang="en-US" sz="1800" kern="1200" dirty="0">
                          <a:solidFill>
                            <a:schemeClr val="dk1"/>
                          </a:solidFill>
                          <a:effectLst/>
                          <a:latin typeface="+mn-lt"/>
                          <a:ea typeface="+mn-ea"/>
                          <a:cs typeface="+mn-cs"/>
                        </a:rPr>
                        <a:t>Software de Apoyo</a:t>
                      </a:r>
                      <a:endParaRPr lang="es-CL" dirty="0"/>
                    </a:p>
                  </a:txBody>
                  <a:tcPr/>
                </a:tc>
                <a:tc>
                  <a:txBody>
                    <a:bodyPr/>
                    <a:lstStyle/>
                    <a:p>
                      <a:pPr algn="ctr"/>
                      <a:r>
                        <a:rPr lang="en-US" sz="1800" kern="1200" dirty="0">
                          <a:solidFill>
                            <a:schemeClr val="dk1"/>
                          </a:solidFill>
                          <a:effectLst/>
                          <a:latin typeface="+mn-lt"/>
                          <a:ea typeface="+mn-ea"/>
                          <a:cs typeface="+mn-cs"/>
                        </a:rPr>
                        <a:t>Libre De Costo</a:t>
                      </a:r>
                      <a:endParaRPr lang="es-CL" dirty="0"/>
                    </a:p>
                  </a:txBody>
                  <a:tcPr/>
                </a:tc>
                <a:extLst>
                  <a:ext uri="{0D108BD9-81ED-4DB2-BD59-A6C34878D82A}">
                    <a16:rowId xmlns:a16="http://schemas.microsoft.com/office/drawing/2014/main" val="10013"/>
                  </a:ext>
                </a:extLst>
              </a:tr>
              <a:tr h="247316">
                <a:tc>
                  <a:txBody>
                    <a:bodyPr/>
                    <a:lstStyle/>
                    <a:p>
                      <a:pPr algn="ctr"/>
                      <a:r>
                        <a:rPr lang="en-US" sz="1800" b="1" kern="1200" dirty="0">
                          <a:solidFill>
                            <a:schemeClr val="dk1"/>
                          </a:solidFill>
                          <a:effectLst/>
                          <a:latin typeface="+mn-lt"/>
                          <a:ea typeface="+mn-ea"/>
                          <a:cs typeface="+mn-cs"/>
                        </a:rPr>
                        <a:t>TOTAL</a:t>
                      </a:r>
                      <a:endParaRPr lang="es-CL" dirty="0"/>
                    </a:p>
                  </a:txBody>
                  <a:tcPr/>
                </a:tc>
                <a:tc>
                  <a:txBody>
                    <a:bodyPr/>
                    <a:lstStyle/>
                    <a:p>
                      <a:pPr algn="ctr"/>
                      <a:r>
                        <a:rPr lang="en-US" sz="1800" b="1" kern="1200" dirty="0">
                          <a:solidFill>
                            <a:schemeClr val="dk1"/>
                          </a:solidFill>
                          <a:effectLst/>
                          <a:latin typeface="+mn-lt"/>
                          <a:ea typeface="+mn-ea"/>
                          <a:cs typeface="+mn-cs"/>
                        </a:rPr>
                        <a:t>$5.938.209</a:t>
                      </a:r>
                      <a:endParaRPr lang="es-CL"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72733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914"/>
          </a:xfrm>
          <a:prstGeom prst="rect">
            <a:avLst/>
          </a:prstGeom>
        </p:spPr>
      </p:pic>
    </p:spTree>
    <p:extLst>
      <p:ext uri="{BB962C8B-B14F-4D97-AF65-F5344CB8AC3E}">
        <p14:creationId xmlns:p14="http://schemas.microsoft.com/office/powerpoint/2010/main" val="4216986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572127" y="116278"/>
            <a:ext cx="5173579" cy="1081088"/>
          </a:xfrm>
        </p:spPr>
        <p:txBody>
          <a:bodyPr/>
          <a:lstStyle/>
          <a:p>
            <a:r>
              <a:rPr lang="es-CL" dirty="0"/>
              <a:t>Arquitectura</a:t>
            </a:r>
          </a:p>
        </p:txBody>
      </p:sp>
      <p:pic>
        <p:nvPicPr>
          <p:cNvPr id="6" name="Imagen 5"/>
          <p:cNvPicPr>
            <a:picLocks noChangeAspect="1"/>
          </p:cNvPicPr>
          <p:nvPr/>
        </p:nvPicPr>
        <p:blipFill>
          <a:blip r:embed="rId2"/>
          <a:stretch>
            <a:fillRect/>
          </a:stretch>
        </p:blipFill>
        <p:spPr>
          <a:xfrm>
            <a:off x="1475482" y="1313646"/>
            <a:ext cx="8615966" cy="4887532"/>
          </a:xfrm>
          <a:prstGeom prst="rect">
            <a:avLst/>
          </a:prstGeom>
        </p:spPr>
      </p:pic>
    </p:spTree>
    <p:extLst>
      <p:ext uri="{BB962C8B-B14F-4D97-AF65-F5344CB8AC3E}">
        <p14:creationId xmlns:p14="http://schemas.microsoft.com/office/powerpoint/2010/main" val="2106869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Módulos del Server</a:t>
            </a:r>
          </a:p>
        </p:txBody>
      </p:sp>
      <p:sp>
        <p:nvSpPr>
          <p:cNvPr id="3" name="Marcador de contenido 2"/>
          <p:cNvSpPr>
            <a:spLocks noGrp="1"/>
          </p:cNvSpPr>
          <p:nvPr>
            <p:ph idx="1"/>
          </p:nvPr>
        </p:nvSpPr>
        <p:spPr>
          <a:xfrm>
            <a:off x="7645904" y="2168431"/>
            <a:ext cx="4270372" cy="3599316"/>
          </a:xfrm>
        </p:spPr>
        <p:txBody>
          <a:bodyPr/>
          <a:lstStyle/>
          <a:p>
            <a:pPr marL="0" indent="0">
              <a:buNone/>
            </a:pPr>
            <a:r>
              <a:rPr lang="es-419" dirty="0"/>
              <a:t>Módulos utilizados en la interfaz</a:t>
            </a:r>
          </a:p>
          <a:p>
            <a:r>
              <a:rPr lang="es-419" dirty="0"/>
              <a:t>Rpyc</a:t>
            </a:r>
          </a:p>
          <a:p>
            <a:r>
              <a:rPr lang="es-CL" dirty="0"/>
              <a:t>Time</a:t>
            </a:r>
          </a:p>
          <a:p>
            <a:r>
              <a:rPr lang="es-CL" dirty="0"/>
              <a:t>Ev3dev.ev3</a:t>
            </a:r>
          </a:p>
          <a:p>
            <a:r>
              <a:rPr lang="es-CL" dirty="0"/>
              <a:t>Funciones</a:t>
            </a:r>
          </a:p>
        </p:txBody>
      </p:sp>
      <p:pic>
        <p:nvPicPr>
          <p:cNvPr id="10" name="Imagen 9">
            <a:extLst>
              <a:ext uri="{FF2B5EF4-FFF2-40B4-BE49-F238E27FC236}">
                <a16:creationId xmlns:a16="http://schemas.microsoft.com/office/drawing/2014/main" id="{606F7C6E-7829-4DE6-A4E2-7FAE619E26B4}"/>
              </a:ext>
            </a:extLst>
          </p:cNvPr>
          <p:cNvPicPr>
            <a:picLocks noChangeAspect="1"/>
          </p:cNvPicPr>
          <p:nvPr/>
        </p:nvPicPr>
        <p:blipFill>
          <a:blip r:embed="rId2"/>
          <a:stretch>
            <a:fillRect/>
          </a:stretch>
        </p:blipFill>
        <p:spPr>
          <a:xfrm>
            <a:off x="4902367" y="2056828"/>
            <a:ext cx="2387265" cy="3183019"/>
          </a:xfrm>
          <a:prstGeom prst="rect">
            <a:avLst/>
          </a:prstGeom>
        </p:spPr>
      </p:pic>
      <p:pic>
        <p:nvPicPr>
          <p:cNvPr id="12" name="Imagen 11">
            <a:extLst>
              <a:ext uri="{FF2B5EF4-FFF2-40B4-BE49-F238E27FC236}">
                <a16:creationId xmlns:a16="http://schemas.microsoft.com/office/drawing/2014/main" id="{1B7474BA-0C5D-4D66-A76D-69E81D082C2F}"/>
              </a:ext>
            </a:extLst>
          </p:cNvPr>
          <p:cNvPicPr>
            <a:picLocks noChangeAspect="1"/>
          </p:cNvPicPr>
          <p:nvPr/>
        </p:nvPicPr>
        <p:blipFill>
          <a:blip r:embed="rId3"/>
          <a:stretch>
            <a:fillRect/>
          </a:stretch>
        </p:blipFill>
        <p:spPr>
          <a:xfrm>
            <a:off x="275724" y="2069256"/>
            <a:ext cx="3165217" cy="1281690"/>
          </a:xfrm>
          <a:prstGeom prst="rect">
            <a:avLst/>
          </a:prstGeom>
        </p:spPr>
      </p:pic>
      <p:pic>
        <p:nvPicPr>
          <p:cNvPr id="14" name="Imagen 13">
            <a:extLst>
              <a:ext uri="{FF2B5EF4-FFF2-40B4-BE49-F238E27FC236}">
                <a16:creationId xmlns:a16="http://schemas.microsoft.com/office/drawing/2014/main" id="{C0B51849-976A-4E24-9D67-F1614D23D8CF}"/>
              </a:ext>
            </a:extLst>
          </p:cNvPr>
          <p:cNvPicPr>
            <a:picLocks noChangeAspect="1"/>
          </p:cNvPicPr>
          <p:nvPr/>
        </p:nvPicPr>
        <p:blipFill>
          <a:blip r:embed="rId4"/>
          <a:stretch>
            <a:fillRect/>
          </a:stretch>
        </p:blipFill>
        <p:spPr>
          <a:xfrm>
            <a:off x="275724" y="5462509"/>
            <a:ext cx="6449325" cy="1114581"/>
          </a:xfrm>
          <a:prstGeom prst="rect">
            <a:avLst/>
          </a:prstGeom>
        </p:spPr>
      </p:pic>
      <p:pic>
        <p:nvPicPr>
          <p:cNvPr id="16" name="Imagen 15">
            <a:extLst>
              <a:ext uri="{FF2B5EF4-FFF2-40B4-BE49-F238E27FC236}">
                <a16:creationId xmlns:a16="http://schemas.microsoft.com/office/drawing/2014/main" id="{241B8C5D-E6C2-4E9A-9D93-2B6AC3B17193}"/>
              </a:ext>
            </a:extLst>
          </p:cNvPr>
          <p:cNvPicPr>
            <a:picLocks noChangeAspect="1"/>
          </p:cNvPicPr>
          <p:nvPr/>
        </p:nvPicPr>
        <p:blipFill>
          <a:blip r:embed="rId5"/>
          <a:stretch>
            <a:fillRect/>
          </a:stretch>
        </p:blipFill>
        <p:spPr>
          <a:xfrm>
            <a:off x="275724" y="3546729"/>
            <a:ext cx="4324954" cy="1810003"/>
          </a:xfrm>
          <a:prstGeom prst="rect">
            <a:avLst/>
          </a:prstGeom>
        </p:spPr>
      </p:pic>
    </p:spTree>
    <p:extLst>
      <p:ext uri="{BB962C8B-B14F-4D97-AF65-F5344CB8AC3E}">
        <p14:creationId xmlns:p14="http://schemas.microsoft.com/office/powerpoint/2010/main" val="977255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Módulos Interfaz Usuario</a:t>
            </a:r>
          </a:p>
        </p:txBody>
      </p:sp>
      <p:pic>
        <p:nvPicPr>
          <p:cNvPr id="9" name="Imagen 8">
            <a:extLst>
              <a:ext uri="{FF2B5EF4-FFF2-40B4-BE49-F238E27FC236}">
                <a16:creationId xmlns:a16="http://schemas.microsoft.com/office/drawing/2014/main" id="{EB122D8E-A0AE-4746-A024-0D72E3BE2882}"/>
              </a:ext>
            </a:extLst>
          </p:cNvPr>
          <p:cNvPicPr>
            <a:picLocks noChangeAspect="1"/>
          </p:cNvPicPr>
          <p:nvPr/>
        </p:nvPicPr>
        <p:blipFill>
          <a:blip r:embed="rId2"/>
          <a:stretch>
            <a:fillRect/>
          </a:stretch>
        </p:blipFill>
        <p:spPr>
          <a:xfrm>
            <a:off x="193391" y="2143706"/>
            <a:ext cx="4933064" cy="4353347"/>
          </a:xfrm>
          <a:prstGeom prst="rect">
            <a:avLst/>
          </a:prstGeom>
        </p:spPr>
      </p:pic>
      <p:sp>
        <p:nvSpPr>
          <p:cNvPr id="11" name="Marcador de contenido 10">
            <a:extLst>
              <a:ext uri="{FF2B5EF4-FFF2-40B4-BE49-F238E27FC236}">
                <a16:creationId xmlns:a16="http://schemas.microsoft.com/office/drawing/2014/main" id="{AE59E762-AACC-4FD8-A17E-A8C6530AAFE6}"/>
              </a:ext>
            </a:extLst>
          </p:cNvPr>
          <p:cNvSpPr>
            <a:spLocks noGrp="1"/>
          </p:cNvSpPr>
          <p:nvPr>
            <p:ph idx="1"/>
          </p:nvPr>
        </p:nvSpPr>
        <p:spPr>
          <a:xfrm>
            <a:off x="5502441" y="2143706"/>
            <a:ext cx="4355433" cy="2262039"/>
          </a:xfrm>
        </p:spPr>
        <p:txBody>
          <a:bodyPr>
            <a:normAutofit fontScale="92500" lnSpcReduction="20000"/>
          </a:bodyPr>
          <a:lstStyle/>
          <a:p>
            <a:pPr marL="0" indent="0">
              <a:buNone/>
            </a:pPr>
            <a:r>
              <a:rPr lang="es-419" dirty="0"/>
              <a:t>Módulos utilizados en la interfaz</a:t>
            </a:r>
          </a:p>
          <a:p>
            <a:r>
              <a:rPr lang="es-419" dirty="0"/>
              <a:t>Tkinter</a:t>
            </a:r>
          </a:p>
          <a:p>
            <a:r>
              <a:rPr lang="es-419" dirty="0"/>
              <a:t>Pygame</a:t>
            </a:r>
          </a:p>
          <a:p>
            <a:r>
              <a:rPr lang="es-419" dirty="0"/>
              <a:t>Webbrowser</a:t>
            </a:r>
          </a:p>
          <a:p>
            <a:r>
              <a:rPr lang="es-419" dirty="0"/>
              <a:t>Os</a:t>
            </a:r>
          </a:p>
          <a:p>
            <a:r>
              <a:rPr lang="es-419" dirty="0"/>
              <a:t>Rpyc</a:t>
            </a:r>
          </a:p>
        </p:txBody>
      </p:sp>
      <p:pic>
        <p:nvPicPr>
          <p:cNvPr id="13" name="Imagen 12">
            <a:extLst>
              <a:ext uri="{FF2B5EF4-FFF2-40B4-BE49-F238E27FC236}">
                <a16:creationId xmlns:a16="http://schemas.microsoft.com/office/drawing/2014/main" id="{84EDD8B9-1917-4FCE-8650-CFD36106851C}"/>
              </a:ext>
            </a:extLst>
          </p:cNvPr>
          <p:cNvPicPr>
            <a:picLocks noChangeAspect="1"/>
          </p:cNvPicPr>
          <p:nvPr/>
        </p:nvPicPr>
        <p:blipFill>
          <a:blip r:embed="rId3"/>
          <a:stretch>
            <a:fillRect/>
          </a:stretch>
        </p:blipFill>
        <p:spPr>
          <a:xfrm>
            <a:off x="5502441" y="4320379"/>
            <a:ext cx="4523876" cy="977158"/>
          </a:xfrm>
          <a:prstGeom prst="rect">
            <a:avLst/>
          </a:prstGeom>
        </p:spPr>
      </p:pic>
      <p:pic>
        <p:nvPicPr>
          <p:cNvPr id="15" name="Imagen 14">
            <a:extLst>
              <a:ext uri="{FF2B5EF4-FFF2-40B4-BE49-F238E27FC236}">
                <a16:creationId xmlns:a16="http://schemas.microsoft.com/office/drawing/2014/main" id="{04D88580-B950-4199-B6BC-CBC264B192BA}"/>
              </a:ext>
            </a:extLst>
          </p:cNvPr>
          <p:cNvPicPr>
            <a:picLocks noChangeAspect="1"/>
          </p:cNvPicPr>
          <p:nvPr/>
        </p:nvPicPr>
        <p:blipFill>
          <a:blip r:embed="rId4"/>
          <a:stretch>
            <a:fillRect/>
          </a:stretch>
        </p:blipFill>
        <p:spPr>
          <a:xfrm>
            <a:off x="5502441" y="5439258"/>
            <a:ext cx="4539066" cy="1143160"/>
          </a:xfrm>
          <a:prstGeom prst="rect">
            <a:avLst/>
          </a:prstGeom>
        </p:spPr>
      </p:pic>
    </p:spTree>
    <p:extLst>
      <p:ext uri="{BB962C8B-B14F-4D97-AF65-F5344CB8AC3E}">
        <p14:creationId xmlns:p14="http://schemas.microsoft.com/office/powerpoint/2010/main" val="3959671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TM04033917[[fn=Berlín]]</Template>
  <TotalTime>468</TotalTime>
  <Words>472</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Trebuchet MS</vt:lpstr>
      <vt:lpstr>Berlín</vt:lpstr>
      <vt:lpstr>“C.A.M”</vt:lpstr>
      <vt:lpstr>Tabla de contenidos</vt:lpstr>
      <vt:lpstr>Objetivos </vt:lpstr>
      <vt:lpstr>Roles del equipo</vt:lpstr>
      <vt:lpstr>Presentación de PowerPoint</vt:lpstr>
      <vt:lpstr>Presentación de PowerPoint</vt:lpstr>
      <vt:lpstr>Arquitectura</vt:lpstr>
      <vt:lpstr>Módulos del Server</vt:lpstr>
      <vt:lpstr>Módulos Interfaz Usuario</vt:lpstr>
      <vt:lpstr>Diseño de la Interfaz de Usuario</vt:lpstr>
      <vt:lpstr>Pruebas</vt:lpstr>
      <vt:lpstr>Presentación de PowerPoint</vt:lpstr>
      <vt:lpstr>Conclusiones, trabajo a futuro, problemas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Joker</cp:lastModifiedBy>
  <cp:revision>29</cp:revision>
  <dcterms:created xsi:type="dcterms:W3CDTF">2018-12-06T20:02:24Z</dcterms:created>
  <dcterms:modified xsi:type="dcterms:W3CDTF">2018-12-07T06:18:45Z</dcterms:modified>
</cp:coreProperties>
</file>