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embeddedFontLst>
    <p:embeddedFont>
      <p:font typeface="Economica"/>
      <p:regular r:id="rId33"/>
      <p:bold r:id="rId34"/>
      <p:italic r:id="rId35"/>
      <p:boldItalic r:id="rId36"/>
    </p:embeddedFont>
    <p:embeddedFont>
      <p:font typeface="Open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E40DFEB-A7D5-40CD-9AEB-C82ED2024A88}">
  <a:tblStyle styleId="{9E40DFEB-A7D5-40CD-9AEB-C82ED2024A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D5E38389-A9FF-4B06-87ED-EE44FFA0B98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Economica-regular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Economica-italic.fntdata"/><Relationship Id="rId12" Type="http://schemas.openxmlformats.org/officeDocument/2006/relationships/slide" Target="slides/slide6.xml"/><Relationship Id="rId34" Type="http://schemas.openxmlformats.org/officeDocument/2006/relationships/font" Target="fonts/Economica-bold.fntdata"/><Relationship Id="rId15" Type="http://schemas.openxmlformats.org/officeDocument/2006/relationships/slide" Target="slides/slide9.xml"/><Relationship Id="rId37" Type="http://schemas.openxmlformats.org/officeDocument/2006/relationships/font" Target="fonts/OpenSans-regular.fntdata"/><Relationship Id="rId14" Type="http://schemas.openxmlformats.org/officeDocument/2006/relationships/slide" Target="slides/slide8.xml"/><Relationship Id="rId36" Type="http://schemas.openxmlformats.org/officeDocument/2006/relationships/font" Target="fonts/Economica-boldItalic.fntdata"/><Relationship Id="rId17" Type="http://schemas.openxmlformats.org/officeDocument/2006/relationships/slide" Target="slides/slide11.xml"/><Relationship Id="rId39" Type="http://schemas.openxmlformats.org/officeDocument/2006/relationships/font" Target="fonts/OpenSans-italic.fntdata"/><Relationship Id="rId16" Type="http://schemas.openxmlformats.org/officeDocument/2006/relationships/slide" Target="slides/slide10.xml"/><Relationship Id="rId38" Type="http://schemas.openxmlformats.org/officeDocument/2006/relationships/font" Target="fonts/OpenSans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63c6c6863_7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63c6c6863_7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63c6c6863_7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63c6c6863_7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63c6c6863_7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63c6c6863_7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63c6c6863_5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63c6c6863_5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63c6c6863_15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63c6c6863_15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63c6c6863_15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63c6c6863_15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63c6c6863_15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63c6c6863_15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61f05dca1_0_9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61f05dca1_0_9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61f05dca1_0_9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61f05dca1_0_9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61f05dca1_0_9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61f05dca1_0_9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63c6c6863_15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63c6c6863_15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63c6c6863_19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63c6c6863_19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61f05dca1_0_9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461f05dca1_0_9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463c6c6863_5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463c6c6863_5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463c6c6863_1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463c6c6863_1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63c6c6863_7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63c6c6863_7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61f05dca1_0_9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61f05dca1_0_9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463c6c6863_15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463c6c6863_15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61f05dca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61f05dca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61f05dca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61f05dca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63c6c6863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63c6c6863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63c6c6863_5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63c6c6863_5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63c6c6863_5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63c6c6863_5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63c6c6863_5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63c6c6863_5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63c6c6863_5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63c6c6863_5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.jpg"/><Relationship Id="rId6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ocs.google.com/document/d/16t6JRuJiQDqwUHw3KvtFl0UQ8tTpsEaSoVWKOjmPf_U/edit#heading=h.t2gvejwp87oq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/>
        </p:nvSpPr>
        <p:spPr>
          <a:xfrm>
            <a:off x="1953150" y="411938"/>
            <a:ext cx="52377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Rubik P.E.N.G</a:t>
            </a:r>
            <a:endParaRPr sz="6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Proyecto I</a:t>
            </a:r>
            <a:endParaRPr sz="24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63150" y="3646100"/>
            <a:ext cx="3111600" cy="13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Economica"/>
                <a:ea typeface="Economica"/>
                <a:cs typeface="Economica"/>
                <a:sym typeface="Economica"/>
              </a:rPr>
              <a:t>Integrantes:  Pedro Araya</a:t>
            </a:r>
            <a:endParaRPr b="1" sz="2000">
              <a:latin typeface="Economica"/>
              <a:ea typeface="Economica"/>
              <a:cs typeface="Economica"/>
              <a:sym typeface="Economica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Economica"/>
                <a:ea typeface="Economica"/>
                <a:cs typeface="Economica"/>
                <a:sym typeface="Economica"/>
              </a:rPr>
              <a:t>    </a:t>
            </a:r>
            <a:r>
              <a:rPr b="1" lang="es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Esteban Ovando</a:t>
            </a:r>
            <a:endParaRPr b="1" sz="2000">
              <a:latin typeface="Economica"/>
              <a:ea typeface="Economica"/>
              <a:cs typeface="Economica"/>
              <a:sym typeface="Economica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Economica"/>
                <a:ea typeface="Economica"/>
                <a:cs typeface="Economica"/>
                <a:sym typeface="Economica"/>
              </a:rPr>
              <a:t>    Nicolás Colque</a:t>
            </a:r>
            <a:endParaRPr b="1" sz="2000">
              <a:latin typeface="Economica"/>
              <a:ea typeface="Economica"/>
              <a:cs typeface="Economica"/>
              <a:sym typeface="Economica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Economica"/>
                <a:ea typeface="Economica"/>
                <a:cs typeface="Economica"/>
                <a:sym typeface="Economica"/>
              </a:rPr>
              <a:t>    Gabriel Echeverría</a:t>
            </a:r>
            <a:endParaRPr b="1" sz="20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Economica"/>
                <a:ea typeface="Economica"/>
                <a:cs typeface="Economica"/>
                <a:sym typeface="Economica"/>
              </a:rPr>
              <a:t>   </a:t>
            </a:r>
            <a:endParaRPr b="1" sz="20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50" y="74075"/>
            <a:ext cx="1691250" cy="140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0775" y="0"/>
            <a:ext cx="1691250" cy="845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UIIIS LOGO.jpg" id="66" name="Google Shape;66;p13"/>
          <p:cNvPicPr preferRelativeResize="0"/>
          <p:nvPr/>
        </p:nvPicPr>
        <p:blipFill rotWithShape="1">
          <a:blip r:embed="rId5">
            <a:alphaModFix/>
          </a:blip>
          <a:srcRect b="45238" l="0" r="0" t="0"/>
          <a:stretch/>
        </p:blipFill>
        <p:spPr>
          <a:xfrm>
            <a:off x="327750" y="1631525"/>
            <a:ext cx="11620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20012">
            <a:off x="3506475" y="2307324"/>
            <a:ext cx="2131051" cy="21310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/>
        </p:nvSpPr>
        <p:spPr>
          <a:xfrm>
            <a:off x="1953738" y="411938"/>
            <a:ext cx="52377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Rubik P.E.N.G</a:t>
            </a:r>
            <a:endParaRPr sz="60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Proyecto I</a:t>
            </a:r>
            <a:endParaRPr sz="24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20012">
            <a:off x="3507063" y="2307324"/>
            <a:ext cx="2131051" cy="213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ctrTitle"/>
          </p:nvPr>
        </p:nvSpPr>
        <p:spPr>
          <a:xfrm>
            <a:off x="2917025" y="2071700"/>
            <a:ext cx="3702900" cy="90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4800"/>
              <a:t>Análisis y Diseño Interfaz</a:t>
            </a:r>
            <a:endParaRPr sz="4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311700" y="11277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Especificación de requerimientos</a:t>
            </a:r>
            <a:endParaRPr/>
          </a:p>
        </p:txBody>
      </p:sp>
      <p:graphicFrame>
        <p:nvGraphicFramePr>
          <p:cNvPr id="131" name="Google Shape;131;p23"/>
          <p:cNvGraphicFramePr/>
          <p:nvPr/>
        </p:nvGraphicFramePr>
        <p:xfrm>
          <a:off x="940500" y="1029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{9E40DFEB-A7D5-40CD-9AEB-C82ED2024A88}</a:tableStyleId>
              </a:tblPr>
              <a:tblGrid>
                <a:gridCol w="7260700"/>
              </a:tblGrid>
              <a:tr h="38904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                     Funcional                                                            No Funcional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/>
                        <a:t>      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132" name="Google Shape;132;p23"/>
          <p:cNvCxnSpPr/>
          <p:nvPr/>
        </p:nvCxnSpPr>
        <p:spPr>
          <a:xfrm>
            <a:off x="929850" y="1375450"/>
            <a:ext cx="7308300" cy="141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" name="Google Shape;133;p23"/>
          <p:cNvCxnSpPr/>
          <p:nvPr/>
        </p:nvCxnSpPr>
        <p:spPr>
          <a:xfrm>
            <a:off x="4566000" y="1023250"/>
            <a:ext cx="5100" cy="38784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4" name="Google Shape;134;p23"/>
          <p:cNvSpPr txBox="1"/>
          <p:nvPr/>
        </p:nvSpPr>
        <p:spPr>
          <a:xfrm>
            <a:off x="976500" y="1375450"/>
            <a:ext cx="3607500" cy="35262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s" sz="1200">
                <a:solidFill>
                  <a:schemeClr val="dk1"/>
                </a:solidFill>
              </a:rPr>
              <a:t>Un robot lego (MindStorms EV3) que armará mediante comandos un cubo rubik con movimientos predeterminados. 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s" sz="1200">
                <a:solidFill>
                  <a:schemeClr val="dk1"/>
                </a:solidFill>
              </a:rPr>
              <a:t>Los movimientos costarán desde movimientos básicos a diferentes métodos de resolución para el cubo de rubik.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s" sz="1200">
                <a:solidFill>
                  <a:schemeClr val="dk1"/>
                </a:solidFill>
              </a:rPr>
              <a:t>Los programas(movimientos del cubo) al final serán enviados al brick para ejecutarlo de ahí mismo.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s" sz="1200">
                <a:solidFill>
                  <a:schemeClr val="dk1"/>
                </a:solidFill>
              </a:rPr>
              <a:t>Una aplicación de computador para la programación que se le hará al robot lego(EV3), está realizará una conexión remota para la ejecución de los comandos hacia el robot. </a:t>
            </a:r>
            <a:endParaRPr sz="1200"/>
          </a:p>
        </p:txBody>
      </p:sp>
      <p:sp>
        <p:nvSpPr>
          <p:cNvPr id="135" name="Google Shape;135;p23"/>
          <p:cNvSpPr txBox="1"/>
          <p:nvPr/>
        </p:nvSpPr>
        <p:spPr>
          <a:xfrm>
            <a:off x="4584000" y="1425100"/>
            <a:ext cx="3500400" cy="27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s" sz="1200">
                <a:solidFill>
                  <a:schemeClr val="dk1"/>
                </a:solidFill>
              </a:rPr>
              <a:t>Desarrollar el proyecto del robot EV3 con un plazo determinado 4 meses.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s" sz="1200">
                <a:solidFill>
                  <a:schemeClr val="dk1"/>
                </a:solidFill>
              </a:rPr>
              <a:t>Programar en el lenguaje de programación Python los movimientos que se le dará al robot.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s" sz="1200">
                <a:solidFill>
                  <a:schemeClr val="dk1"/>
                </a:solidFill>
              </a:rPr>
              <a:t>se ocupará la plataforma de redmine para el seguimiento del proyecto.</a:t>
            </a:r>
            <a:endParaRPr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311700" y="28020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Arquitectura propuesta</a:t>
            </a:r>
            <a:endParaRPr/>
          </a:p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3">
            <a:alphaModFix/>
          </a:blip>
          <a:srcRect b="4131" l="11625" r="11130" t="26549"/>
          <a:stretch/>
        </p:blipFill>
        <p:spPr>
          <a:xfrm>
            <a:off x="392900" y="1308550"/>
            <a:ext cx="8225075" cy="33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Análisis de especificación de la interfaz</a:t>
            </a:r>
            <a:endParaRPr/>
          </a:p>
        </p:txBody>
      </p:sp>
      <p:sp>
        <p:nvSpPr>
          <p:cNvPr id="147" name="Google Shape;147;p25"/>
          <p:cNvSpPr/>
          <p:nvPr/>
        </p:nvSpPr>
        <p:spPr>
          <a:xfrm>
            <a:off x="1914438" y="1927650"/>
            <a:ext cx="1548300" cy="12882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Pantalla de movimientos</a:t>
            </a:r>
            <a:endParaRPr/>
          </a:p>
        </p:txBody>
      </p:sp>
      <p:sp>
        <p:nvSpPr>
          <p:cNvPr id="148" name="Google Shape;148;p25"/>
          <p:cNvSpPr/>
          <p:nvPr/>
        </p:nvSpPr>
        <p:spPr>
          <a:xfrm>
            <a:off x="5681267" y="1927650"/>
            <a:ext cx="1548300" cy="12882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Conexión</a:t>
            </a:r>
            <a:endParaRPr/>
          </a:p>
        </p:txBody>
      </p:sp>
      <p:cxnSp>
        <p:nvCxnSpPr>
          <p:cNvPr id="149" name="Google Shape;149;p25"/>
          <p:cNvCxnSpPr>
            <a:stCxn id="147" idx="3"/>
            <a:endCxn id="148" idx="1"/>
          </p:cNvCxnSpPr>
          <p:nvPr/>
        </p:nvCxnSpPr>
        <p:spPr>
          <a:xfrm>
            <a:off x="3462738" y="2571750"/>
            <a:ext cx="2218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138" y="443325"/>
            <a:ext cx="7713725" cy="42568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013" y="393762"/>
            <a:ext cx="7901963" cy="43559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/>
        </p:nvSpPr>
        <p:spPr>
          <a:xfrm>
            <a:off x="2797975" y="1444250"/>
            <a:ext cx="3441000" cy="15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Implementación</a:t>
            </a:r>
            <a:endParaRPr sz="48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/>
          <p:nvPr/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2286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s" sz="4200">
                <a:solidFill>
                  <a:srgbClr val="000000"/>
                </a:solidFill>
                <a:uFill>
                  <a:noFill/>
                </a:uFill>
                <a:latin typeface="Economica"/>
                <a:ea typeface="Economica"/>
                <a:cs typeface="Economica"/>
                <a:sym typeface="Economica"/>
                <a:hlinkClick r:id="rId3"/>
              </a:rPr>
              <a:t>Descripción de los programas implementados</a:t>
            </a:r>
            <a:endParaRPr sz="42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70" name="Google Shape;170;p29"/>
          <p:cNvSpPr txBox="1"/>
          <p:nvPr/>
        </p:nvSpPr>
        <p:spPr>
          <a:xfrm>
            <a:off x="311700" y="1260950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/>
              <a:t>Función que realiza los movimientos base:</a:t>
            </a:r>
            <a:endParaRPr sz="1900"/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349250" lvl="0" marL="45720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s" sz="1900"/>
              <a:t>def flip(brazo, vueltas)</a:t>
            </a:r>
            <a:endParaRPr sz="1900"/>
          </a:p>
          <a:p>
            <a:pPr indent="-349250" lvl="0" marL="45720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s" sz="1900"/>
              <a:t>def girar_derecha(base, vueltas)</a:t>
            </a:r>
            <a:endParaRPr sz="1900"/>
          </a:p>
          <a:p>
            <a:pPr indent="-349250" lvl="0" marL="45720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s" sz="1900"/>
              <a:t>def girar_izquierda(base, vueltas)</a:t>
            </a:r>
            <a:endParaRPr sz="1900"/>
          </a:p>
          <a:p>
            <a:pPr indent="-349250" lvl="0" marL="45720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s" sz="1900"/>
              <a:t>def rotate_right(brazo, base, vueltas)</a:t>
            </a:r>
            <a:endParaRPr sz="1900"/>
          </a:p>
          <a:p>
            <a:pPr indent="-349250" lvl="0" marL="45720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lang="es" sz="1900"/>
              <a:t>def rotate_left(brazo, base, vueltas)</a:t>
            </a:r>
            <a:endParaRPr sz="19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1" name="Google Shape;17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8275" y="1838325"/>
            <a:ext cx="2228850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9600" y="3305175"/>
            <a:ext cx="2266950" cy="15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" name="Google Shape;177;p30"/>
          <p:cNvGraphicFramePr/>
          <p:nvPr/>
        </p:nvGraphicFramePr>
        <p:xfrm>
          <a:off x="600275" y="6826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{9E40DFEB-A7D5-40CD-9AEB-C82ED2024A88}</a:tableStyleId>
              </a:tblPr>
              <a:tblGrid>
                <a:gridCol w="3971725"/>
                <a:gridCol w="3971725"/>
              </a:tblGrid>
              <a:tr h="5016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/>
                        <a:t>Funciones Básicas</a:t>
                      </a:r>
                      <a:endParaRPr sz="2000"/>
                    </a:p>
                  </a:txBody>
                  <a:tcPr marT="91425" marB="91425" marR="91425" marL="91425"/>
                </a:tc>
                <a:tc hMerge="1"/>
              </a:tr>
              <a:tr h="5793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solidFill>
                            <a:schemeClr val="dk1"/>
                          </a:solidFill>
                        </a:rPr>
                        <a:t>def U(brazo, base, vueltas):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solidFill>
                            <a:schemeClr val="dk1"/>
                          </a:solidFill>
                        </a:rPr>
                        <a:t>def Uprima(brazo, base, vueltas)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5793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solidFill>
                            <a:schemeClr val="dk1"/>
                          </a:solidFill>
                        </a:rPr>
                        <a:t>def L(brazo, base, vueltas)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solidFill>
                            <a:schemeClr val="dk1"/>
                          </a:solidFill>
                        </a:rPr>
                        <a:t>def Lprima(brazo, base, vueltas)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5793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solidFill>
                            <a:schemeClr val="dk1"/>
                          </a:solidFill>
                        </a:rPr>
                        <a:t>def F(brazo, base, vueltas)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solidFill>
                            <a:schemeClr val="dk1"/>
                          </a:solidFill>
                        </a:rPr>
                        <a:t>def Fprima(brazo, base, vueltas)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5793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3571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solidFill>
                            <a:schemeClr val="dk1"/>
                          </a:solidFill>
                        </a:rPr>
                        <a:t>def R(brazo, base, vueltas)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solidFill>
                            <a:schemeClr val="dk1"/>
                          </a:solidFill>
                        </a:rPr>
                        <a:t>def Rprima(brazo, base, vueltas)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479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/>
                        <a:t>def B(brazo, base</a:t>
                      </a:r>
                      <a:r>
                        <a:rPr lang="es" sz="1800">
                          <a:solidFill>
                            <a:schemeClr val="dk1"/>
                          </a:solidFill>
                        </a:rPr>
                        <a:t>, vueltas</a:t>
                      </a:r>
                      <a:r>
                        <a:rPr lang="es" sz="1800"/>
                        <a:t>)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/>
                        <a:t>def Bprima(brazo, base </a:t>
                      </a:r>
                      <a:r>
                        <a:rPr lang="es" sz="1800">
                          <a:solidFill>
                            <a:schemeClr val="dk1"/>
                          </a:solidFill>
                        </a:rPr>
                        <a:t>, vueltas</a:t>
                      </a:r>
                      <a:r>
                        <a:rPr lang="es" sz="1800"/>
                        <a:t>)</a:t>
                      </a:r>
                      <a:endParaRPr sz="1800"/>
                    </a:p>
                  </a:txBody>
                  <a:tcPr marT="91425" marB="91425" marR="91425" marL="91425"/>
                </a:tc>
              </a:tr>
              <a:tr h="479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/>
                        <a:t>def D(brazo, base</a:t>
                      </a:r>
                      <a:r>
                        <a:rPr lang="es" sz="1800">
                          <a:solidFill>
                            <a:schemeClr val="dk1"/>
                          </a:solidFill>
                        </a:rPr>
                        <a:t>, vueltas</a:t>
                      </a:r>
                      <a:r>
                        <a:rPr lang="es" sz="1800"/>
                        <a:t>)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/>
                        <a:t>def Dprima(brazo, base</a:t>
                      </a:r>
                      <a:r>
                        <a:rPr lang="es" sz="1800">
                          <a:solidFill>
                            <a:schemeClr val="dk1"/>
                          </a:solidFill>
                        </a:rPr>
                        <a:t>, vueltas</a:t>
                      </a:r>
                      <a:r>
                        <a:rPr lang="es" sz="1800"/>
                        <a:t>)</a:t>
                      </a:r>
                      <a:endParaRPr sz="18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/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s" sz="42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Diagrama de interacción entre programas</a:t>
            </a:r>
            <a:endParaRPr sz="42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83" name="Google Shape;183;p31"/>
          <p:cNvSpPr/>
          <p:nvPr/>
        </p:nvSpPr>
        <p:spPr>
          <a:xfrm>
            <a:off x="352153" y="1325825"/>
            <a:ext cx="1140600" cy="5919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</a:t>
            </a:r>
            <a:endParaRPr/>
          </a:p>
        </p:txBody>
      </p:sp>
      <p:sp>
        <p:nvSpPr>
          <p:cNvPr id="184" name="Google Shape;184;p31"/>
          <p:cNvSpPr/>
          <p:nvPr/>
        </p:nvSpPr>
        <p:spPr>
          <a:xfrm>
            <a:off x="311700" y="2480011"/>
            <a:ext cx="1221600" cy="5337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rotate_right</a:t>
            </a:r>
            <a:endParaRPr/>
          </a:p>
        </p:txBody>
      </p:sp>
      <p:cxnSp>
        <p:nvCxnSpPr>
          <p:cNvPr id="185" name="Google Shape;185;p31"/>
          <p:cNvCxnSpPr>
            <a:stCxn id="184" idx="0"/>
            <a:endCxn id="183" idx="2"/>
          </p:cNvCxnSpPr>
          <p:nvPr/>
        </p:nvCxnSpPr>
        <p:spPr>
          <a:xfrm rot="10800000">
            <a:off x="922500" y="1917811"/>
            <a:ext cx="0" cy="562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6" name="Google Shape;186;p31"/>
          <p:cNvSpPr/>
          <p:nvPr/>
        </p:nvSpPr>
        <p:spPr>
          <a:xfrm>
            <a:off x="1934338" y="1325825"/>
            <a:ext cx="1182900" cy="5919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Dprima</a:t>
            </a:r>
            <a:endParaRPr/>
          </a:p>
        </p:txBody>
      </p:sp>
      <p:sp>
        <p:nvSpPr>
          <p:cNvPr id="187" name="Google Shape;187;p31"/>
          <p:cNvSpPr/>
          <p:nvPr/>
        </p:nvSpPr>
        <p:spPr>
          <a:xfrm>
            <a:off x="1892381" y="2480147"/>
            <a:ext cx="1266900" cy="5337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rotate_left</a:t>
            </a:r>
            <a:endParaRPr/>
          </a:p>
        </p:txBody>
      </p:sp>
      <p:cxnSp>
        <p:nvCxnSpPr>
          <p:cNvPr id="188" name="Google Shape;188;p31"/>
          <p:cNvCxnSpPr>
            <a:stCxn id="187" idx="0"/>
            <a:endCxn id="186" idx="2"/>
          </p:cNvCxnSpPr>
          <p:nvPr/>
        </p:nvCxnSpPr>
        <p:spPr>
          <a:xfrm rot="10800000">
            <a:off x="2525831" y="1917647"/>
            <a:ext cx="0" cy="562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9" name="Google Shape;189;p31"/>
          <p:cNvSpPr/>
          <p:nvPr/>
        </p:nvSpPr>
        <p:spPr>
          <a:xfrm>
            <a:off x="3310509" y="3013850"/>
            <a:ext cx="1084200" cy="5523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X</a:t>
            </a:r>
            <a:endParaRPr/>
          </a:p>
        </p:txBody>
      </p:sp>
      <p:sp>
        <p:nvSpPr>
          <p:cNvPr id="190" name="Google Shape;190;p31"/>
          <p:cNvSpPr/>
          <p:nvPr/>
        </p:nvSpPr>
        <p:spPr>
          <a:xfrm>
            <a:off x="3272050" y="4091195"/>
            <a:ext cx="1161300" cy="4983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flip</a:t>
            </a:r>
            <a:endParaRPr/>
          </a:p>
        </p:txBody>
      </p:sp>
      <p:cxnSp>
        <p:nvCxnSpPr>
          <p:cNvPr id="191" name="Google Shape;191;p31"/>
          <p:cNvCxnSpPr>
            <a:stCxn id="190" idx="0"/>
            <a:endCxn id="189" idx="2"/>
          </p:cNvCxnSpPr>
          <p:nvPr/>
        </p:nvCxnSpPr>
        <p:spPr>
          <a:xfrm rot="10800000">
            <a:off x="3852700" y="3566195"/>
            <a:ext cx="0" cy="525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2" name="Google Shape;192;p31"/>
          <p:cNvSpPr/>
          <p:nvPr/>
        </p:nvSpPr>
        <p:spPr>
          <a:xfrm>
            <a:off x="4710822" y="3013850"/>
            <a:ext cx="1121400" cy="5523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Xprima</a:t>
            </a:r>
            <a:endParaRPr/>
          </a:p>
        </p:txBody>
      </p:sp>
      <p:sp>
        <p:nvSpPr>
          <p:cNvPr id="193" name="Google Shape;193;p31"/>
          <p:cNvSpPr/>
          <p:nvPr/>
        </p:nvSpPr>
        <p:spPr>
          <a:xfrm>
            <a:off x="4671049" y="4091300"/>
            <a:ext cx="1200900" cy="4980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flip x 3</a:t>
            </a:r>
            <a:endParaRPr/>
          </a:p>
        </p:txBody>
      </p:sp>
      <p:cxnSp>
        <p:nvCxnSpPr>
          <p:cNvPr id="194" name="Google Shape;194;p31"/>
          <p:cNvCxnSpPr>
            <a:stCxn id="193" idx="0"/>
            <a:endCxn id="192" idx="2"/>
          </p:cNvCxnSpPr>
          <p:nvPr/>
        </p:nvCxnSpPr>
        <p:spPr>
          <a:xfrm rot="10800000">
            <a:off x="5271499" y="3566000"/>
            <a:ext cx="0" cy="525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5" name="Google Shape;195;p31"/>
          <p:cNvSpPr/>
          <p:nvPr/>
        </p:nvSpPr>
        <p:spPr>
          <a:xfrm>
            <a:off x="6105486" y="1353225"/>
            <a:ext cx="1113600" cy="5823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Y</a:t>
            </a:r>
            <a:endParaRPr/>
          </a:p>
        </p:txBody>
      </p:sp>
      <p:sp>
        <p:nvSpPr>
          <p:cNvPr id="196" name="Google Shape;196;p31"/>
          <p:cNvSpPr/>
          <p:nvPr/>
        </p:nvSpPr>
        <p:spPr>
          <a:xfrm>
            <a:off x="5987650" y="2488850"/>
            <a:ext cx="1328100" cy="5250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/>
              <a:t>girar_izquierda</a:t>
            </a:r>
            <a:endParaRPr sz="1300"/>
          </a:p>
        </p:txBody>
      </p:sp>
      <p:cxnSp>
        <p:nvCxnSpPr>
          <p:cNvPr id="197" name="Google Shape;197;p31"/>
          <p:cNvCxnSpPr>
            <a:stCxn id="196" idx="0"/>
            <a:endCxn id="195" idx="2"/>
          </p:cNvCxnSpPr>
          <p:nvPr/>
        </p:nvCxnSpPr>
        <p:spPr>
          <a:xfrm flipH="1" rot="10800000">
            <a:off x="6651700" y="1935650"/>
            <a:ext cx="10500" cy="553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8" name="Google Shape;198;p31"/>
          <p:cNvSpPr/>
          <p:nvPr/>
        </p:nvSpPr>
        <p:spPr>
          <a:xfrm>
            <a:off x="7567675" y="1325825"/>
            <a:ext cx="1222500" cy="5919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Yprima</a:t>
            </a:r>
            <a:endParaRPr/>
          </a:p>
        </p:txBody>
      </p:sp>
      <p:sp>
        <p:nvSpPr>
          <p:cNvPr id="199" name="Google Shape;199;p31"/>
          <p:cNvSpPr/>
          <p:nvPr/>
        </p:nvSpPr>
        <p:spPr>
          <a:xfrm>
            <a:off x="7476176" y="2480225"/>
            <a:ext cx="1405500" cy="5337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girar_derecha</a:t>
            </a:r>
            <a:endParaRPr/>
          </a:p>
        </p:txBody>
      </p:sp>
      <p:cxnSp>
        <p:nvCxnSpPr>
          <p:cNvPr id="200" name="Google Shape;200;p31"/>
          <p:cNvCxnSpPr>
            <a:stCxn id="199" idx="0"/>
            <a:endCxn id="198" idx="2"/>
          </p:cNvCxnSpPr>
          <p:nvPr/>
        </p:nvCxnSpPr>
        <p:spPr>
          <a:xfrm rot="10800000">
            <a:off x="8178926" y="1917725"/>
            <a:ext cx="0" cy="562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Para empezar...</a:t>
            </a:r>
            <a:endParaRPr/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s" sz="2400">
                <a:latin typeface="Arial"/>
                <a:ea typeface="Arial"/>
                <a:cs typeface="Arial"/>
                <a:sym typeface="Arial"/>
              </a:rPr>
              <a:t>Objetivos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s" sz="2400">
                <a:latin typeface="Arial"/>
                <a:ea typeface="Arial"/>
                <a:cs typeface="Arial"/>
                <a:sym typeface="Arial"/>
              </a:rPr>
              <a:t>Carta Gantt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s" sz="2400">
                <a:latin typeface="Arial"/>
                <a:ea typeface="Arial"/>
                <a:cs typeface="Arial"/>
                <a:sym typeface="Arial"/>
              </a:rPr>
              <a:t>Análisis</a:t>
            </a:r>
            <a:r>
              <a:rPr lang="es" sz="2400">
                <a:latin typeface="Arial"/>
                <a:ea typeface="Arial"/>
                <a:cs typeface="Arial"/>
                <a:sym typeface="Arial"/>
              </a:rPr>
              <a:t> y diseño de la Interfaz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s" sz="2400">
                <a:latin typeface="Arial"/>
                <a:ea typeface="Arial"/>
                <a:cs typeface="Arial"/>
                <a:sym typeface="Arial"/>
              </a:rPr>
              <a:t>Implementación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s" sz="2400">
                <a:latin typeface="Arial"/>
                <a:ea typeface="Arial"/>
                <a:cs typeface="Arial"/>
                <a:sym typeface="Arial"/>
              </a:rPr>
              <a:t>Demostración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s" sz="2400">
                <a:latin typeface="Arial"/>
                <a:ea typeface="Arial"/>
                <a:cs typeface="Arial"/>
                <a:sym typeface="Arial"/>
              </a:rPr>
              <a:t>Estado Final del proyecto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s" sz="2400">
                <a:latin typeface="Arial"/>
                <a:ea typeface="Arial"/>
                <a:cs typeface="Arial"/>
                <a:sym typeface="Arial"/>
              </a:rPr>
              <a:t>Conclusión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6674" y="1225213"/>
            <a:ext cx="2885625" cy="314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s"/>
              <a:t>Diagrama de interacción entre programas</a:t>
            </a:r>
            <a:endParaRPr/>
          </a:p>
        </p:txBody>
      </p:sp>
      <p:sp>
        <p:nvSpPr>
          <p:cNvPr id="206" name="Google Shape;206;p3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2"/>
          <p:cNvSpPr/>
          <p:nvPr/>
        </p:nvSpPr>
        <p:spPr>
          <a:xfrm>
            <a:off x="4011738" y="2058175"/>
            <a:ext cx="1222500" cy="5919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</a:t>
            </a:r>
            <a:endParaRPr/>
          </a:p>
        </p:txBody>
      </p:sp>
      <p:sp>
        <p:nvSpPr>
          <p:cNvPr id="208" name="Google Shape;208;p32"/>
          <p:cNvSpPr/>
          <p:nvPr/>
        </p:nvSpPr>
        <p:spPr>
          <a:xfrm>
            <a:off x="3968400" y="3212575"/>
            <a:ext cx="1309200" cy="5337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</a:t>
            </a:r>
            <a:endParaRPr/>
          </a:p>
        </p:txBody>
      </p:sp>
      <p:sp>
        <p:nvSpPr>
          <p:cNvPr id="209" name="Google Shape;209;p32"/>
          <p:cNvSpPr/>
          <p:nvPr/>
        </p:nvSpPr>
        <p:spPr>
          <a:xfrm>
            <a:off x="2328643" y="3212575"/>
            <a:ext cx="1411200" cy="5337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X</a:t>
            </a:r>
            <a:endParaRPr/>
          </a:p>
        </p:txBody>
      </p:sp>
      <p:sp>
        <p:nvSpPr>
          <p:cNvPr id="210" name="Google Shape;210;p32"/>
          <p:cNvSpPr/>
          <p:nvPr/>
        </p:nvSpPr>
        <p:spPr>
          <a:xfrm>
            <a:off x="5506156" y="3212575"/>
            <a:ext cx="1309200" cy="5337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X</a:t>
            </a:r>
            <a:endParaRPr/>
          </a:p>
        </p:txBody>
      </p:sp>
      <p:cxnSp>
        <p:nvCxnSpPr>
          <p:cNvPr id="211" name="Google Shape;211;p32"/>
          <p:cNvCxnSpPr>
            <a:stCxn id="209" idx="0"/>
            <a:endCxn id="207" idx="2"/>
          </p:cNvCxnSpPr>
          <p:nvPr/>
        </p:nvCxnSpPr>
        <p:spPr>
          <a:xfrm rot="-5400000">
            <a:off x="3547393" y="2136925"/>
            <a:ext cx="562500" cy="1588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32"/>
          <p:cNvCxnSpPr>
            <a:stCxn id="210" idx="0"/>
            <a:endCxn id="207" idx="2"/>
          </p:cNvCxnSpPr>
          <p:nvPr/>
        </p:nvCxnSpPr>
        <p:spPr>
          <a:xfrm flipH="1" rot="5400000">
            <a:off x="5110606" y="2162425"/>
            <a:ext cx="562500" cy="1537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" name="Google Shape;213;p32"/>
          <p:cNvCxnSpPr>
            <a:stCxn id="208" idx="0"/>
            <a:endCxn id="207" idx="2"/>
          </p:cNvCxnSpPr>
          <p:nvPr/>
        </p:nvCxnSpPr>
        <p:spPr>
          <a:xfrm rot="10800000">
            <a:off x="4623000" y="2650075"/>
            <a:ext cx="0" cy="562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4" name="Google Shape;214;p32"/>
          <p:cNvSpPr/>
          <p:nvPr/>
        </p:nvSpPr>
        <p:spPr>
          <a:xfrm>
            <a:off x="688887" y="3212575"/>
            <a:ext cx="1411200" cy="5337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Y</a:t>
            </a:r>
            <a:endParaRPr/>
          </a:p>
        </p:txBody>
      </p:sp>
      <p:sp>
        <p:nvSpPr>
          <p:cNvPr id="215" name="Google Shape;215;p32"/>
          <p:cNvSpPr/>
          <p:nvPr/>
        </p:nvSpPr>
        <p:spPr>
          <a:xfrm>
            <a:off x="7043912" y="3212575"/>
            <a:ext cx="1411200" cy="5337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Y</a:t>
            </a:r>
            <a:endParaRPr/>
          </a:p>
        </p:txBody>
      </p:sp>
      <p:cxnSp>
        <p:nvCxnSpPr>
          <p:cNvPr id="216" name="Google Shape;216;p32"/>
          <p:cNvCxnSpPr>
            <a:stCxn id="207" idx="2"/>
            <a:endCxn id="214" idx="0"/>
          </p:cNvCxnSpPr>
          <p:nvPr/>
        </p:nvCxnSpPr>
        <p:spPr>
          <a:xfrm rot="5400000">
            <a:off x="2727438" y="1317025"/>
            <a:ext cx="562500" cy="3228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7" name="Google Shape;217;p32"/>
          <p:cNvCxnSpPr>
            <a:stCxn id="207" idx="2"/>
            <a:endCxn id="215" idx="0"/>
          </p:cNvCxnSpPr>
          <p:nvPr/>
        </p:nvCxnSpPr>
        <p:spPr>
          <a:xfrm flipH="1" rot="-5400000">
            <a:off x="5905038" y="1368025"/>
            <a:ext cx="562500" cy="3126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 txBox="1"/>
          <p:nvPr/>
        </p:nvSpPr>
        <p:spPr>
          <a:xfrm>
            <a:off x="2980050" y="1803155"/>
            <a:ext cx="3054600" cy="15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2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Demostración del Robot Peng</a:t>
            </a:r>
            <a:endParaRPr sz="42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Problemas encontrados y soluciones</a:t>
            </a:r>
            <a:endParaRPr/>
          </a:p>
        </p:txBody>
      </p:sp>
      <p:sp>
        <p:nvSpPr>
          <p:cNvPr id="228" name="Google Shape;228;p34"/>
          <p:cNvSpPr txBox="1"/>
          <p:nvPr>
            <p:ph idx="1" type="body"/>
          </p:nvPr>
        </p:nvSpPr>
        <p:spPr>
          <a:xfrm>
            <a:off x="311700" y="12371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P</a:t>
            </a:r>
            <a:r>
              <a:rPr lang="es"/>
              <a:t>roblemas con el Cliente y Servidor.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D</a:t>
            </a:r>
            <a:r>
              <a:rPr lang="es"/>
              <a:t>escalibración</a:t>
            </a:r>
            <a:r>
              <a:rPr lang="es"/>
              <a:t> por base no centrada.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Dificultades con las </a:t>
            </a:r>
            <a:r>
              <a:rPr lang="es"/>
              <a:t>librerías</a:t>
            </a:r>
            <a:r>
              <a:rPr lang="es"/>
              <a:t> para el diseño de la interfaz.</a:t>
            </a:r>
            <a:endParaRPr/>
          </a:p>
        </p:txBody>
      </p:sp>
      <p:pic>
        <p:nvPicPr>
          <p:cNvPr id="229" name="Google Shape;229;p34"/>
          <p:cNvPicPr preferRelativeResize="0"/>
          <p:nvPr/>
        </p:nvPicPr>
        <p:blipFill rotWithShape="1">
          <a:blip r:embed="rId3">
            <a:alphaModFix/>
          </a:blip>
          <a:srcRect b="5034" l="0" r="0" t="1569"/>
          <a:stretch/>
        </p:blipFill>
        <p:spPr>
          <a:xfrm>
            <a:off x="2435900" y="2650725"/>
            <a:ext cx="3632374" cy="240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Pruebas</a:t>
            </a:r>
            <a:endParaRPr/>
          </a:p>
        </p:txBody>
      </p:sp>
      <p:graphicFrame>
        <p:nvGraphicFramePr>
          <p:cNvPr id="235" name="Google Shape;235;p35"/>
          <p:cNvGraphicFramePr/>
          <p:nvPr/>
        </p:nvGraphicFramePr>
        <p:xfrm>
          <a:off x="311700" y="1147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{D5E38389-A9FF-4B06-87ED-EE44FFA0B98A}</a:tableStyleId>
              </a:tblPr>
              <a:tblGrid>
                <a:gridCol w="1169500"/>
                <a:gridCol w="3926150"/>
                <a:gridCol w="3424950"/>
              </a:tblGrid>
              <a:tr h="31890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/>
                        <a:t>Descripción</a:t>
                      </a:r>
                      <a:endParaRPr sz="1600"/>
                    </a:p>
                  </a:txBody>
                  <a:tcPr marT="63500" marB="63500" marR="63500" marL="63500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/>
                        <a:t>Resultado</a:t>
                      </a:r>
                      <a:endParaRPr sz="1600"/>
                    </a:p>
                  </a:txBody>
                  <a:tcPr marT="63500" marB="63500" marR="63500" marL="63500"/>
                </a:tc>
              </a:tr>
              <a:tr h="17851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/>
                        <a:t>Prueba I</a:t>
                      </a:r>
                      <a:endParaRPr sz="16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/>
                        <a:t>Como primera prueba, al robot se le ordenó realizar cada patrón de movimiento, sin utilizar la interfaz remota. Para comprobar si cada patrón de movimiento el robot lo realiza adecuadamente.</a:t>
                      </a:r>
                      <a:endParaRPr sz="16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/>
                        <a:t>El robot realizo cada movimiento correctamente, sin embargo, después de realizar una gran cantidad de patrones este se descalabraba e interfería con los siguientes patrones. </a:t>
                      </a:r>
                      <a:endParaRPr sz="1600"/>
                    </a:p>
                  </a:txBody>
                  <a:tcPr marT="63500" marB="63500" marR="63500" marL="63500"/>
                </a:tc>
              </a:tr>
              <a:tr h="1433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/>
                        <a:t>Prueba II</a:t>
                      </a:r>
                      <a:endParaRPr sz="16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/>
                        <a:t>Como segunda prueba, el robot se le ordenó nuevamente realizar cada patrón de movimiento pero esta vez utilizando la interfaz remota. Para ver si los botones del robot funcionan correctamente. </a:t>
                      </a:r>
                      <a:endParaRPr sz="1600"/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/>
                        <a:t>La prueba se realizó exitosamente, ya que cada botón ejecuta el programa que debía realizar.  </a:t>
                      </a:r>
                      <a:endParaRPr sz="1600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id="236" name="Google Shape;23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5775" y="0"/>
            <a:ext cx="1548325" cy="114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/>
          <p:nvPr>
            <p:ph type="title"/>
          </p:nvPr>
        </p:nvSpPr>
        <p:spPr>
          <a:xfrm>
            <a:off x="311700" y="2397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Estado final del proyecto</a:t>
            </a:r>
            <a:endParaRPr/>
          </a:p>
        </p:txBody>
      </p:sp>
      <p:pic>
        <p:nvPicPr>
          <p:cNvPr id="242" name="Google Shape;24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1000" y="2029975"/>
            <a:ext cx="5862000" cy="262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1000" y="2395250"/>
            <a:ext cx="5862000" cy="262822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6"/>
          <p:cNvSpPr txBox="1"/>
          <p:nvPr/>
        </p:nvSpPr>
        <p:spPr>
          <a:xfrm>
            <a:off x="671325" y="1147175"/>
            <a:ext cx="4067400" cy="9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>
                <a:solidFill>
                  <a:schemeClr val="dk1"/>
                </a:solidFill>
              </a:rPr>
              <a:t>Movimientos del robot.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Conexión remota.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Interfaz de usuario.</a:t>
            </a:r>
            <a:endParaRPr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/>
          <p:nvPr/>
        </p:nvSpPr>
        <p:spPr>
          <a:xfrm>
            <a:off x="3044700" y="1311680"/>
            <a:ext cx="3054600" cy="15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42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      Conclusión</a:t>
            </a:r>
            <a:endParaRPr sz="42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8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Trabajo a Futuro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/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42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Objetivo General</a:t>
            </a:r>
            <a:endParaRPr sz="42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s" sz="2400">
                <a:solidFill>
                  <a:schemeClr val="dk1"/>
                </a:solidFill>
              </a:rPr>
              <a:t>Implementar un robot que opere mediante una aplicación permite armar el cubo rubik 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9400" y="1966690"/>
            <a:ext cx="4571999" cy="2913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/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42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Objetivos Específicos</a:t>
            </a:r>
            <a:endParaRPr sz="42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311700" y="1147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s" sz="1800">
                <a:solidFill>
                  <a:schemeClr val="dk1"/>
                </a:solidFill>
              </a:rPr>
              <a:t>Armar un Robot Lego de acuerdo al diseño que se escogió y comprobar si los movimientos que debe realizar estén funcionando correctamente.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s" sz="1800">
                <a:solidFill>
                  <a:schemeClr val="dk1"/>
                </a:solidFill>
              </a:rPr>
              <a:t>Desarrollar un pseudocodigo con los movimientos </a:t>
            </a:r>
            <a:r>
              <a:rPr lang="es" sz="1800">
                <a:solidFill>
                  <a:schemeClr val="dk1"/>
                </a:solidFill>
              </a:rPr>
              <a:t>básicos</a:t>
            </a:r>
            <a:r>
              <a:rPr lang="es" sz="1800">
                <a:solidFill>
                  <a:schemeClr val="dk1"/>
                </a:solidFill>
              </a:rPr>
              <a:t> del Cubo rubik y posteriormente codificar el pseudocódigo a Python.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s" sz="1800">
                <a:solidFill>
                  <a:schemeClr val="dk1"/>
                </a:solidFill>
              </a:rPr>
              <a:t>Diseñar un bosquejo de la Interfaz remota.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s" sz="1800">
                <a:solidFill>
                  <a:schemeClr val="dk1"/>
                </a:solidFill>
              </a:rPr>
              <a:t>Estudiar las plataformas de desarrollo de una interfaz de control remota.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s" sz="1800">
                <a:solidFill>
                  <a:schemeClr val="dk1"/>
                </a:solidFill>
              </a:rPr>
              <a:t>Desarrollar la Interfaz de control remota que permita al robot moverse mediante control remoto.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s" sz="1800">
                <a:solidFill>
                  <a:schemeClr val="dk1"/>
                </a:solidFill>
              </a:rPr>
              <a:t>Prueba y Análisis de resultados.</a:t>
            </a:r>
            <a:endParaRPr sz="18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249900" y="0"/>
            <a:ext cx="2894100" cy="131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/>
              <a:t>Carta Gantt</a:t>
            </a:r>
            <a:endParaRPr sz="4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Responsable de Actividad: Esteban Ovando</a:t>
            </a: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78975"/>
            <a:ext cx="8839201" cy="1420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Responsable de Actividad: Gabriel Echeverría</a:t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23250"/>
            <a:ext cx="9144000" cy="195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 rotWithShape="1">
          <a:blip r:embed="rId4">
            <a:alphaModFix/>
          </a:blip>
          <a:srcRect b="0" l="0" r="0" t="38298"/>
          <a:stretch/>
        </p:blipFill>
        <p:spPr>
          <a:xfrm>
            <a:off x="152400" y="3029749"/>
            <a:ext cx="8991600" cy="425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9500" y="4218925"/>
            <a:ext cx="74004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Responsable de Actividad: Nicolas Colque</a:t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62025"/>
            <a:ext cx="9144000" cy="31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Responsable de Actividad: Pedro Araya</a:t>
            </a: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77774"/>
            <a:ext cx="9144000" cy="1625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