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Fira Sans"/>
      <p:regular r:id="rId23"/>
      <p:bold r:id="rId24"/>
      <p:italic r:id="rId25"/>
      <p:boldItalic r:id="rId26"/>
    </p:embeddedFont>
    <p:embeddedFont>
      <p:font typeface="Fira Sans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C396FA2-244C-4628-B536-20CDB9507F4D}">
  <a:tblStyle styleId="{FC396FA2-244C-4628-B536-20CDB9507F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FiraSans-bold.fntdata"/><Relationship Id="rId23" Type="http://schemas.openxmlformats.org/officeDocument/2006/relationships/font" Target="fonts/Fira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FiraSans-boldItalic.fntdata"/><Relationship Id="rId25" Type="http://schemas.openxmlformats.org/officeDocument/2006/relationships/font" Target="fonts/FiraSans-italic.fntdata"/><Relationship Id="rId28" Type="http://schemas.openxmlformats.org/officeDocument/2006/relationships/font" Target="fonts/FiraSansLight-bold.fntdata"/><Relationship Id="rId27" Type="http://schemas.openxmlformats.org/officeDocument/2006/relationships/font" Target="fonts/FiraSans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FiraSans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FiraSans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3ada5c78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3ada5c78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42457b3e9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442457b3e9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42457b3e9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42457b3e9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ada5c78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3ada5c78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42457b3e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442457b3e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ada5c784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3ada5c784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42360962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442360962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546e1d306_1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546e1d306_1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41d2441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41d2441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4236096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4236096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42457b3e9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42457b3e9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360962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360962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42360962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42360962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42457b3e9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42457b3e9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42360962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42360962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23552" y="493854"/>
            <a:ext cx="1926904" cy="760033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47297" y="988943"/>
            <a:ext cx="1173078" cy="457797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882125" y="372876"/>
            <a:ext cx="1970215" cy="706191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2976" y="182426"/>
            <a:ext cx="1065597" cy="415819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 flipH="1">
            <a:off x="726067" y="2914049"/>
            <a:ext cx="1632983" cy="585315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50684" y="327442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843776" y="2764451"/>
            <a:ext cx="1306909" cy="509966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-92652" y="291405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usk">
  <p:cSld name="BLANK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ight">
  <p:cSld name="BLANK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grpSp>
        <p:nvGrpSpPr>
          <p:cNvPr id="166" name="Google Shape;166;p12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167" name="Google Shape;167;p12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12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wn">
  <p:cSld name="BLANK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y - No city">
  <p:cSld name="BLANK_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usk - No city">
  <p:cSld name="BLANK_1_2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ight - No city">
  <p:cSld name="BLANK_1_1_2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240" name="Google Shape;240;p16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16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wn - No city">
  <p:cSld name="BLANK_1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7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 txBox="1"/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34" name="Google Shape;34;p4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93700" lvl="0" marL="457200" rtl="0" algn="ctr">
              <a:spcBef>
                <a:spcPts val="600"/>
              </a:spcBef>
              <a:spcAft>
                <a:spcPts val="0"/>
              </a:spcAft>
              <a:buSzPts val="2600"/>
              <a:buChar char="▫"/>
              <a:defRPr i="1" sz="2600"/>
            </a:lvl1pPr>
            <a:lvl2pPr indent="-393700" lvl="1" marL="914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2pPr>
            <a:lvl3pPr indent="-393700" lvl="2" marL="1371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3pPr>
            <a:lvl4pPr indent="-393700" lvl="3" marL="18288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4pPr>
            <a:lvl5pPr indent="-393700" lvl="4" marL="22860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5pPr>
            <a:lvl6pPr indent="-393700" lvl="5" marL="27432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6pPr>
            <a:lvl7pPr indent="-393700" lvl="6" marL="3200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7pPr>
            <a:lvl8pPr indent="-393700" lvl="7" marL="3657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9pPr>
          </a:lstStyle>
          <a:p/>
        </p:txBody>
      </p:sp>
      <p:sp>
        <p:nvSpPr>
          <p:cNvPr id="80" name="Google Shape;80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6000">
                <a:solidFill>
                  <a:srgbClr val="FFD300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b="1" sz="6000">
              <a:solidFill>
                <a:srgbClr val="FFD3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" name="Google Shape;81;p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623552" y="493854"/>
            <a:ext cx="1926904" cy="760033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>
            <a:off x="7999697" y="912743"/>
            <a:ext cx="1173078" cy="457797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7034525" y="296676"/>
            <a:ext cx="1970215" cy="706191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-52976" y="182426"/>
            <a:ext cx="1065597" cy="415819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flipH="1">
            <a:off x="726067" y="2914049"/>
            <a:ext cx="1632983" cy="585315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150684" y="327442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7224776" y="2535851"/>
            <a:ext cx="1306909" cy="509966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-92652" y="291405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9pPr>
          </a:lstStyle>
          <a:p/>
        </p:txBody>
      </p:sp>
      <p:sp>
        <p:nvSpPr>
          <p:cNvPr id="100" name="Google Shape;100;p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1" name="Google Shape;111;p6"/>
          <p:cNvSpPr txBox="1"/>
          <p:nvPr>
            <p:ph idx="2" type="body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2" name="Google Shape;112;p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3" name="Google Shape;123;p7"/>
          <p:cNvSpPr txBox="1"/>
          <p:nvPr>
            <p:ph idx="2" type="body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4" name="Google Shape;124;p7"/>
          <p:cNvSpPr txBox="1"/>
          <p:nvPr>
            <p:ph idx="3" type="body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5" name="Google Shape;125;p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5" name="Google Shape;135;p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9"/>
          <p:cNvGrpSpPr/>
          <p:nvPr/>
        </p:nvGrpSpPr>
        <p:grpSpPr>
          <a:xfrm>
            <a:off x="-1" y="4553740"/>
            <a:ext cx="9150299" cy="589766"/>
            <a:chOff x="0" y="4278697"/>
            <a:chExt cx="13245946" cy="853743"/>
          </a:xfrm>
        </p:grpSpPr>
        <p:sp>
          <p:nvSpPr>
            <p:cNvPr id="138" name="Google Shape;138;p9"/>
            <p:cNvSpPr/>
            <p:nvPr/>
          </p:nvSpPr>
          <p:spPr>
            <a:xfrm>
              <a:off x="0" y="4278697"/>
              <a:ext cx="6622971" cy="853743"/>
            </a:xfrm>
            <a:custGeom>
              <a:rect b="b" l="l" r="r" t="t"/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6622975" y="4278697"/>
              <a:ext cx="6622971" cy="853743"/>
            </a:xfrm>
            <a:custGeom>
              <a:rect b="b" l="l" r="r" t="t"/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9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45" name="Google Shape;145;p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y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rgbClr val="4780EA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/>
          <p:nvPr>
            <p:ph type="ctrTitle"/>
          </p:nvPr>
        </p:nvSpPr>
        <p:spPr>
          <a:xfrm>
            <a:off x="2514550" y="218025"/>
            <a:ext cx="3434100" cy="27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DANTRON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7" name="Google Shape;297;p18"/>
          <p:cNvSpPr txBox="1"/>
          <p:nvPr>
            <p:ph idx="4294967295" type="subTitle"/>
          </p:nvPr>
        </p:nvSpPr>
        <p:spPr>
          <a:xfrm>
            <a:off x="1472050" y="2294773"/>
            <a:ext cx="8520600" cy="733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2860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Nombres:Angelo Coriza</a:t>
            </a:r>
            <a:endParaRPr b="1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457200" lvl="0" marL="3657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David Orellana</a:t>
            </a:r>
            <a:endParaRPr b="1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457200" lvl="0" marL="3657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Nicolas Vargas</a:t>
            </a:r>
            <a:endParaRPr b="1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457200" lvl="0" marL="22860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Profesores:Diego Aracena</a:t>
            </a:r>
            <a:endParaRPr b="1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3657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   Ricardo Valdivia</a:t>
            </a:r>
            <a:endParaRPr b="1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"/>
          <p:cNvSpPr txBox="1"/>
          <p:nvPr>
            <p:ph type="title"/>
          </p:nvPr>
        </p:nvSpPr>
        <p:spPr>
          <a:xfrm>
            <a:off x="849000" y="2061075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Diagrama</a:t>
            </a:r>
            <a:r>
              <a:rPr lang="es-419" sz="2400"/>
              <a:t> </a:t>
            </a:r>
            <a:r>
              <a:rPr lang="es-419" sz="2400"/>
              <a:t>Interacción</a:t>
            </a:r>
            <a:r>
              <a:rPr lang="es-419" sz="2400"/>
              <a:t> de clases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8"/>
          <p:cNvSpPr/>
          <p:nvPr/>
        </p:nvSpPr>
        <p:spPr>
          <a:xfrm>
            <a:off x="3511875" y="1051675"/>
            <a:ext cx="2034600" cy="11022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Movimientos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básicos </a:t>
            </a:r>
            <a:endParaRPr/>
          </a:p>
        </p:txBody>
      </p:sp>
      <p:sp>
        <p:nvSpPr>
          <p:cNvPr id="364" name="Google Shape;364;p28"/>
          <p:cNvSpPr/>
          <p:nvPr/>
        </p:nvSpPr>
        <p:spPr>
          <a:xfrm>
            <a:off x="532125" y="3183425"/>
            <a:ext cx="1489800" cy="8115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Cambiarcara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(cambia la cara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que muestra)</a:t>
            </a:r>
            <a:endParaRPr/>
          </a:p>
        </p:txBody>
      </p:sp>
      <p:sp>
        <p:nvSpPr>
          <p:cNvPr id="365" name="Google Shape;365;p28"/>
          <p:cNvSpPr/>
          <p:nvPr/>
        </p:nvSpPr>
        <p:spPr>
          <a:xfrm>
            <a:off x="2203575" y="3183425"/>
            <a:ext cx="1489800" cy="908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BaseAH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(gira base sentido anti horario) </a:t>
            </a:r>
            <a:endParaRPr/>
          </a:p>
        </p:txBody>
      </p:sp>
      <p:sp>
        <p:nvSpPr>
          <p:cNvPr id="366" name="Google Shape;366;p28"/>
          <p:cNvSpPr/>
          <p:nvPr/>
        </p:nvSpPr>
        <p:spPr>
          <a:xfrm>
            <a:off x="3875025" y="3183425"/>
            <a:ext cx="1580700" cy="8115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>
                <a:solidFill>
                  <a:srgbClr val="000000"/>
                </a:solidFill>
              </a:rPr>
              <a:t>      BaseNH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>
                <a:solidFill>
                  <a:srgbClr val="000000"/>
                </a:solidFill>
              </a:rPr>
              <a:t>(gira base sentido horario)</a:t>
            </a:r>
            <a:endParaRPr/>
          </a:p>
        </p:txBody>
      </p:sp>
      <p:sp>
        <p:nvSpPr>
          <p:cNvPr id="367" name="Google Shape;367;p28"/>
          <p:cNvSpPr/>
          <p:nvPr/>
        </p:nvSpPr>
        <p:spPr>
          <a:xfrm>
            <a:off x="5546475" y="3183425"/>
            <a:ext cx="1489800" cy="8115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Descanso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(retrae el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brazo)</a:t>
            </a:r>
            <a:endParaRPr/>
          </a:p>
        </p:txBody>
      </p:sp>
      <p:sp>
        <p:nvSpPr>
          <p:cNvPr id="368" name="Google Shape;368;p28"/>
          <p:cNvSpPr/>
          <p:nvPr/>
        </p:nvSpPr>
        <p:spPr>
          <a:xfrm>
            <a:off x="7217925" y="3183425"/>
            <a:ext cx="1670700" cy="908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Acción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(coloca el brazo en la posición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original)</a:t>
            </a:r>
            <a:endParaRPr/>
          </a:p>
        </p:txBody>
      </p:sp>
      <p:cxnSp>
        <p:nvCxnSpPr>
          <p:cNvPr id="369" name="Google Shape;369;p28"/>
          <p:cNvCxnSpPr>
            <a:stCxn id="363" idx="2"/>
            <a:endCxn id="366" idx="0"/>
          </p:cNvCxnSpPr>
          <p:nvPr/>
        </p:nvCxnSpPr>
        <p:spPr>
          <a:xfrm flipH="1" rot="-5400000">
            <a:off x="4082475" y="2600575"/>
            <a:ext cx="1029600" cy="1362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28"/>
          <p:cNvCxnSpPr>
            <a:stCxn id="363" idx="2"/>
            <a:endCxn id="367" idx="0"/>
          </p:cNvCxnSpPr>
          <p:nvPr/>
        </p:nvCxnSpPr>
        <p:spPr>
          <a:xfrm flipH="1" rot="-5400000">
            <a:off x="4895475" y="1787575"/>
            <a:ext cx="1029600" cy="17622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28"/>
          <p:cNvCxnSpPr>
            <a:stCxn id="363" idx="2"/>
            <a:endCxn id="368" idx="0"/>
          </p:cNvCxnSpPr>
          <p:nvPr/>
        </p:nvCxnSpPr>
        <p:spPr>
          <a:xfrm flipH="1" rot="-5400000">
            <a:off x="5776425" y="906625"/>
            <a:ext cx="1029600" cy="35241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2" name="Google Shape;372;p28"/>
          <p:cNvCxnSpPr>
            <a:stCxn id="363" idx="2"/>
            <a:endCxn id="365" idx="0"/>
          </p:cNvCxnSpPr>
          <p:nvPr/>
        </p:nvCxnSpPr>
        <p:spPr>
          <a:xfrm rot="5400000">
            <a:off x="3224025" y="1878325"/>
            <a:ext cx="1029600" cy="15807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3" name="Google Shape;373;p28"/>
          <p:cNvCxnSpPr>
            <a:stCxn id="363" idx="2"/>
            <a:endCxn id="364" idx="0"/>
          </p:cNvCxnSpPr>
          <p:nvPr/>
        </p:nvCxnSpPr>
        <p:spPr>
          <a:xfrm rot="5400000">
            <a:off x="2388375" y="1042675"/>
            <a:ext cx="1029600" cy="32520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Implementación </a:t>
            </a:r>
            <a:r>
              <a:rPr lang="es-419"/>
              <a:t>(Diagrama de interacción)</a:t>
            </a:r>
            <a:endParaRPr/>
          </a:p>
        </p:txBody>
      </p:sp>
      <p:sp>
        <p:nvSpPr>
          <p:cNvPr id="379" name="Google Shape;379;p29"/>
          <p:cNvSpPr/>
          <p:nvPr/>
        </p:nvSpPr>
        <p:spPr>
          <a:xfrm>
            <a:off x="1697725" y="2653675"/>
            <a:ext cx="1489800" cy="112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código</a:t>
            </a:r>
            <a:r>
              <a:rPr lang="es-419"/>
              <a:t> de </a:t>
            </a:r>
            <a:r>
              <a:rPr lang="es-419"/>
              <a:t>movimiento</a:t>
            </a:r>
            <a:r>
              <a:rPr lang="es-419"/>
              <a:t> </a:t>
            </a:r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5612725" y="2653675"/>
            <a:ext cx="1489800" cy="112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código de aplicación</a:t>
            </a:r>
            <a:endParaRPr/>
          </a:p>
        </p:txBody>
      </p:sp>
      <p:sp>
        <p:nvSpPr>
          <p:cNvPr id="381" name="Google Shape;381;p29"/>
          <p:cNvSpPr/>
          <p:nvPr/>
        </p:nvSpPr>
        <p:spPr>
          <a:xfrm>
            <a:off x="3655225" y="1526275"/>
            <a:ext cx="1489800" cy="112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código de servidor</a:t>
            </a:r>
            <a:endParaRPr/>
          </a:p>
        </p:txBody>
      </p:sp>
      <p:cxnSp>
        <p:nvCxnSpPr>
          <p:cNvPr id="382" name="Google Shape;382;p29"/>
          <p:cNvCxnSpPr>
            <a:stCxn id="379" idx="0"/>
            <a:endCxn id="381" idx="1"/>
          </p:cNvCxnSpPr>
          <p:nvPr/>
        </p:nvCxnSpPr>
        <p:spPr>
          <a:xfrm flipH="1" rot="10800000">
            <a:off x="2442625" y="2089975"/>
            <a:ext cx="12126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3" name="Google Shape;383;p29"/>
          <p:cNvCxnSpPr>
            <a:stCxn id="380" idx="0"/>
            <a:endCxn id="381" idx="3"/>
          </p:cNvCxnSpPr>
          <p:nvPr/>
        </p:nvCxnSpPr>
        <p:spPr>
          <a:xfrm rot="10800000">
            <a:off x="5145025" y="2089975"/>
            <a:ext cx="12126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0" name="Google Shape;3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450" y="487675"/>
            <a:ext cx="57531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Pruebas y Resultados</a:t>
            </a:r>
            <a:endParaRPr/>
          </a:p>
        </p:txBody>
      </p:sp>
      <p:sp>
        <p:nvSpPr>
          <p:cNvPr id="396" name="Google Shape;396;p3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Conexión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Interfaz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Movimientos </a:t>
            </a:r>
            <a:r>
              <a:rPr lang="es-419"/>
              <a:t>básicos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Movimientos complejos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"/>
          <p:cNvSpPr txBox="1"/>
          <p:nvPr>
            <p:ph idx="4294967295"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Trabajo a futuro</a:t>
            </a:r>
            <a:endParaRPr/>
          </a:p>
        </p:txBody>
      </p:sp>
      <p:pic>
        <p:nvPicPr>
          <p:cNvPr id="402" name="Google Shape;4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00" y="1353800"/>
            <a:ext cx="5923993" cy="29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3"/>
          <p:cNvSpPr txBox="1"/>
          <p:nvPr>
            <p:ph idx="4294967295" type="ctrTitle"/>
          </p:nvPr>
        </p:nvSpPr>
        <p:spPr>
          <a:xfrm>
            <a:off x="1574200" y="147525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Conclusión</a:t>
            </a:r>
            <a:r>
              <a:rPr lang="es-419"/>
              <a:t>:</a:t>
            </a:r>
            <a:endParaRPr/>
          </a:p>
        </p:txBody>
      </p:sp>
      <p:sp>
        <p:nvSpPr>
          <p:cNvPr id="408" name="Google Shape;408;p33"/>
          <p:cNvSpPr txBox="1"/>
          <p:nvPr>
            <p:ph idx="1" type="body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9" name="Google Shape;409;p33"/>
          <p:cNvPicPr preferRelativeResize="0"/>
          <p:nvPr/>
        </p:nvPicPr>
        <p:blipFill rotWithShape="1">
          <a:blip r:embed="rId3">
            <a:alphaModFix/>
          </a:blip>
          <a:srcRect b="9115" l="27054" r="21938" t="0"/>
          <a:stretch/>
        </p:blipFill>
        <p:spPr>
          <a:xfrm>
            <a:off x="3116875" y="1807700"/>
            <a:ext cx="3206674" cy="21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Introducción:</a:t>
            </a:r>
            <a:endParaRPr/>
          </a:p>
        </p:txBody>
      </p:sp>
      <p:sp>
        <p:nvSpPr>
          <p:cNvPr id="303" name="Google Shape;303;p19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Objetivos.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Costos.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Gantt.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Análisis</a:t>
            </a:r>
            <a:r>
              <a:rPr lang="es-419"/>
              <a:t> y diseños.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Movimientos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Implementación</a:t>
            </a:r>
            <a:r>
              <a:rPr lang="es-419"/>
              <a:t>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Pruebas</a:t>
            </a:r>
            <a:endParaRPr/>
          </a:p>
        </p:txBody>
      </p:sp>
      <p:pic>
        <p:nvPicPr>
          <p:cNvPr id="304" name="Google Shape;3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950" y="1531450"/>
            <a:ext cx="3086150" cy="30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Objetivos</a:t>
            </a:r>
            <a:r>
              <a:rPr lang="es-419"/>
              <a:t>:</a:t>
            </a:r>
            <a:endParaRPr/>
          </a:p>
        </p:txBody>
      </p:sp>
      <p:sp>
        <p:nvSpPr>
          <p:cNvPr id="310" name="Google Shape;310;p20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General: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s-419"/>
              <a:t>Armar Robot Lego Mindstorms que ayude al armado de un cubo Rubik 3x3.</a:t>
            </a:r>
            <a:br>
              <a:rPr lang="es-419"/>
            </a:br>
            <a:endParaRPr/>
          </a:p>
        </p:txBody>
      </p:sp>
      <p:pic>
        <p:nvPicPr>
          <p:cNvPr id="311" name="Google Shape;3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950" y="2665450"/>
            <a:ext cx="2985525" cy="20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Objetivos:</a:t>
            </a:r>
            <a:endParaRPr/>
          </a:p>
        </p:txBody>
      </p:sp>
      <p:sp>
        <p:nvSpPr>
          <p:cNvPr id="317" name="Google Shape;317;p2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>
                <a:solidFill>
                  <a:schemeClr val="lt1"/>
                </a:solidFill>
              </a:rPr>
              <a:t>Específicos:</a:t>
            </a:r>
            <a:endParaRPr>
              <a:solidFill>
                <a:schemeClr val="lt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s-419">
                <a:solidFill>
                  <a:schemeClr val="lt1"/>
                </a:solidFill>
              </a:rPr>
              <a:t>Crear robot a partir instrucciones de armado del robot</a:t>
            </a:r>
            <a:endParaRPr>
              <a:solidFill>
                <a:schemeClr val="lt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s-419">
                <a:solidFill>
                  <a:schemeClr val="lt1"/>
                </a:solidFill>
              </a:rPr>
              <a:t>Diseñar y codificar algoritmos de movimiento del robot</a:t>
            </a:r>
            <a:endParaRPr>
              <a:solidFill>
                <a:schemeClr val="lt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s-419">
                <a:solidFill>
                  <a:schemeClr val="lt1"/>
                </a:solidFill>
              </a:rPr>
              <a:t>Comunicación Robot y PC</a:t>
            </a:r>
            <a:endParaRPr/>
          </a:p>
        </p:txBody>
      </p:sp>
      <p:pic>
        <p:nvPicPr>
          <p:cNvPr id="318" name="Google Shape;3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2575" y="2628300"/>
            <a:ext cx="2146175" cy="20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Costos:</a:t>
            </a:r>
            <a:endParaRPr/>
          </a:p>
        </p:txBody>
      </p:sp>
      <p:sp>
        <p:nvSpPr>
          <p:cNvPr id="324" name="Google Shape;324;p22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Valor hora:$9.500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Horas de trabajo(en la semana):12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Semanas de trabajo:18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Total de costos(por persona):$2.052.00</a:t>
            </a:r>
            <a:endParaRPr/>
          </a:p>
        </p:txBody>
      </p:sp>
      <p:pic>
        <p:nvPicPr>
          <p:cNvPr id="325" name="Google Shape;3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225" y="2297400"/>
            <a:ext cx="2127800" cy="21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Costos(CLP)</a:t>
            </a:r>
            <a:endParaRPr/>
          </a:p>
        </p:txBody>
      </p:sp>
      <p:sp>
        <p:nvSpPr>
          <p:cNvPr id="331" name="Google Shape;331;p23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Robot EV3 : $490.209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MicroSD: $6.000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Adaptador: $9.000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Cubo Rubik: $8.000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Software: $0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-419"/>
              <a:t>Valor equipo(3 personas): $6.156.00</a:t>
            </a:r>
            <a:r>
              <a:rPr lang="es-419"/>
              <a:t>0</a:t>
            </a:r>
            <a:br>
              <a:rPr b="1" lang="es-419" sz="1400">
                <a:latin typeface="Fira Sans"/>
                <a:ea typeface="Fira Sans"/>
                <a:cs typeface="Fira Sans"/>
                <a:sym typeface="Fira Sans"/>
              </a:rPr>
            </a:br>
            <a:br>
              <a:rPr b="1" lang="es-419" sz="1400">
                <a:latin typeface="Fira Sans"/>
                <a:ea typeface="Fira Sans"/>
                <a:cs typeface="Fira Sans"/>
                <a:sym typeface="Fira Sans"/>
              </a:rPr>
            </a:br>
            <a:r>
              <a:rPr b="1" lang="es-419">
                <a:latin typeface="Fira Sans"/>
                <a:ea typeface="Fira Sans"/>
                <a:cs typeface="Fira Sans"/>
                <a:sym typeface="Fira Sans"/>
              </a:rPr>
              <a:t>Total: $6.669.209</a:t>
            </a:r>
            <a:br>
              <a:rPr b="1" lang="es-419" sz="1400">
                <a:latin typeface="Fira Sans"/>
                <a:ea typeface="Fira Sans"/>
                <a:cs typeface="Fira Sans"/>
                <a:sym typeface="Fira Sans"/>
              </a:rPr>
            </a:br>
            <a:endParaRPr b="1" sz="14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32" name="Google Shape;3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075" y="1394700"/>
            <a:ext cx="3158775" cy="31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Gantt</a:t>
            </a:r>
            <a:endParaRPr/>
          </a:p>
        </p:txBody>
      </p:sp>
      <p:sp>
        <p:nvSpPr>
          <p:cNvPr id="338" name="Google Shape;338;p24"/>
          <p:cNvSpPr txBox="1"/>
          <p:nvPr>
            <p:ph idx="1" type="body"/>
          </p:nvPr>
        </p:nvSpPr>
        <p:spPr>
          <a:xfrm>
            <a:off x="925950" y="126902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925" y="1129500"/>
            <a:ext cx="7687200" cy="34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Análisis y diseños:</a:t>
            </a:r>
            <a:endParaRPr/>
          </a:p>
        </p:txBody>
      </p:sp>
      <p:graphicFrame>
        <p:nvGraphicFramePr>
          <p:cNvPr id="345" name="Google Shape;345;p25"/>
          <p:cNvGraphicFramePr/>
          <p:nvPr/>
        </p:nvGraphicFramePr>
        <p:xfrm>
          <a:off x="849000" y="117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{FC396FA2-244C-4628-B536-20CDB9507F4D}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Requerimientos Funcional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Requerimientos no Funcional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El robot ejecuta movimientos básicos y algunos de mayor complejidad.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El robot ejecutará los movimientos básicos en 20 segundos y los complejos en 5 minutos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La conexión entre los dispositivos (Robot - PC) solo debe ser por WIFI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Se requiere una conexión WIFI estable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Interfaz cómoda y entendible para el usuario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El robot solo armara un cubo rubik 3x3x3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Análisis</a:t>
            </a:r>
            <a:r>
              <a:rPr lang="es-419"/>
              <a:t> y diseños:</a:t>
            </a:r>
            <a:endParaRPr/>
          </a:p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2" name="Google Shape;3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138" y="1152875"/>
            <a:ext cx="5972175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erg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