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Neo Tech Bold" charset="1" panose="020B0804030504040204"/>
      <p:regular r:id="rId15"/>
    </p:embeddedFont>
    <p:embeddedFont>
      <p:font typeface="Neo Tech" charset="1" panose="020B050403050404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0.pn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2.pn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4153947" y="4812052"/>
            <a:ext cx="8289535" cy="9287994"/>
          </a:xfrm>
          <a:custGeom>
            <a:avLst/>
            <a:gdLst/>
            <a:ahLst/>
            <a:cxnLst/>
            <a:rect r="r" b="b" t="t" l="l"/>
            <a:pathLst>
              <a:path h="9287994" w="8289535">
                <a:moveTo>
                  <a:pt x="0" y="0"/>
                </a:moveTo>
                <a:lnTo>
                  <a:pt x="8289535" y="0"/>
                </a:lnTo>
                <a:lnTo>
                  <a:pt x="8289535" y="9287995"/>
                </a:lnTo>
                <a:lnTo>
                  <a:pt x="0" y="9287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780264" y="-3313817"/>
            <a:ext cx="9639356" cy="8229600"/>
          </a:xfrm>
          <a:custGeom>
            <a:avLst/>
            <a:gdLst/>
            <a:ahLst/>
            <a:cxnLst/>
            <a:rect r="r" b="b" t="t" l="l"/>
            <a:pathLst>
              <a:path h="8229600" w="9639356">
                <a:moveTo>
                  <a:pt x="0" y="0"/>
                </a:moveTo>
                <a:lnTo>
                  <a:pt x="9639356" y="0"/>
                </a:lnTo>
                <a:lnTo>
                  <a:pt x="96393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16546" y="1315333"/>
            <a:ext cx="5755517" cy="7200900"/>
          </a:xfrm>
          <a:custGeom>
            <a:avLst/>
            <a:gdLst/>
            <a:ahLst/>
            <a:cxnLst/>
            <a:rect r="r" b="b" t="t" l="l"/>
            <a:pathLst>
              <a:path h="7200900" w="5755517">
                <a:moveTo>
                  <a:pt x="0" y="0"/>
                </a:moveTo>
                <a:lnTo>
                  <a:pt x="5755517" y="0"/>
                </a:lnTo>
                <a:lnTo>
                  <a:pt x="575551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448181" y="8403861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2" y="0"/>
                </a:lnTo>
                <a:lnTo>
                  <a:pt x="2896362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23882" y="-1160786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1" y="0"/>
                </a:lnTo>
                <a:lnTo>
                  <a:pt x="2896361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97946" y="389729"/>
            <a:ext cx="1364525" cy="1786547"/>
          </a:xfrm>
          <a:custGeom>
            <a:avLst/>
            <a:gdLst/>
            <a:ahLst/>
            <a:cxnLst/>
            <a:rect r="r" b="b" t="t" l="l"/>
            <a:pathLst>
              <a:path h="1786547" w="1364525">
                <a:moveTo>
                  <a:pt x="0" y="0"/>
                </a:moveTo>
                <a:lnTo>
                  <a:pt x="1364525" y="0"/>
                </a:lnTo>
                <a:lnTo>
                  <a:pt x="1364525" y="1786547"/>
                </a:lnTo>
                <a:lnTo>
                  <a:pt x="0" y="17865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500998" b="-3609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28493" y="2501232"/>
            <a:ext cx="10552123" cy="4371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39"/>
              </a:lnSpc>
            </a:pPr>
            <a:r>
              <a:rPr lang="en-US" sz="6204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SISTEMA DE GESTIÓN DE SEGURIDAD</a:t>
            </a:r>
            <a:r>
              <a:rPr lang="en-US" sz="6204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 </a:t>
            </a:r>
          </a:p>
          <a:p>
            <a:pPr algn="l">
              <a:lnSpc>
                <a:spcPts val="6639"/>
              </a:lnSpc>
            </a:pPr>
            <a:r>
              <a:rPr lang="en-US" sz="6204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en un </a:t>
            </a:r>
          </a:p>
          <a:p>
            <a:pPr algn="l">
              <a:lnSpc>
                <a:spcPts val="6639"/>
              </a:lnSpc>
            </a:pPr>
            <a:r>
              <a:rPr lang="en-US" sz="6204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ambiente de</a:t>
            </a:r>
            <a:r>
              <a:rPr lang="en-US" sz="6204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 SERVIDORES</a:t>
            </a:r>
          </a:p>
          <a:p>
            <a:pPr algn="l" marL="0" indent="0" lvl="0">
              <a:lnSpc>
                <a:spcPts val="663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8077835"/>
            <a:ext cx="755770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79"/>
              </a:lnSpc>
            </a:pPr>
            <a:r>
              <a:rPr lang="en-US" sz="3999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Integrantes: </a:t>
            </a:r>
          </a:p>
          <a:p>
            <a:pPr algn="l" marL="0" indent="0" lvl="0">
              <a:lnSpc>
                <a:spcPts val="4279"/>
              </a:lnSpc>
            </a:pPr>
            <a:r>
              <a:rPr lang="en-US" sz="3999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Scarlet Gavia Mondaca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3928774" y="4614303"/>
            <a:ext cx="8289535" cy="9287994"/>
          </a:xfrm>
          <a:custGeom>
            <a:avLst/>
            <a:gdLst/>
            <a:ahLst/>
            <a:cxnLst/>
            <a:rect r="r" b="b" t="t" l="l"/>
            <a:pathLst>
              <a:path h="9287994" w="8289535">
                <a:moveTo>
                  <a:pt x="0" y="0"/>
                </a:moveTo>
                <a:lnTo>
                  <a:pt x="8289534" y="0"/>
                </a:lnTo>
                <a:lnTo>
                  <a:pt x="8289534" y="9287994"/>
                </a:lnTo>
                <a:lnTo>
                  <a:pt x="0" y="9287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76648" y="-3116067"/>
            <a:ext cx="9639356" cy="8229600"/>
          </a:xfrm>
          <a:custGeom>
            <a:avLst/>
            <a:gdLst/>
            <a:ahLst/>
            <a:cxnLst/>
            <a:rect r="r" b="b" t="t" l="l"/>
            <a:pathLst>
              <a:path h="8229600" w="9639356">
                <a:moveTo>
                  <a:pt x="0" y="0"/>
                </a:moveTo>
                <a:lnTo>
                  <a:pt x="9639356" y="0"/>
                </a:lnTo>
                <a:lnTo>
                  <a:pt x="96393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42483" y="971550"/>
            <a:ext cx="6203034" cy="123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38"/>
              </a:lnSpc>
            </a:pPr>
            <a:r>
              <a:rPr lang="en-US" b="true" sz="76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Introducción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2048465">
            <a:off x="12732494" y="266823"/>
            <a:ext cx="4880011" cy="5770283"/>
          </a:xfrm>
          <a:custGeom>
            <a:avLst/>
            <a:gdLst/>
            <a:ahLst/>
            <a:cxnLst/>
            <a:rect r="r" b="b" t="t" l="l"/>
            <a:pathLst>
              <a:path h="5770283" w="4880011">
                <a:moveTo>
                  <a:pt x="0" y="0"/>
                </a:moveTo>
                <a:lnTo>
                  <a:pt x="4880011" y="0"/>
                </a:lnTo>
                <a:lnTo>
                  <a:pt x="4880011" y="5770283"/>
                </a:lnTo>
                <a:lnTo>
                  <a:pt x="0" y="5770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7000"/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386879" y="3850741"/>
            <a:ext cx="9514241" cy="2603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81044" indent="-390522" lvl="1">
              <a:lnSpc>
                <a:spcPts val="5064"/>
              </a:lnSpc>
              <a:buFont typeface="Arial"/>
              <a:buChar char="•"/>
            </a:pPr>
            <a:r>
              <a:rPr lang="en-US" sz="3617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Proyecto</a:t>
            </a:r>
          </a:p>
          <a:p>
            <a:pPr algn="just" marL="781044" indent="-390522" lvl="1">
              <a:lnSpc>
                <a:spcPts val="5064"/>
              </a:lnSpc>
              <a:buFont typeface="Arial"/>
              <a:buChar char="•"/>
            </a:pPr>
            <a:r>
              <a:rPr lang="en-US" sz="3617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Problemática</a:t>
            </a:r>
            <a:r>
              <a:rPr lang="en-US" sz="3617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 </a:t>
            </a:r>
          </a:p>
          <a:p>
            <a:pPr algn="just" marL="781044" indent="-390522" lvl="1">
              <a:lnSpc>
                <a:spcPts val="5064"/>
              </a:lnSpc>
              <a:buFont typeface="Arial"/>
              <a:buChar char="•"/>
            </a:pPr>
            <a:r>
              <a:rPr lang="en-US" sz="3617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Solución</a:t>
            </a:r>
          </a:p>
          <a:p>
            <a:pPr algn="just" marL="781044" indent="-390522" lvl="1">
              <a:lnSpc>
                <a:spcPts val="5064"/>
              </a:lnSpc>
              <a:buFont typeface="Arial"/>
              <a:buChar char="•"/>
            </a:pPr>
            <a:r>
              <a:rPr lang="en-US" sz="3617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Resultados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1448181" y="-1104614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2" y="0"/>
                </a:lnTo>
                <a:lnTo>
                  <a:pt x="2896362" y="2896361"/>
                </a:lnTo>
                <a:lnTo>
                  <a:pt x="0" y="289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23882" y="8403861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1" y="0"/>
                </a:lnTo>
                <a:lnTo>
                  <a:pt x="2896361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4153947" y="4812052"/>
            <a:ext cx="8289535" cy="9287994"/>
          </a:xfrm>
          <a:custGeom>
            <a:avLst/>
            <a:gdLst/>
            <a:ahLst/>
            <a:cxnLst/>
            <a:rect r="r" b="b" t="t" l="l"/>
            <a:pathLst>
              <a:path h="9287994" w="8289535">
                <a:moveTo>
                  <a:pt x="0" y="0"/>
                </a:moveTo>
                <a:lnTo>
                  <a:pt x="8289535" y="0"/>
                </a:lnTo>
                <a:lnTo>
                  <a:pt x="8289535" y="9287995"/>
                </a:lnTo>
                <a:lnTo>
                  <a:pt x="0" y="9287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780264" y="-3313817"/>
            <a:ext cx="9639356" cy="8229600"/>
          </a:xfrm>
          <a:custGeom>
            <a:avLst/>
            <a:gdLst/>
            <a:ahLst/>
            <a:cxnLst/>
            <a:rect r="r" b="b" t="t" l="l"/>
            <a:pathLst>
              <a:path h="8229600" w="9639356">
                <a:moveTo>
                  <a:pt x="0" y="0"/>
                </a:moveTo>
                <a:lnTo>
                  <a:pt x="9639356" y="0"/>
                </a:lnTo>
                <a:lnTo>
                  <a:pt x="96393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448181" y="8403861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2" y="0"/>
                </a:lnTo>
                <a:lnTo>
                  <a:pt x="2896362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23882" y="-1160786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1" y="0"/>
                </a:lnTo>
                <a:lnTo>
                  <a:pt x="2896361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754249" y="3793593"/>
            <a:ext cx="7217813" cy="3275083"/>
          </a:xfrm>
          <a:custGeom>
            <a:avLst/>
            <a:gdLst/>
            <a:ahLst/>
            <a:cxnLst/>
            <a:rect r="r" b="b" t="t" l="l"/>
            <a:pathLst>
              <a:path h="3275083" w="7217813">
                <a:moveTo>
                  <a:pt x="0" y="0"/>
                </a:moveTo>
                <a:lnTo>
                  <a:pt x="7217814" y="0"/>
                </a:lnTo>
                <a:lnTo>
                  <a:pt x="7217814" y="3275083"/>
                </a:lnTo>
                <a:lnTo>
                  <a:pt x="0" y="32750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-1567987" y="1398708"/>
            <a:ext cx="10711987" cy="64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79"/>
              </a:lnSpc>
            </a:pPr>
            <a:r>
              <a:rPr lang="en-US" b="true" sz="39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Objetivo general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6956" y="2258307"/>
            <a:ext cx="9474582" cy="2133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Desarrollar una plataforma web de monitoreo de seguridad que permita visualizar agentes, métricas, logs históricos y técnicas MITRE ATT&amp;CK mediante un dashboard intuitivo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1448181" y="5094267"/>
            <a:ext cx="10711987" cy="64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79"/>
              </a:lnSpc>
            </a:pPr>
            <a:r>
              <a:rPr lang="en-US" b="true" sz="39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Objetivos especificos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9414" y="6076949"/>
            <a:ext cx="9342131" cy="2657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Visualizar el estado de agentes de seguridad</a:t>
            </a:r>
          </a:p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Mostrar métricas de CPU, RAM y sistema operativo</a:t>
            </a:r>
          </a:p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Analizar logs históricos con gráficos</a:t>
            </a:r>
          </a:p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Representar tácticas y técnicas </a:t>
            </a:r>
          </a:p>
          <a:p>
            <a:pPr algn="l" marL="0" indent="0" lvl="0">
              <a:lnSpc>
                <a:spcPts val="41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3928774" y="4614303"/>
            <a:ext cx="8289535" cy="9287994"/>
          </a:xfrm>
          <a:custGeom>
            <a:avLst/>
            <a:gdLst/>
            <a:ahLst/>
            <a:cxnLst/>
            <a:rect r="r" b="b" t="t" l="l"/>
            <a:pathLst>
              <a:path h="9287994" w="8289535">
                <a:moveTo>
                  <a:pt x="0" y="0"/>
                </a:moveTo>
                <a:lnTo>
                  <a:pt x="8289534" y="0"/>
                </a:lnTo>
                <a:lnTo>
                  <a:pt x="8289534" y="9287994"/>
                </a:lnTo>
                <a:lnTo>
                  <a:pt x="0" y="9287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76648" y="-3116067"/>
            <a:ext cx="9639356" cy="8229600"/>
          </a:xfrm>
          <a:custGeom>
            <a:avLst/>
            <a:gdLst/>
            <a:ahLst/>
            <a:cxnLst/>
            <a:rect r="r" b="b" t="t" l="l"/>
            <a:pathLst>
              <a:path h="8229600" w="9639356">
                <a:moveTo>
                  <a:pt x="0" y="0"/>
                </a:moveTo>
                <a:lnTo>
                  <a:pt x="9639356" y="0"/>
                </a:lnTo>
                <a:lnTo>
                  <a:pt x="96393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498709" y="2100040"/>
            <a:ext cx="6760591" cy="5628192"/>
          </a:xfrm>
          <a:custGeom>
            <a:avLst/>
            <a:gdLst/>
            <a:ahLst/>
            <a:cxnLst/>
            <a:rect r="r" b="b" t="t" l="l"/>
            <a:pathLst>
              <a:path h="5628192" w="6760591">
                <a:moveTo>
                  <a:pt x="0" y="0"/>
                </a:moveTo>
                <a:lnTo>
                  <a:pt x="6760591" y="0"/>
                </a:lnTo>
                <a:lnTo>
                  <a:pt x="6760591" y="5628192"/>
                </a:lnTo>
                <a:lnTo>
                  <a:pt x="0" y="5628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74109" y="1763172"/>
            <a:ext cx="6969061" cy="64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79"/>
              </a:lnSpc>
            </a:pPr>
            <a:r>
              <a:rPr lang="en-US" b="true" sz="39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Problematica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74109" y="2438895"/>
            <a:ext cx="8804371" cy="218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Se requieren monitorear servidores para detectar amenazas, analizar comportamientos anómalos y responder de forma oportuna.</a:t>
            </a:r>
          </a:p>
          <a:p>
            <a:pPr algn="just" marL="0" indent="0" lvl="0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274109" y="6248895"/>
            <a:ext cx="8804371" cy="3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 Se propone realizar una plataforma web que centralice información de seguridad proveniente de agentes Wazuh, permitiendo su análisis visual e interactivo</a:t>
            </a:r>
          </a:p>
          <a:p>
            <a:pPr algn="just" marL="0" indent="0" lvl="0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1448181" y="-1104614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2" y="0"/>
                </a:lnTo>
                <a:lnTo>
                  <a:pt x="2896362" y="2896361"/>
                </a:lnTo>
                <a:lnTo>
                  <a:pt x="0" y="289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523882" y="8403861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1" y="0"/>
                </a:lnTo>
                <a:lnTo>
                  <a:pt x="2896361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74109" y="5575160"/>
            <a:ext cx="6969061" cy="64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79"/>
              </a:lnSpc>
            </a:pPr>
            <a:r>
              <a:rPr lang="en-US" b="true" sz="39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Solución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3928774" y="4614303"/>
            <a:ext cx="8289535" cy="9287994"/>
          </a:xfrm>
          <a:custGeom>
            <a:avLst/>
            <a:gdLst/>
            <a:ahLst/>
            <a:cxnLst/>
            <a:rect r="r" b="b" t="t" l="l"/>
            <a:pathLst>
              <a:path h="9287994" w="8289535">
                <a:moveTo>
                  <a:pt x="0" y="0"/>
                </a:moveTo>
                <a:lnTo>
                  <a:pt x="8289534" y="0"/>
                </a:lnTo>
                <a:lnTo>
                  <a:pt x="8289534" y="9287994"/>
                </a:lnTo>
                <a:lnTo>
                  <a:pt x="0" y="9287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76648" y="-3116067"/>
            <a:ext cx="9639356" cy="8229600"/>
          </a:xfrm>
          <a:custGeom>
            <a:avLst/>
            <a:gdLst/>
            <a:ahLst/>
            <a:cxnLst/>
            <a:rect r="r" b="b" t="t" l="l"/>
            <a:pathLst>
              <a:path h="8229600" w="9639356">
                <a:moveTo>
                  <a:pt x="0" y="0"/>
                </a:moveTo>
                <a:lnTo>
                  <a:pt x="9639356" y="0"/>
                </a:lnTo>
                <a:lnTo>
                  <a:pt x="96393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448181" y="-1104614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2" y="0"/>
                </a:lnTo>
                <a:lnTo>
                  <a:pt x="2896362" y="2896361"/>
                </a:lnTo>
                <a:lnTo>
                  <a:pt x="0" y="2896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23882" y="8403861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1" y="0"/>
                </a:lnTo>
                <a:lnTo>
                  <a:pt x="2896361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393577" y="2428602"/>
            <a:ext cx="6502749" cy="6601775"/>
          </a:xfrm>
          <a:custGeom>
            <a:avLst/>
            <a:gdLst/>
            <a:ahLst/>
            <a:cxnLst/>
            <a:rect r="r" b="b" t="t" l="l"/>
            <a:pathLst>
              <a:path h="6601775" w="6502749">
                <a:moveTo>
                  <a:pt x="0" y="0"/>
                </a:moveTo>
                <a:lnTo>
                  <a:pt x="6502749" y="0"/>
                </a:lnTo>
                <a:lnTo>
                  <a:pt x="6502749" y="6601776"/>
                </a:lnTo>
                <a:lnTo>
                  <a:pt x="0" y="66017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088820" y="1000125"/>
            <a:ext cx="10110360" cy="64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79"/>
              </a:lnSpc>
            </a:pPr>
            <a:r>
              <a:rPr lang="en-US" b="true" sz="39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Funcionalidades Principales del sistema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12420" y="2854614"/>
            <a:ext cx="8598331" cy="4444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3419" indent="-381710" lvl="1">
              <a:lnSpc>
                <a:spcPts val="4950"/>
              </a:lnSpc>
              <a:buFont typeface="Arial"/>
              <a:buChar char="•"/>
            </a:pPr>
            <a:r>
              <a:rPr lang="en-US" sz="3535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Autenticación con roles (admin / user)</a:t>
            </a:r>
          </a:p>
          <a:p>
            <a:pPr algn="l" marL="763419" indent="-381710" lvl="1">
              <a:lnSpc>
                <a:spcPts val="4950"/>
              </a:lnSpc>
              <a:buFont typeface="Arial"/>
              <a:buChar char="•"/>
            </a:pPr>
            <a:r>
              <a:rPr lang="en-US" sz="3535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 Dashboard con selección de agentes</a:t>
            </a:r>
          </a:p>
          <a:p>
            <a:pPr algn="l" marL="763419" indent="-381710" lvl="1">
              <a:lnSpc>
                <a:spcPts val="4950"/>
              </a:lnSpc>
              <a:buFont typeface="Arial"/>
              <a:buChar char="•"/>
            </a:pPr>
            <a:r>
              <a:rPr lang="en-US" sz="3535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 Gráficos de métricas (CPU, </a:t>
            </a:r>
            <a:r>
              <a:rPr lang="en-US" sz="3535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RAM)</a:t>
            </a:r>
          </a:p>
          <a:p>
            <a:pPr algn="l" marL="763419" indent="-381710" lvl="1">
              <a:lnSpc>
                <a:spcPts val="4950"/>
              </a:lnSpc>
              <a:buFont typeface="Arial"/>
              <a:buChar char="•"/>
            </a:pPr>
            <a:r>
              <a:rPr lang="en-US" sz="3535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 Logs históricos con filtros y gráficos</a:t>
            </a:r>
          </a:p>
          <a:p>
            <a:pPr algn="l" marL="763419" indent="-381710" lvl="1">
              <a:lnSpc>
                <a:spcPts val="4950"/>
              </a:lnSpc>
              <a:buFont typeface="Arial"/>
              <a:buChar char="•"/>
            </a:pPr>
            <a:r>
              <a:rPr lang="en-US" sz="3535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 Gestión de usuarios</a:t>
            </a:r>
          </a:p>
          <a:p>
            <a:pPr algn="l" marL="763419" indent="-381710" lvl="1">
              <a:lnSpc>
                <a:spcPts val="4950"/>
              </a:lnSpc>
              <a:buFont typeface="Arial"/>
              <a:buChar char="•"/>
            </a:pPr>
            <a:r>
              <a:rPr lang="en-US" sz="3535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 Interfaz moderna y responsive</a:t>
            </a:r>
          </a:p>
          <a:p>
            <a:pPr algn="l" marL="0" indent="0" lvl="0">
              <a:lnSpc>
                <a:spcPts val="49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4153947" y="4812052"/>
            <a:ext cx="8289535" cy="9287994"/>
          </a:xfrm>
          <a:custGeom>
            <a:avLst/>
            <a:gdLst/>
            <a:ahLst/>
            <a:cxnLst/>
            <a:rect r="r" b="b" t="t" l="l"/>
            <a:pathLst>
              <a:path h="9287994" w="8289535">
                <a:moveTo>
                  <a:pt x="0" y="0"/>
                </a:moveTo>
                <a:lnTo>
                  <a:pt x="8289535" y="0"/>
                </a:lnTo>
                <a:lnTo>
                  <a:pt x="8289535" y="9287995"/>
                </a:lnTo>
                <a:lnTo>
                  <a:pt x="0" y="9287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780264" y="-3313817"/>
            <a:ext cx="9639356" cy="8229600"/>
          </a:xfrm>
          <a:custGeom>
            <a:avLst/>
            <a:gdLst/>
            <a:ahLst/>
            <a:cxnLst/>
            <a:rect r="r" b="b" t="t" l="l"/>
            <a:pathLst>
              <a:path h="8229600" w="9639356">
                <a:moveTo>
                  <a:pt x="0" y="0"/>
                </a:moveTo>
                <a:lnTo>
                  <a:pt x="9639356" y="0"/>
                </a:lnTo>
                <a:lnTo>
                  <a:pt x="96393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0321" y="2083460"/>
            <a:ext cx="7846257" cy="6120081"/>
          </a:xfrm>
          <a:custGeom>
            <a:avLst/>
            <a:gdLst/>
            <a:ahLst/>
            <a:cxnLst/>
            <a:rect r="r" b="b" t="t" l="l"/>
            <a:pathLst>
              <a:path h="6120081" w="7846257">
                <a:moveTo>
                  <a:pt x="0" y="0"/>
                </a:moveTo>
                <a:lnTo>
                  <a:pt x="7846257" y="0"/>
                </a:lnTo>
                <a:lnTo>
                  <a:pt x="7846257" y="6120080"/>
                </a:lnTo>
                <a:lnTo>
                  <a:pt x="0" y="6120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448181" y="8403861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2" y="0"/>
                </a:lnTo>
                <a:lnTo>
                  <a:pt x="2896362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23882" y="-1160786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1" y="0"/>
                </a:lnTo>
                <a:lnTo>
                  <a:pt x="2896361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850644" y="4321438"/>
            <a:ext cx="5226420" cy="5530603"/>
          </a:xfrm>
          <a:custGeom>
            <a:avLst/>
            <a:gdLst/>
            <a:ahLst/>
            <a:cxnLst/>
            <a:rect r="r" b="b" t="t" l="l"/>
            <a:pathLst>
              <a:path h="5530603" w="5226420">
                <a:moveTo>
                  <a:pt x="0" y="0"/>
                </a:moveTo>
                <a:lnTo>
                  <a:pt x="5226421" y="0"/>
                </a:lnTo>
                <a:lnTo>
                  <a:pt x="5226421" y="5530604"/>
                </a:lnTo>
                <a:lnTo>
                  <a:pt x="0" y="553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850644" y="1123436"/>
            <a:ext cx="5113473" cy="1195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79"/>
              </a:lnSpc>
            </a:pPr>
            <a:r>
              <a:rPr lang="en-US" b="true" sz="3999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Demostración del sistema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50644" y="3306703"/>
            <a:ext cx="5673237" cy="38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68"/>
              </a:lnSpc>
            </a:pPr>
            <a:r>
              <a:rPr lang="en-US" b="true" sz="2400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Ahora saldremos de la presentación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4153947" y="4812052"/>
            <a:ext cx="8289535" cy="9287994"/>
          </a:xfrm>
          <a:custGeom>
            <a:avLst/>
            <a:gdLst/>
            <a:ahLst/>
            <a:cxnLst/>
            <a:rect r="r" b="b" t="t" l="l"/>
            <a:pathLst>
              <a:path h="9287994" w="8289535">
                <a:moveTo>
                  <a:pt x="0" y="0"/>
                </a:moveTo>
                <a:lnTo>
                  <a:pt x="8289535" y="0"/>
                </a:lnTo>
                <a:lnTo>
                  <a:pt x="8289535" y="9287995"/>
                </a:lnTo>
                <a:lnTo>
                  <a:pt x="0" y="9287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780264" y="-3313817"/>
            <a:ext cx="9639356" cy="8229600"/>
          </a:xfrm>
          <a:custGeom>
            <a:avLst/>
            <a:gdLst/>
            <a:ahLst/>
            <a:cxnLst/>
            <a:rect r="r" b="b" t="t" l="l"/>
            <a:pathLst>
              <a:path h="8229600" w="9639356">
                <a:moveTo>
                  <a:pt x="0" y="0"/>
                </a:moveTo>
                <a:lnTo>
                  <a:pt x="9639356" y="0"/>
                </a:lnTo>
                <a:lnTo>
                  <a:pt x="96393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449107" y="1659376"/>
            <a:ext cx="9389786" cy="167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217"/>
              </a:lnSpc>
            </a:pPr>
            <a:r>
              <a:rPr lang="en-US" b="true" sz="10483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Conclusión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448181" y="8403861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2" y="0"/>
                </a:lnTo>
                <a:lnTo>
                  <a:pt x="2896362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23882" y="-1160786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1" y="0"/>
                </a:lnTo>
                <a:lnTo>
                  <a:pt x="2896361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741815" y="3990975"/>
            <a:ext cx="8804371" cy="218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El proyecto demuestra la integración de herramientas de ciberseguridad con tecnologías web modernas, logrando una plataforma flexible, visual y extensible para el monitoreo de seguridad.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3928774" y="4614303"/>
            <a:ext cx="8289535" cy="9287994"/>
          </a:xfrm>
          <a:custGeom>
            <a:avLst/>
            <a:gdLst/>
            <a:ahLst/>
            <a:cxnLst/>
            <a:rect r="r" b="b" t="t" l="l"/>
            <a:pathLst>
              <a:path h="9287994" w="8289535">
                <a:moveTo>
                  <a:pt x="0" y="0"/>
                </a:moveTo>
                <a:lnTo>
                  <a:pt x="8289534" y="0"/>
                </a:lnTo>
                <a:lnTo>
                  <a:pt x="8289534" y="9287994"/>
                </a:lnTo>
                <a:lnTo>
                  <a:pt x="0" y="9287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76648" y="-3116067"/>
            <a:ext cx="9639356" cy="8229600"/>
          </a:xfrm>
          <a:custGeom>
            <a:avLst/>
            <a:gdLst/>
            <a:ahLst/>
            <a:cxnLst/>
            <a:rect r="r" b="b" t="t" l="l"/>
            <a:pathLst>
              <a:path h="8229600" w="9639356">
                <a:moveTo>
                  <a:pt x="0" y="0"/>
                </a:moveTo>
                <a:lnTo>
                  <a:pt x="9639356" y="0"/>
                </a:lnTo>
                <a:lnTo>
                  <a:pt x="96393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65762" y="3141194"/>
            <a:ext cx="10956476" cy="3849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13"/>
              </a:lnSpc>
            </a:pPr>
            <a:r>
              <a:rPr lang="en-US" b="true" sz="13003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GRACIAS POR SU ATENCIÓN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448181" y="-1104614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2" y="0"/>
                </a:lnTo>
                <a:lnTo>
                  <a:pt x="2896362" y="2896361"/>
                </a:lnTo>
                <a:lnTo>
                  <a:pt x="0" y="2896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23882" y="8403861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1" y="0"/>
                </a:lnTo>
                <a:lnTo>
                  <a:pt x="2896361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4153947" y="4812052"/>
            <a:ext cx="8289535" cy="9287994"/>
          </a:xfrm>
          <a:custGeom>
            <a:avLst/>
            <a:gdLst/>
            <a:ahLst/>
            <a:cxnLst/>
            <a:rect r="r" b="b" t="t" l="l"/>
            <a:pathLst>
              <a:path h="9287994" w="8289535">
                <a:moveTo>
                  <a:pt x="0" y="0"/>
                </a:moveTo>
                <a:lnTo>
                  <a:pt x="8289535" y="0"/>
                </a:lnTo>
                <a:lnTo>
                  <a:pt x="8289535" y="9287995"/>
                </a:lnTo>
                <a:lnTo>
                  <a:pt x="0" y="9287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780264" y="-3313817"/>
            <a:ext cx="9639356" cy="8229600"/>
          </a:xfrm>
          <a:custGeom>
            <a:avLst/>
            <a:gdLst/>
            <a:ahLst/>
            <a:cxnLst/>
            <a:rect r="r" b="b" t="t" l="l"/>
            <a:pathLst>
              <a:path h="8229600" w="9639356">
                <a:moveTo>
                  <a:pt x="0" y="0"/>
                </a:moveTo>
                <a:lnTo>
                  <a:pt x="9639356" y="0"/>
                </a:lnTo>
                <a:lnTo>
                  <a:pt x="96393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16546" y="1315333"/>
            <a:ext cx="5755517" cy="7200900"/>
          </a:xfrm>
          <a:custGeom>
            <a:avLst/>
            <a:gdLst/>
            <a:ahLst/>
            <a:cxnLst/>
            <a:rect r="r" b="b" t="t" l="l"/>
            <a:pathLst>
              <a:path h="7200900" w="5755517">
                <a:moveTo>
                  <a:pt x="0" y="0"/>
                </a:moveTo>
                <a:lnTo>
                  <a:pt x="5755517" y="0"/>
                </a:lnTo>
                <a:lnTo>
                  <a:pt x="575551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448181" y="8403861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2" y="0"/>
                </a:lnTo>
                <a:lnTo>
                  <a:pt x="2896362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23882" y="-1160786"/>
            <a:ext cx="2896362" cy="2896362"/>
          </a:xfrm>
          <a:custGeom>
            <a:avLst/>
            <a:gdLst/>
            <a:ahLst/>
            <a:cxnLst/>
            <a:rect r="r" b="b" t="t" l="l"/>
            <a:pathLst>
              <a:path h="2896362" w="2896362">
                <a:moveTo>
                  <a:pt x="0" y="0"/>
                </a:moveTo>
                <a:lnTo>
                  <a:pt x="2896361" y="0"/>
                </a:lnTo>
                <a:lnTo>
                  <a:pt x="2896361" y="2896362"/>
                </a:lnTo>
                <a:lnTo>
                  <a:pt x="0" y="289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97946" y="389729"/>
            <a:ext cx="1364525" cy="1786547"/>
          </a:xfrm>
          <a:custGeom>
            <a:avLst/>
            <a:gdLst/>
            <a:ahLst/>
            <a:cxnLst/>
            <a:rect r="r" b="b" t="t" l="l"/>
            <a:pathLst>
              <a:path h="1786547" w="1364525">
                <a:moveTo>
                  <a:pt x="0" y="0"/>
                </a:moveTo>
                <a:lnTo>
                  <a:pt x="1364525" y="0"/>
                </a:lnTo>
                <a:lnTo>
                  <a:pt x="1364525" y="1786547"/>
                </a:lnTo>
                <a:lnTo>
                  <a:pt x="0" y="17865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500998" b="-3609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28493" y="2501232"/>
            <a:ext cx="10552123" cy="4371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39"/>
              </a:lnSpc>
            </a:pPr>
            <a:r>
              <a:rPr lang="en-US" sz="6204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SISTEMA DE GESTIÓN DE SEGURIDAD</a:t>
            </a:r>
            <a:r>
              <a:rPr lang="en-US" sz="6204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 </a:t>
            </a:r>
          </a:p>
          <a:p>
            <a:pPr algn="l">
              <a:lnSpc>
                <a:spcPts val="6639"/>
              </a:lnSpc>
            </a:pPr>
            <a:r>
              <a:rPr lang="en-US" sz="6204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en un </a:t>
            </a:r>
          </a:p>
          <a:p>
            <a:pPr algn="l">
              <a:lnSpc>
                <a:spcPts val="6639"/>
              </a:lnSpc>
            </a:pPr>
            <a:r>
              <a:rPr lang="en-US" sz="6204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ambiente de</a:t>
            </a:r>
            <a:r>
              <a:rPr lang="en-US" sz="6204" b="true">
                <a:solidFill>
                  <a:srgbClr val="FFFFFF"/>
                </a:solidFill>
                <a:latin typeface="Neo Tech Bold"/>
                <a:ea typeface="Neo Tech Bold"/>
                <a:cs typeface="Neo Tech Bold"/>
                <a:sym typeface="Neo Tech Bold"/>
              </a:rPr>
              <a:t> SERVIDORES</a:t>
            </a:r>
          </a:p>
          <a:p>
            <a:pPr algn="l" marL="0" indent="0" lvl="0">
              <a:lnSpc>
                <a:spcPts val="663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8077835"/>
            <a:ext cx="755770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79"/>
              </a:lnSpc>
            </a:pPr>
            <a:r>
              <a:rPr lang="en-US" sz="3999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Integrantes: </a:t>
            </a:r>
          </a:p>
          <a:p>
            <a:pPr algn="l" marL="0" indent="0" lvl="0">
              <a:lnSpc>
                <a:spcPts val="4279"/>
              </a:lnSpc>
            </a:pPr>
            <a:r>
              <a:rPr lang="en-US" sz="3999">
                <a:solidFill>
                  <a:srgbClr val="FFFFFF"/>
                </a:solidFill>
                <a:latin typeface="Neo Tech"/>
                <a:ea typeface="Neo Tech"/>
                <a:cs typeface="Neo Tech"/>
                <a:sym typeface="Neo Tech"/>
              </a:rPr>
              <a:t>Scarlet Gavia Mondaca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DAG8NIP-ngA</dc:identifier>
  <dcterms:modified xsi:type="dcterms:W3CDTF">2011-08-01T06:04:30Z</dcterms:modified>
  <cp:revision>1</cp:revision>
  <dc:title>Presentación final</dc:title>
</cp:coreProperties>
</file>