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1"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325849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217026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7964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92690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45748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07956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79688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91220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33412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416499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362842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4763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956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71236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18026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C50CD-E178-4744-9B35-B2F624D6C5E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271679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E80C50CD-E178-4744-9B35-B2F624D6C5E9}" type="datetimeFigureOut">
              <a:rPr lang="en-US" smtClean="0"/>
              <a:pPr/>
              <a:t>11/28/2025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148CC95F-0247-41B6-91CF-DC97C76A7088}" type="slidenum">
              <a:rPr lang="en-US" smtClean="0"/>
              <a:pPr/>
              <a:t>‹Nº›</a:t>
            </a:fld>
            <a:endParaRPr lang="en-US"/>
          </a:p>
        </p:txBody>
      </p:sp>
    </p:spTree>
    <p:extLst>
      <p:ext uri="{BB962C8B-B14F-4D97-AF65-F5344CB8AC3E}">
        <p14:creationId xmlns:p14="http://schemas.microsoft.com/office/powerpoint/2010/main" val="307864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80C50CD-E178-4744-9B35-B2F624D6C5E9}" type="datetimeFigureOut">
              <a:rPr lang="en-US" smtClean="0"/>
              <a:pPr/>
              <a:t>11/28/2025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48CC95F-0247-41B6-91CF-DC97C76A7088}" type="slidenum">
              <a:rPr lang="en-US" smtClean="0"/>
              <a:pPr/>
              <a:t>‹Nº›</a:t>
            </a:fld>
            <a:endParaRPr lang="en-US"/>
          </a:p>
        </p:txBody>
      </p:sp>
    </p:spTree>
    <p:extLst>
      <p:ext uri="{BB962C8B-B14F-4D97-AF65-F5344CB8AC3E}">
        <p14:creationId xmlns:p14="http://schemas.microsoft.com/office/powerpoint/2010/main" val="3625834839"/>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_yetqdjj8slz4"/><Relationship Id="rId13" Type="http://schemas.openxmlformats.org/officeDocument/2006/relationships/hyperlink" Target="#_jjp5vapiz53w"/><Relationship Id="rId18" Type="http://schemas.openxmlformats.org/officeDocument/2006/relationships/hyperlink" Target="#_jtn6nesfva8c"/><Relationship Id="rId3" Type="http://schemas.openxmlformats.org/officeDocument/2006/relationships/hyperlink" Target="#_osjpfpq2htma"/><Relationship Id="rId21" Type="http://schemas.openxmlformats.org/officeDocument/2006/relationships/hyperlink" Target="#_vvgmti2vurr0"/><Relationship Id="rId7" Type="http://schemas.openxmlformats.org/officeDocument/2006/relationships/hyperlink" Target="#_m8r26uo0f88j"/><Relationship Id="rId12" Type="http://schemas.openxmlformats.org/officeDocument/2006/relationships/hyperlink" Target="#_v3mncu3fyyo0"/><Relationship Id="rId17" Type="http://schemas.openxmlformats.org/officeDocument/2006/relationships/hyperlink" Target="#_rbkrjwxoom63"/><Relationship Id="rId2" Type="http://schemas.openxmlformats.org/officeDocument/2006/relationships/hyperlink" Target="#_yliv2hgxaphp"/><Relationship Id="rId16" Type="http://schemas.openxmlformats.org/officeDocument/2006/relationships/hyperlink" Target="#_okwd7un6sk79"/><Relationship Id="rId20" Type="http://schemas.openxmlformats.org/officeDocument/2006/relationships/hyperlink" Target="#_25dk0xbm1hl2"/><Relationship Id="rId1" Type="http://schemas.openxmlformats.org/officeDocument/2006/relationships/slideLayout" Target="../slideLayouts/slideLayout2.xml"/><Relationship Id="rId6" Type="http://schemas.openxmlformats.org/officeDocument/2006/relationships/hyperlink" Target="#_gvqm15to3avu"/><Relationship Id="rId11" Type="http://schemas.openxmlformats.org/officeDocument/2006/relationships/hyperlink" Target="#_9mjrl7q5lxkm"/><Relationship Id="rId5" Type="http://schemas.openxmlformats.org/officeDocument/2006/relationships/hyperlink" Target="#_8m9ff5xhebrt"/><Relationship Id="rId15" Type="http://schemas.openxmlformats.org/officeDocument/2006/relationships/hyperlink" Target="#_wg38rvpf0o27"/><Relationship Id="rId23" Type="http://schemas.openxmlformats.org/officeDocument/2006/relationships/hyperlink" Target="#_ruhoc8b16q9x"/><Relationship Id="rId10" Type="http://schemas.openxmlformats.org/officeDocument/2006/relationships/hyperlink" Target="#_34q9rqa6075g"/><Relationship Id="rId19" Type="http://schemas.openxmlformats.org/officeDocument/2006/relationships/hyperlink" Target="#_kaeg5leqyai7"/><Relationship Id="rId4" Type="http://schemas.openxmlformats.org/officeDocument/2006/relationships/hyperlink" Target="#_q1n7mnqyp794"/><Relationship Id="rId9" Type="http://schemas.openxmlformats.org/officeDocument/2006/relationships/hyperlink" Target="#_qsoh516lsnas"/><Relationship Id="rId14" Type="http://schemas.openxmlformats.org/officeDocument/2006/relationships/hyperlink" Target="#_2vxf7vtwjvc"/><Relationship Id="rId22" Type="http://schemas.openxmlformats.org/officeDocument/2006/relationships/hyperlink" Target="#_yyez2ue5rolj"/></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Vista plana superior del robot que se desvía del grupo">
            <a:extLst>
              <a:ext uri="{FF2B5EF4-FFF2-40B4-BE49-F238E27FC236}">
                <a16:creationId xmlns:a16="http://schemas.microsoft.com/office/drawing/2014/main" id="{68144254-BCDB-F60D-C6BF-A8669EB4E787}"/>
              </a:ext>
            </a:extLst>
          </p:cNvPr>
          <p:cNvPicPr>
            <a:picLocks noChangeAspect="1"/>
          </p:cNvPicPr>
          <p:nvPr/>
        </p:nvPicPr>
        <p:blipFill>
          <a:blip r:embed="rId2">
            <a:alphaModFix amt="40000"/>
          </a:blip>
          <a:srcRect t="15525" b="28225"/>
          <a:stretch>
            <a:fillRect/>
          </a:stretch>
        </p:blipFill>
        <p:spPr>
          <a:xfrm>
            <a:off x="-1" y="-3"/>
            <a:ext cx="12192001" cy="6858001"/>
          </a:xfrm>
          <a:prstGeom prst="rect">
            <a:avLst/>
          </a:prstGeom>
        </p:spPr>
      </p:pic>
      <p:sp>
        <p:nvSpPr>
          <p:cNvPr id="2" name="Título 1">
            <a:extLst>
              <a:ext uri="{FF2B5EF4-FFF2-40B4-BE49-F238E27FC236}">
                <a16:creationId xmlns:a16="http://schemas.microsoft.com/office/drawing/2014/main" id="{511A512C-77DF-EFE7-FAB9-1DCC047EC69B}"/>
              </a:ext>
            </a:extLst>
          </p:cNvPr>
          <p:cNvSpPr>
            <a:spLocks noGrp="1"/>
          </p:cNvSpPr>
          <p:nvPr>
            <p:ph type="ctrTitle"/>
          </p:nvPr>
        </p:nvSpPr>
        <p:spPr>
          <a:xfrm>
            <a:off x="1898614" y="1083159"/>
            <a:ext cx="7629434" cy="2620157"/>
          </a:xfrm>
        </p:spPr>
        <p:txBody>
          <a:bodyPr anchor="t">
            <a:normAutofit/>
          </a:bodyPr>
          <a:lstStyle/>
          <a:p>
            <a:pPr>
              <a:lnSpc>
                <a:spcPct val="90000"/>
              </a:lnSpc>
            </a:pPr>
            <a:r>
              <a:rPr lang="es-CL" sz="4200" dirty="0">
                <a:solidFill>
                  <a:srgbClr val="FFFFFF"/>
                </a:solidFill>
              </a:rPr>
              <a:t>Plan de Proyecto</a:t>
            </a:r>
            <a:br>
              <a:rPr lang="es-CL" sz="4200" dirty="0">
                <a:solidFill>
                  <a:srgbClr val="FFFFFF"/>
                </a:solidFill>
              </a:rPr>
            </a:br>
            <a:r>
              <a:rPr lang="es-CL" sz="4200" dirty="0">
                <a:solidFill>
                  <a:srgbClr val="FFFFFF"/>
                </a:solidFill>
              </a:rPr>
              <a:t>“McQueen”</a:t>
            </a:r>
            <a:br>
              <a:rPr lang="es-CL" sz="4200" dirty="0">
                <a:solidFill>
                  <a:srgbClr val="FFFFFF"/>
                </a:solidFill>
              </a:rPr>
            </a:br>
            <a:r>
              <a:rPr lang="es-CL" sz="4200" dirty="0">
                <a:solidFill>
                  <a:srgbClr val="FFFFFF"/>
                </a:solidFill>
              </a:rPr>
              <a:t>“robot de transporte de materiales”</a:t>
            </a:r>
          </a:p>
        </p:txBody>
      </p:sp>
      <p:sp>
        <p:nvSpPr>
          <p:cNvPr id="3" name="Subtítulo 2">
            <a:extLst>
              <a:ext uri="{FF2B5EF4-FFF2-40B4-BE49-F238E27FC236}">
                <a16:creationId xmlns:a16="http://schemas.microsoft.com/office/drawing/2014/main" id="{3B2297B4-E2BB-D3CC-77B6-5D58D836D022}"/>
              </a:ext>
            </a:extLst>
          </p:cNvPr>
          <p:cNvSpPr>
            <a:spLocks noGrp="1"/>
          </p:cNvSpPr>
          <p:nvPr>
            <p:ph type="subTitle" idx="1"/>
          </p:nvPr>
        </p:nvSpPr>
        <p:spPr>
          <a:xfrm>
            <a:off x="8869680" y="4215385"/>
            <a:ext cx="2782824" cy="2065754"/>
          </a:xfrm>
        </p:spPr>
        <p:txBody>
          <a:bodyPr anchor="t">
            <a:normAutofit fontScale="32500" lnSpcReduction="20000"/>
          </a:bodyPr>
          <a:lstStyle/>
          <a:p>
            <a:pPr>
              <a:lnSpc>
                <a:spcPct val="100000"/>
              </a:lnSpc>
            </a:pPr>
            <a:r>
              <a:rPr lang="es-CL" sz="4300">
                <a:solidFill>
                  <a:srgbClr val="FFFFFF"/>
                </a:solidFill>
              </a:rPr>
              <a:t>Alumnos:</a:t>
            </a:r>
          </a:p>
          <a:p>
            <a:pPr>
              <a:lnSpc>
                <a:spcPct val="100000"/>
              </a:lnSpc>
            </a:pPr>
            <a:r>
              <a:rPr lang="es-CL" sz="4300">
                <a:solidFill>
                  <a:srgbClr val="FFFFFF"/>
                </a:solidFill>
              </a:rPr>
              <a:t>                    Renato Chacon</a:t>
            </a:r>
          </a:p>
          <a:p>
            <a:pPr>
              <a:lnSpc>
                <a:spcPct val="100000"/>
              </a:lnSpc>
            </a:pPr>
            <a:r>
              <a:rPr lang="es-CL" sz="4300">
                <a:solidFill>
                  <a:srgbClr val="FFFFFF"/>
                </a:solidFill>
              </a:rPr>
              <a:t>                    Bruno Rojas</a:t>
            </a:r>
          </a:p>
          <a:p>
            <a:pPr>
              <a:lnSpc>
                <a:spcPct val="100000"/>
              </a:lnSpc>
            </a:pPr>
            <a:r>
              <a:rPr lang="es-CL" sz="4300">
                <a:solidFill>
                  <a:srgbClr val="FFFFFF"/>
                </a:solidFill>
              </a:rPr>
              <a:t>                    Milton Porlles</a:t>
            </a:r>
          </a:p>
          <a:p>
            <a:pPr>
              <a:lnSpc>
                <a:spcPct val="100000"/>
              </a:lnSpc>
            </a:pPr>
            <a:r>
              <a:rPr lang="es-CL" sz="4300">
                <a:solidFill>
                  <a:srgbClr val="FFFFFF"/>
                </a:solidFill>
              </a:rPr>
              <a:t>Profesor:</a:t>
            </a:r>
          </a:p>
          <a:p>
            <a:pPr>
              <a:lnSpc>
                <a:spcPct val="100000"/>
              </a:lnSpc>
            </a:pPr>
            <a:r>
              <a:rPr lang="es-CL" sz="4300">
                <a:solidFill>
                  <a:srgbClr val="FFFFFF"/>
                </a:solidFill>
              </a:rPr>
              <a:t>                     Baris Nikolai</a:t>
            </a:r>
          </a:p>
          <a:p>
            <a:pPr>
              <a:lnSpc>
                <a:spcPct val="100000"/>
              </a:lnSpc>
            </a:pPr>
            <a:endParaRPr lang="es-CL" sz="1000" dirty="0">
              <a:solidFill>
                <a:srgbClr val="FFFFFF"/>
              </a:solidFill>
            </a:endParaRPr>
          </a:p>
        </p:txBody>
      </p:sp>
    </p:spTree>
    <p:extLst>
      <p:ext uri="{BB962C8B-B14F-4D97-AF65-F5344CB8AC3E}">
        <p14:creationId xmlns:p14="http://schemas.microsoft.com/office/powerpoint/2010/main" val="39924790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C8060-02E3-1C09-D7BE-42D60AA956AD}"/>
              </a:ext>
            </a:extLst>
          </p:cNvPr>
          <p:cNvSpPr>
            <a:spLocks noGrp="1"/>
          </p:cNvSpPr>
          <p:nvPr>
            <p:ph type="title"/>
          </p:nvPr>
        </p:nvSpPr>
        <p:spPr/>
        <p:txBody>
          <a:bodyPr/>
          <a:lstStyle/>
          <a:p>
            <a:r>
              <a:rPr lang="es-CL" dirty="0"/>
              <a:t>Métodos de comunicación </a:t>
            </a:r>
          </a:p>
        </p:txBody>
      </p:sp>
      <p:sp>
        <p:nvSpPr>
          <p:cNvPr id="3" name="Marcador de contenido 2">
            <a:extLst>
              <a:ext uri="{FF2B5EF4-FFF2-40B4-BE49-F238E27FC236}">
                <a16:creationId xmlns:a16="http://schemas.microsoft.com/office/drawing/2014/main" id="{912CBDDC-FC39-D098-C73A-680DAB915C36}"/>
              </a:ext>
            </a:extLst>
          </p:cNvPr>
          <p:cNvSpPr>
            <a:spLocks noGrp="1"/>
          </p:cNvSpPr>
          <p:nvPr>
            <p:ph idx="1"/>
          </p:nvPr>
        </p:nvSpPr>
        <p:spPr>
          <a:xfrm>
            <a:off x="1141413" y="2286001"/>
            <a:ext cx="5378259" cy="3505200"/>
          </a:xfrm>
        </p:spPr>
        <p:txBody>
          <a:bodyPr>
            <a:normAutofit lnSpcReduction="10000"/>
          </a:bodyPr>
          <a:lstStyle/>
          <a:p>
            <a:r>
              <a:rPr lang="es-ES" dirty="0">
                <a:effectLst/>
              </a:rPr>
              <a:t>Los métodos que se utilizaron fueron los siguientes:</a:t>
            </a:r>
            <a:endParaRPr lang="es-CL" dirty="0">
              <a:effectLst/>
            </a:endParaRPr>
          </a:p>
          <a:p>
            <a:r>
              <a:rPr lang="es-ES" dirty="0">
                <a:effectLst/>
              </a:rPr>
              <a:t>WhatsApp: Este método nos sirve para ver y hablar cosas rápidas, ya sea alguna modificación de último minuto o proponer alguna reunión.</a:t>
            </a:r>
            <a:endParaRPr lang="es-CL" dirty="0">
              <a:effectLst/>
            </a:endParaRPr>
          </a:p>
          <a:p>
            <a:r>
              <a:rPr lang="es-ES" dirty="0" err="1">
                <a:effectLst/>
              </a:rPr>
              <a:t>Discord</a:t>
            </a:r>
            <a:r>
              <a:rPr lang="es-ES" dirty="0">
                <a:effectLst/>
              </a:rPr>
              <a:t>: Método que nos sirve para realizar modificaciones y hacer llamadas en grupo para cambios o simplemente para trabajar todos juntos también para resolver dudas que tengamos cada uno.</a:t>
            </a:r>
            <a:endParaRPr lang="es-CL" dirty="0">
              <a:effectLst/>
            </a:endParaRPr>
          </a:p>
        </p:txBody>
      </p:sp>
      <p:pic>
        <p:nvPicPr>
          <p:cNvPr id="5122" name="Picture 2" descr="Discord - Descargar e instalar en Windows | Microsoft Store">
            <a:extLst>
              <a:ext uri="{FF2B5EF4-FFF2-40B4-BE49-F238E27FC236}">
                <a16:creationId xmlns:a16="http://schemas.microsoft.com/office/drawing/2014/main" id="{9A448132-5E90-A091-1323-11460B86F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4557" y="20097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atsApp Messenger - Apps en Google Play">
            <a:extLst>
              <a:ext uri="{FF2B5EF4-FFF2-40B4-BE49-F238E27FC236}">
                <a16:creationId xmlns:a16="http://schemas.microsoft.com/office/drawing/2014/main" id="{6B4669F6-802C-0E68-1196-160997FC7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556" y="43434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8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BA42B-7936-46C3-77CA-D8877436B789}"/>
              </a:ext>
            </a:extLst>
          </p:cNvPr>
          <p:cNvSpPr>
            <a:spLocks noGrp="1"/>
          </p:cNvSpPr>
          <p:nvPr>
            <p:ph type="title"/>
          </p:nvPr>
        </p:nvSpPr>
        <p:spPr>
          <a:xfrm>
            <a:off x="483044" y="234696"/>
            <a:ext cx="9905998" cy="1468582"/>
          </a:xfrm>
        </p:spPr>
        <p:txBody>
          <a:bodyPr>
            <a:normAutofit/>
          </a:bodyPr>
          <a:lstStyle/>
          <a:p>
            <a:r>
              <a:rPr lang="es-CL" dirty="0"/>
              <a:t>Actividades</a:t>
            </a:r>
          </a:p>
        </p:txBody>
      </p:sp>
      <p:graphicFrame>
        <p:nvGraphicFramePr>
          <p:cNvPr id="4" name="Marcador de contenido 3">
            <a:extLst>
              <a:ext uri="{FF2B5EF4-FFF2-40B4-BE49-F238E27FC236}">
                <a16:creationId xmlns:a16="http://schemas.microsoft.com/office/drawing/2014/main" id="{F5A4EBB6-785A-C4FA-2A93-78CAF16EF0A2}"/>
              </a:ext>
            </a:extLst>
          </p:cNvPr>
          <p:cNvGraphicFramePr>
            <a:graphicFrameLocks noGrp="1"/>
          </p:cNvGraphicFramePr>
          <p:nvPr>
            <p:ph idx="1"/>
            <p:extLst>
              <p:ext uri="{D42A27DB-BD31-4B8C-83A1-F6EECF244321}">
                <p14:modId xmlns:p14="http://schemas.microsoft.com/office/powerpoint/2010/main" val="3342643547"/>
              </p:ext>
            </p:extLst>
          </p:nvPr>
        </p:nvGraphicFramePr>
        <p:xfrm>
          <a:off x="483044" y="1810512"/>
          <a:ext cx="10937811" cy="4678560"/>
        </p:xfrm>
        <a:graphic>
          <a:graphicData uri="http://schemas.openxmlformats.org/drawingml/2006/table">
            <a:tbl>
              <a:tblPr/>
              <a:tblGrid>
                <a:gridCol w="2531321">
                  <a:extLst>
                    <a:ext uri="{9D8B030D-6E8A-4147-A177-3AD203B41FA5}">
                      <a16:colId xmlns:a16="http://schemas.microsoft.com/office/drawing/2014/main" val="1187880289"/>
                    </a:ext>
                  </a:extLst>
                </a:gridCol>
                <a:gridCol w="3694685">
                  <a:extLst>
                    <a:ext uri="{9D8B030D-6E8A-4147-A177-3AD203B41FA5}">
                      <a16:colId xmlns:a16="http://schemas.microsoft.com/office/drawing/2014/main" val="3524545919"/>
                    </a:ext>
                  </a:extLst>
                </a:gridCol>
                <a:gridCol w="1002502">
                  <a:extLst>
                    <a:ext uri="{9D8B030D-6E8A-4147-A177-3AD203B41FA5}">
                      <a16:colId xmlns:a16="http://schemas.microsoft.com/office/drawing/2014/main" val="551690894"/>
                    </a:ext>
                  </a:extLst>
                </a:gridCol>
                <a:gridCol w="3709303">
                  <a:extLst>
                    <a:ext uri="{9D8B030D-6E8A-4147-A177-3AD203B41FA5}">
                      <a16:colId xmlns:a16="http://schemas.microsoft.com/office/drawing/2014/main" val="2329748649"/>
                    </a:ext>
                  </a:extLst>
                </a:gridCol>
              </a:tblGrid>
              <a:tr h="269347">
                <a:tc>
                  <a:txBody>
                    <a:bodyPr/>
                    <a:lstStyle/>
                    <a:p>
                      <a:pPr algn="ctr" fontAlgn="t">
                        <a:lnSpc>
                          <a:spcPct val="115000"/>
                        </a:lnSpc>
                        <a:buNone/>
                      </a:pPr>
                      <a:r>
                        <a:rPr lang="es-ES" sz="1000" b="1" i="0" u="none" strike="noStrike" dirty="0">
                          <a:solidFill>
                            <a:srgbClr val="000000"/>
                          </a:solidFill>
                          <a:effectLst/>
                          <a:latin typeface="Arial" panose="020B0604020202020204" pitchFamily="34" charset="0"/>
                          <a:ea typeface="Arial" panose="020B0604020202020204" pitchFamily="34" charset="0"/>
                        </a:rPr>
                        <a:t>Nombre</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fontAlgn="t">
                        <a:lnSpc>
                          <a:spcPct val="115000"/>
                        </a:lnSpc>
                        <a:buNone/>
                      </a:pPr>
                      <a:r>
                        <a:rPr lang="es-ES" sz="1000" b="1" i="0" u="none" strike="noStrike">
                          <a:solidFill>
                            <a:srgbClr val="000000"/>
                          </a:solidFill>
                          <a:effectLst/>
                          <a:latin typeface="Arial" panose="020B0604020202020204" pitchFamily="34" charset="0"/>
                          <a:ea typeface="Arial" panose="020B0604020202020204" pitchFamily="34" charset="0"/>
                        </a:rPr>
                        <a:t>Descripción </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fontAlgn="t">
                        <a:lnSpc>
                          <a:spcPct val="115000"/>
                        </a:lnSpc>
                        <a:buNone/>
                      </a:pPr>
                      <a:r>
                        <a:rPr lang="es-ES" sz="1000" b="1" i="0" u="none" strike="noStrike">
                          <a:solidFill>
                            <a:srgbClr val="000000"/>
                          </a:solidFill>
                          <a:effectLst/>
                          <a:latin typeface="Arial" panose="020B0604020202020204" pitchFamily="34" charset="0"/>
                          <a:ea typeface="Arial" panose="020B0604020202020204" pitchFamily="34" charset="0"/>
                        </a:rPr>
                        <a:t>Responsable</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fontAlgn="t">
                        <a:lnSpc>
                          <a:spcPct val="115000"/>
                        </a:lnSpc>
                        <a:buNone/>
                      </a:pPr>
                      <a:r>
                        <a:rPr lang="es-ES" sz="1000" b="1" i="0" u="none" strike="noStrike">
                          <a:solidFill>
                            <a:srgbClr val="000000"/>
                          </a:solidFill>
                          <a:effectLst/>
                          <a:latin typeface="Arial" panose="020B0604020202020204" pitchFamily="34" charset="0"/>
                          <a:ea typeface="Arial" panose="020B0604020202020204" pitchFamily="34" charset="0"/>
                        </a:rPr>
                        <a:t>Resultado</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extLst>
                  <a:ext uri="{0D108BD9-81ED-4DB2-BD59-A6C34878D82A}">
                    <a16:rowId xmlns:a16="http://schemas.microsoft.com/office/drawing/2014/main" val="1641756280"/>
                  </a:ext>
                </a:extLst>
              </a:tr>
              <a:tr h="395602">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Planificación del Proyecto</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Se realiza la investigación sobre lego spike</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Todo el grupo</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Lograr tener conocimiento previo antes de trabajar</a:t>
                      </a:r>
                      <a:endParaRPr lang="es-ES" sz="1200" b="0" i="0" u="none" strike="noStrike">
                        <a:effectLst/>
                        <a:latin typeface="Arial" panose="020B0604020202020204" pitchFamily="34" charset="0"/>
                      </a:endParaRPr>
                    </a:p>
                    <a:p>
                      <a:pPr algn="ctr" fontAlgn="t">
                        <a:lnSpc>
                          <a:spcPct val="115000"/>
                        </a:lnSpc>
                        <a:buNone/>
                      </a:pPr>
                      <a:r>
                        <a:rPr lang="es-ES" sz="900" b="0" i="0" u="none" strike="noStrike">
                          <a:effectLst/>
                          <a:latin typeface="Arial" panose="020B0604020202020204" pitchFamily="34" charset="0"/>
                          <a:ea typeface="Arial" panose="020B0604020202020204" pitchFamily="34" charset="0"/>
                        </a:rPr>
                        <a:t> </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0766857"/>
                  </a:ext>
                </a:extLst>
              </a:tr>
              <a:tr h="395602">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Investigación sobre software para uso</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Búsqueda sobre software de lego spike es el mejor para la programación del robot</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Bruno Rojas</a:t>
                      </a:r>
                      <a:endParaRPr lang="es-ES" sz="1200" b="0" i="0" u="none" strike="noStrike">
                        <a:effectLst/>
                        <a:latin typeface="Arial" panose="020B0604020202020204" pitchFamily="34" charset="0"/>
                      </a:endParaRPr>
                    </a:p>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Renato Chacon</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Tener el mejor software a nuestro gusto que nos deje hacer lo que queramos respecto a modificaciones y nuevos códigos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84694"/>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Organización del proyecto</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Dividir roles, saber quien va a hacer cada cosa y determinar un jefe de grupo</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Todo el grupo</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Orden a la hora de trabajar </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6077216"/>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Revisión de piezas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Conteo y vistazo de piezas entregadas</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Todo el grupo</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Determinar el material que tenemos para poder trabajar a gusto</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4426947"/>
                  </a:ext>
                </a:extLst>
              </a:tr>
              <a:tr h="395602">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Prototipo número 1 del robot</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Realización del prototipo número 1 del robot</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Renato Chacon</a:t>
                      </a:r>
                      <a:endParaRPr lang="es-ES" sz="1200" b="0" i="0" u="none" strike="noStrike">
                        <a:effectLst/>
                        <a:latin typeface="Arial" panose="020B0604020202020204" pitchFamily="34" charset="0"/>
                      </a:endParaRPr>
                    </a:p>
                    <a:p>
                      <a:pPr algn="ctr" fontAlgn="t">
                        <a:lnSpc>
                          <a:spcPct val="115000"/>
                        </a:lnSpc>
                        <a:buNone/>
                      </a:pPr>
                      <a:r>
                        <a:rPr lang="es-ES" sz="900" b="0" i="0" u="none" strike="noStrike">
                          <a:effectLst/>
                          <a:latin typeface="Arial" panose="020B0604020202020204" pitchFamily="34" charset="0"/>
                          <a:ea typeface="Arial" panose="020B0604020202020204" pitchFamily="34" charset="0"/>
                        </a:rPr>
                        <a:t>Bruno Rojas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Prototipo de robot funcional</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1226908"/>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Revisión del prototipo</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Ver detalles y ver errores </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Milton Porlles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Verificar si el robot tiene algun detalle </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4719234"/>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Programación de movimientos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Se usa el software elegido para la primera programación del robot lego spike</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Bruno Rojas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Robot completamente programado para poder usarse y hacer movimientos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2626541"/>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Uso del robot con movimientos programados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Probar robot con los movimientos programados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Renato Chacon</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Robot funcional y prueba de todos los movimientos para ver si hay algún detalle el cual revisa</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701954"/>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Prototipo número 2 del robot</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Realización de cambios al prototipo 1</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Renato Chacon</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Cambios como eliminación de piezas, cambio de formas etc.</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1881072"/>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Programación de movimientos nueva</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Nuevos movimientos en el robot</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Bruno rojas</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Aplicación de movimientos nuevos en el prototipo número 2</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7515717"/>
                  </a:ext>
                </a:extLst>
              </a:tr>
              <a:tr h="256721">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Investigación lenguaje para crear joystick</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Buscar la correcta herramienta que nos ayude para programar un joystik</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Todo el grupo</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Encontrar solución a nuestro problema </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4361107"/>
                  </a:ext>
                </a:extLst>
              </a:tr>
              <a:tr h="395602">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Confección del primer informe sobre Lego spike</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Realización de informe sobre robot</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Renato </a:t>
                      </a:r>
                      <a:r>
                        <a:rPr lang="es-ES" sz="900" b="0" i="0" u="none" strike="noStrike" dirty="0" err="1">
                          <a:effectLst/>
                          <a:latin typeface="Arial" panose="020B0604020202020204" pitchFamily="34" charset="0"/>
                          <a:ea typeface="Arial" panose="020B0604020202020204" pitchFamily="34" charset="0"/>
                        </a:rPr>
                        <a:t>Chacon</a:t>
                      </a:r>
                      <a:endParaRPr lang="es-ES" sz="1200" b="0" i="0" u="none" strike="noStrike" dirty="0">
                        <a:effectLst/>
                        <a:latin typeface="Arial" panose="020B0604020202020204" pitchFamily="34" charset="0"/>
                      </a:endParaRPr>
                    </a:p>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Milton Porlles</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Entrega de informe número 1</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5879296"/>
                  </a:ext>
                </a:extLst>
              </a:tr>
              <a:tr h="256721">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Término de bitácoras de las etapas 1</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Bitácoras terminadas y subidas al redmine</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a:effectLst/>
                          <a:latin typeface="Arial" panose="020B0604020202020204" pitchFamily="34" charset="0"/>
                          <a:ea typeface="Arial" panose="020B0604020202020204" pitchFamily="34" charset="0"/>
                        </a:rPr>
                        <a:t>Renato Chacon</a:t>
                      </a:r>
                      <a:endParaRPr lang="es-ES" sz="1200" b="0" i="0" u="none" strike="noStrike">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buNone/>
                      </a:pPr>
                      <a:r>
                        <a:rPr lang="es-ES" sz="900" b="0" i="0" u="none" strike="noStrike" dirty="0">
                          <a:effectLst/>
                          <a:latin typeface="Arial" panose="020B0604020202020204" pitchFamily="34" charset="0"/>
                          <a:ea typeface="Arial" panose="020B0604020202020204" pitchFamily="34" charset="0"/>
                        </a:rPr>
                        <a:t>Entregas de bitácoras</a:t>
                      </a:r>
                      <a:endParaRPr lang="es-ES" sz="1200" b="0" i="0" u="none" strike="noStrike" dirty="0">
                        <a:effectLst/>
                        <a:latin typeface="Arial" panose="020B0604020202020204" pitchFamily="34" charset="0"/>
                      </a:endParaRPr>
                    </a:p>
                  </a:txBody>
                  <a:tcPr marL="35166" marR="35166" marT="35166" marB="351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2767030"/>
                  </a:ext>
                </a:extLst>
              </a:tr>
            </a:tbl>
          </a:graphicData>
        </a:graphic>
      </p:graphicFrame>
    </p:spTree>
    <p:extLst>
      <p:ext uri="{BB962C8B-B14F-4D97-AF65-F5344CB8AC3E}">
        <p14:creationId xmlns:p14="http://schemas.microsoft.com/office/powerpoint/2010/main" val="385479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1EC56-4BEF-5341-6B63-C505471E4DE7}"/>
              </a:ext>
            </a:extLst>
          </p:cNvPr>
          <p:cNvSpPr>
            <a:spLocks noGrp="1"/>
          </p:cNvSpPr>
          <p:nvPr>
            <p:ph type="title"/>
          </p:nvPr>
        </p:nvSpPr>
        <p:spPr>
          <a:xfrm>
            <a:off x="1866791" y="463899"/>
            <a:ext cx="8103171" cy="350520"/>
          </a:xfrm>
        </p:spPr>
        <p:txBody>
          <a:bodyPr>
            <a:normAutofit fontScale="90000"/>
          </a:bodyPr>
          <a:lstStyle/>
          <a:p>
            <a:pPr algn="ctr"/>
            <a:r>
              <a:rPr lang="es-CL" dirty="0"/>
              <a:t>Carta </a:t>
            </a:r>
            <a:r>
              <a:rPr lang="es-CL" dirty="0" err="1"/>
              <a:t>GanTT</a:t>
            </a:r>
            <a:endParaRPr lang="es-CL" dirty="0"/>
          </a:p>
        </p:txBody>
      </p:sp>
      <p:pic>
        <p:nvPicPr>
          <p:cNvPr id="4" name="image1.png">
            <a:extLst>
              <a:ext uri="{FF2B5EF4-FFF2-40B4-BE49-F238E27FC236}">
                <a16:creationId xmlns:a16="http://schemas.microsoft.com/office/drawing/2014/main" id="{0F3060CC-B8D9-7E77-A335-32D975379A62}"/>
              </a:ext>
            </a:extLst>
          </p:cNvPr>
          <p:cNvPicPr>
            <a:picLocks noGrp="1"/>
          </p:cNvPicPr>
          <p:nvPr>
            <p:ph idx="1"/>
          </p:nvPr>
        </p:nvPicPr>
        <p:blipFill>
          <a:blip r:embed="rId2"/>
          <a:srcRect/>
          <a:stretch>
            <a:fillRect/>
          </a:stretch>
        </p:blipFill>
        <p:spPr>
          <a:xfrm>
            <a:off x="1104083" y="950976"/>
            <a:ext cx="9983833" cy="5443125"/>
          </a:xfrm>
          <a:prstGeom prst="rect">
            <a:avLst/>
          </a:prstGeom>
          <a:ln/>
        </p:spPr>
      </p:pic>
    </p:spTree>
    <p:extLst>
      <p:ext uri="{BB962C8B-B14F-4D97-AF65-F5344CB8AC3E}">
        <p14:creationId xmlns:p14="http://schemas.microsoft.com/office/powerpoint/2010/main" val="264658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952BE-75F2-4E6A-B147-B743A688DE1E}"/>
              </a:ext>
            </a:extLst>
          </p:cNvPr>
          <p:cNvSpPr>
            <a:spLocks noGrp="1"/>
          </p:cNvSpPr>
          <p:nvPr>
            <p:ph type="title"/>
          </p:nvPr>
        </p:nvSpPr>
        <p:spPr/>
        <p:txBody>
          <a:bodyPr/>
          <a:lstStyle/>
          <a:p>
            <a:r>
              <a:rPr lang="es-CL" dirty="0"/>
              <a:t>Gestión de riesgos </a:t>
            </a:r>
          </a:p>
        </p:txBody>
      </p:sp>
      <p:sp>
        <p:nvSpPr>
          <p:cNvPr id="3" name="Marcador de contenido 2">
            <a:extLst>
              <a:ext uri="{FF2B5EF4-FFF2-40B4-BE49-F238E27FC236}">
                <a16:creationId xmlns:a16="http://schemas.microsoft.com/office/drawing/2014/main" id="{D5392A74-34FB-32F8-55FF-2DEFD86F69CE}"/>
              </a:ext>
            </a:extLst>
          </p:cNvPr>
          <p:cNvSpPr>
            <a:spLocks noGrp="1"/>
          </p:cNvSpPr>
          <p:nvPr>
            <p:ph idx="1"/>
          </p:nvPr>
        </p:nvSpPr>
        <p:spPr>
          <a:xfrm>
            <a:off x="1141413" y="2093977"/>
            <a:ext cx="9905998" cy="3962400"/>
          </a:xfrm>
        </p:spPr>
        <p:txBody>
          <a:bodyPr>
            <a:normAutofit fontScale="85000" lnSpcReduction="20000"/>
          </a:bodyPr>
          <a:lstStyle/>
          <a:p>
            <a:r>
              <a:rPr lang="es-ES" dirty="0">
                <a:effectLst/>
              </a:rPr>
              <a:t>Se muestra la creación de una tabla la cual muestra los problemas que se pueden presentar durante la creación de la primera fase del proyecto. Resume y compara los tipos de daños los cuales puede presentar el robot:</a:t>
            </a:r>
            <a:endParaRPr lang="es-CL" dirty="0">
              <a:effectLst/>
            </a:endParaRPr>
          </a:p>
          <a:p>
            <a:pPr lvl="0"/>
            <a:r>
              <a:rPr lang="es-ES" dirty="0">
                <a:effectLst/>
              </a:rPr>
              <a:t>Daño catastrófico: hay que actuar de inmediato, porque puede detener el proyecto o hacer que tengamos que empezar todo de nuevo.</a:t>
            </a:r>
            <a:endParaRPr lang="es-CL" dirty="0">
              <a:effectLst/>
            </a:endParaRPr>
          </a:p>
          <a:p>
            <a:pPr lvl="0"/>
            <a:r>
              <a:rPr lang="es-ES" dirty="0">
                <a:effectLst/>
              </a:rPr>
              <a:t>Daño crítico: es necesario tomar medidas para solucionarlo, ya que puede causar retrasos importantes en varias partes del proyecto.</a:t>
            </a:r>
            <a:endParaRPr lang="es-CL" dirty="0">
              <a:effectLst/>
            </a:endParaRPr>
          </a:p>
          <a:p>
            <a:r>
              <a:rPr lang="es-ES" dirty="0">
                <a:effectLst/>
              </a:rPr>
              <a:t>Daño circunstancial: se debe atender cuando ocurra, porque puede retrasar una parte importante del proyecto.</a:t>
            </a:r>
            <a:endParaRPr lang="es-CL" dirty="0">
              <a:effectLst/>
            </a:endParaRPr>
          </a:p>
          <a:p>
            <a:pPr lvl="0"/>
            <a:r>
              <a:rPr lang="es-ES" dirty="0">
                <a:effectLst/>
              </a:rPr>
              <a:t>Daño irrelevante: no es algo grave, solo un detalle que se puede arreglar en cualquier momento sin afectar mucho el proyecto</a:t>
            </a:r>
            <a:endParaRPr lang="es-CL" dirty="0">
              <a:effectLst/>
            </a:endParaRPr>
          </a:p>
          <a:p>
            <a:pPr lvl="0"/>
            <a:r>
              <a:rPr lang="es-ES" dirty="0">
                <a:effectLst/>
              </a:rPr>
              <a:t>Daño recurrente: no es serio, pero sucede varias veces y puede retrasar un poco las sesiones de trabajo, aunque no afecta las etapas principales del proyecto.</a:t>
            </a:r>
            <a:br>
              <a:rPr lang="es-ES" dirty="0">
                <a:effectLst/>
              </a:rPr>
            </a:br>
            <a:r>
              <a:rPr lang="es-ES" dirty="0">
                <a:effectLst/>
              </a:rPr>
              <a:t>	</a:t>
            </a:r>
            <a:endParaRPr lang="es-CL" dirty="0">
              <a:effectLst/>
            </a:endParaRPr>
          </a:p>
          <a:p>
            <a:endParaRPr lang="es-CL" dirty="0"/>
          </a:p>
        </p:txBody>
      </p:sp>
    </p:spTree>
    <p:extLst>
      <p:ext uri="{BB962C8B-B14F-4D97-AF65-F5344CB8AC3E}">
        <p14:creationId xmlns:p14="http://schemas.microsoft.com/office/powerpoint/2010/main" val="256345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2C11F-3E85-1B35-CCDF-CB4733E65203}"/>
              </a:ext>
            </a:extLst>
          </p:cNvPr>
          <p:cNvSpPr>
            <a:spLocks noGrp="1"/>
          </p:cNvSpPr>
          <p:nvPr>
            <p:ph type="title"/>
          </p:nvPr>
        </p:nvSpPr>
        <p:spPr>
          <a:xfrm>
            <a:off x="1141413" y="609600"/>
            <a:ext cx="9905998" cy="1468582"/>
          </a:xfrm>
        </p:spPr>
        <p:txBody>
          <a:bodyPr>
            <a:normAutofit/>
          </a:bodyPr>
          <a:lstStyle/>
          <a:p>
            <a:r>
              <a:rPr lang="es-CL" dirty="0"/>
              <a:t>Categorización de riesgos y su mitigación</a:t>
            </a:r>
          </a:p>
        </p:txBody>
      </p:sp>
      <p:graphicFrame>
        <p:nvGraphicFramePr>
          <p:cNvPr id="4" name="Marcador de contenido 3">
            <a:extLst>
              <a:ext uri="{FF2B5EF4-FFF2-40B4-BE49-F238E27FC236}">
                <a16:creationId xmlns:a16="http://schemas.microsoft.com/office/drawing/2014/main" id="{A3CD0C06-D285-D24C-D5C0-E22A03AE9C4F}"/>
              </a:ext>
            </a:extLst>
          </p:cNvPr>
          <p:cNvGraphicFramePr>
            <a:graphicFrameLocks noGrp="1"/>
          </p:cNvGraphicFramePr>
          <p:nvPr>
            <p:ph idx="1"/>
            <p:extLst>
              <p:ext uri="{D42A27DB-BD31-4B8C-83A1-F6EECF244321}">
                <p14:modId xmlns:p14="http://schemas.microsoft.com/office/powerpoint/2010/main" val="2272363643"/>
              </p:ext>
            </p:extLst>
          </p:nvPr>
        </p:nvGraphicFramePr>
        <p:xfrm>
          <a:off x="1141413" y="2386826"/>
          <a:ext cx="9906001" cy="3314351"/>
        </p:xfrm>
        <a:graphic>
          <a:graphicData uri="http://schemas.openxmlformats.org/drawingml/2006/table">
            <a:tbl>
              <a:tblPr firstRow="1" bandRow="1">
                <a:tableStyleId>{5C22544A-7EE6-4342-B048-85BDC9FD1C3A}</a:tableStyleId>
              </a:tblPr>
              <a:tblGrid>
                <a:gridCol w="4169239">
                  <a:extLst>
                    <a:ext uri="{9D8B030D-6E8A-4147-A177-3AD203B41FA5}">
                      <a16:colId xmlns:a16="http://schemas.microsoft.com/office/drawing/2014/main" val="830476267"/>
                    </a:ext>
                  </a:extLst>
                </a:gridCol>
                <a:gridCol w="1353742">
                  <a:extLst>
                    <a:ext uri="{9D8B030D-6E8A-4147-A177-3AD203B41FA5}">
                      <a16:colId xmlns:a16="http://schemas.microsoft.com/office/drawing/2014/main" val="320305932"/>
                    </a:ext>
                  </a:extLst>
                </a:gridCol>
                <a:gridCol w="4383020">
                  <a:extLst>
                    <a:ext uri="{9D8B030D-6E8A-4147-A177-3AD203B41FA5}">
                      <a16:colId xmlns:a16="http://schemas.microsoft.com/office/drawing/2014/main" val="2852525876"/>
                    </a:ext>
                  </a:extLst>
                </a:gridCol>
              </a:tblGrid>
              <a:tr h="248727">
                <a:tc>
                  <a:txBody>
                    <a:bodyPr/>
                    <a:lstStyle/>
                    <a:p>
                      <a:pPr algn="ctr">
                        <a:lnSpc>
                          <a:spcPct val="115000"/>
                        </a:lnSpc>
                        <a:buNone/>
                      </a:pPr>
                      <a:r>
                        <a:rPr lang="es-ES" sz="1100">
                          <a:effectLst/>
                        </a:rPr>
                        <a:t>Riesgo</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ctr">
                        <a:lnSpc>
                          <a:spcPct val="115000"/>
                        </a:lnSpc>
                        <a:buNone/>
                      </a:pPr>
                      <a:r>
                        <a:rPr lang="es-ES" sz="1100">
                          <a:effectLst/>
                        </a:rPr>
                        <a:t>Nivel de impacto</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ctr">
                        <a:lnSpc>
                          <a:spcPct val="115000"/>
                        </a:lnSpc>
                        <a:buNone/>
                      </a:pPr>
                      <a:r>
                        <a:rPr lang="es-ES" sz="1100">
                          <a:effectLst/>
                        </a:rPr>
                        <a:t>Acción remedial</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1003276423"/>
                  </a:ext>
                </a:extLst>
              </a:tr>
              <a:tr h="360620">
                <a:tc>
                  <a:txBody>
                    <a:bodyPr/>
                    <a:lstStyle/>
                    <a:p>
                      <a:pPr algn="just">
                        <a:lnSpc>
                          <a:spcPct val="115000"/>
                        </a:lnSpc>
                        <a:buNone/>
                      </a:pPr>
                      <a:r>
                        <a:rPr lang="es-ES" sz="900">
                          <a:effectLst/>
                        </a:rPr>
                        <a:t>El bloque inteligente no enciende o pierde comunicación con los sensores</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catastrófico</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Reiniciar el sistema, verificar batería y firmware si persiste, reemplazar el bloque o reprogramar.</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780466547"/>
                  </a:ext>
                </a:extLst>
              </a:tr>
              <a:tr h="360620">
                <a:tc>
                  <a:txBody>
                    <a:bodyPr/>
                    <a:lstStyle/>
                    <a:p>
                      <a:pPr algn="just">
                        <a:lnSpc>
                          <a:spcPct val="115000"/>
                        </a:lnSpc>
                        <a:buNone/>
                      </a:pPr>
                      <a:r>
                        <a:rPr lang="es-ES" sz="900">
                          <a:effectLst/>
                        </a:rPr>
                        <a:t>Falla en los motores del carro</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catastrófico</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Revisar conexiones y calibración del motor; reprogramar el bloque de movimiento; reemplazar motor si es necesario.</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3863601099"/>
                  </a:ext>
                </a:extLst>
              </a:tr>
              <a:tr h="360620">
                <a:tc>
                  <a:txBody>
                    <a:bodyPr/>
                    <a:lstStyle/>
                    <a:p>
                      <a:pPr algn="just">
                        <a:lnSpc>
                          <a:spcPct val="115000"/>
                        </a:lnSpc>
                        <a:buNone/>
                      </a:pPr>
                      <a:r>
                        <a:rPr lang="es-ES" sz="900">
                          <a:effectLst/>
                        </a:rPr>
                        <a:t>Error en la programación</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crítico</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Analizar debugging para,probar con trayectos cortos y ajustar valores de giro o velocidad.</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2057270423"/>
                  </a:ext>
                </a:extLst>
              </a:tr>
              <a:tr h="360620">
                <a:tc>
                  <a:txBody>
                    <a:bodyPr/>
                    <a:lstStyle/>
                    <a:p>
                      <a:pPr algn="just">
                        <a:lnSpc>
                          <a:spcPct val="115000"/>
                        </a:lnSpc>
                        <a:buNone/>
                      </a:pPr>
                      <a:r>
                        <a:rPr lang="es-ES" sz="900">
                          <a:effectLst/>
                        </a:rPr>
                        <a:t>Obstrucción en la pista (el carro se detiene o se desvía)</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circunstancial</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Limpiar la pista, asegurar que no haya objetos externos, y rediseñar el entorno para evitar obstáculos.</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1788636759"/>
                  </a:ext>
                </a:extLst>
              </a:tr>
              <a:tr h="360620">
                <a:tc>
                  <a:txBody>
                    <a:bodyPr/>
                    <a:lstStyle/>
                    <a:p>
                      <a:pPr algn="just">
                        <a:lnSpc>
                          <a:spcPct val="115000"/>
                        </a:lnSpc>
                        <a:buNone/>
                      </a:pPr>
                      <a:r>
                        <a:rPr lang="es-ES" sz="900">
                          <a:effectLst/>
                        </a:rPr>
                        <a:t>Batería con carga insuficiente en medio de la prueba</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recurrente</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Comprobar nivel de batería antes de cada ejecución mantener baterías de repuesto cargadas.</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1337984948"/>
                  </a:ext>
                </a:extLst>
              </a:tr>
              <a:tr h="360620">
                <a:tc>
                  <a:txBody>
                    <a:bodyPr/>
                    <a:lstStyle/>
                    <a:p>
                      <a:pPr algn="just">
                        <a:lnSpc>
                          <a:spcPct val="115000"/>
                        </a:lnSpc>
                        <a:buNone/>
                      </a:pPr>
                      <a:r>
                        <a:rPr lang="es-ES" sz="900">
                          <a:effectLst/>
                        </a:rPr>
                        <a:t>Fallas aleatorias en la lectura del sensor de distancia</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recurrente</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Recalibrar sensores con frecuencia, limpiar la superficie y probar en distintos ambientes de luz.</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432330525"/>
                  </a:ext>
                </a:extLst>
              </a:tr>
              <a:tr h="206361">
                <a:tc>
                  <a:txBody>
                    <a:bodyPr/>
                    <a:lstStyle/>
                    <a:p>
                      <a:pPr algn="just">
                        <a:lnSpc>
                          <a:spcPct val="115000"/>
                        </a:lnSpc>
                        <a:buNone/>
                      </a:pPr>
                      <a:r>
                        <a:rPr lang="es-ES" sz="900">
                          <a:effectLst/>
                        </a:rPr>
                        <a:t>Ligeros retrasos en la entrega del objeto, sin fallar la misión</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irrelevante</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Registrar el incidente, optimizar tiempos de programación y velocidad si es necesario.</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2850888612"/>
                  </a:ext>
                </a:extLst>
              </a:tr>
              <a:tr h="206361">
                <a:tc>
                  <a:txBody>
                    <a:bodyPr/>
                    <a:lstStyle/>
                    <a:p>
                      <a:pPr algn="just">
                        <a:lnSpc>
                          <a:spcPct val="115000"/>
                        </a:lnSpc>
                        <a:buNone/>
                      </a:pPr>
                      <a:r>
                        <a:rPr lang="es-ES" sz="900">
                          <a:effectLst/>
                        </a:rPr>
                        <a:t>Pequeño error visual en el carro </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irrelevante</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Corregir si se desea una mejor presentación</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2741611843"/>
                  </a:ext>
                </a:extLst>
              </a:tr>
              <a:tr h="360620">
                <a:tc>
                  <a:txBody>
                    <a:bodyPr/>
                    <a:lstStyle/>
                    <a:p>
                      <a:pPr algn="just">
                        <a:lnSpc>
                          <a:spcPct val="115000"/>
                        </a:lnSpc>
                        <a:buNone/>
                      </a:pPr>
                      <a:r>
                        <a:rPr lang="es-ES" sz="900">
                          <a:effectLst/>
                        </a:rPr>
                        <a:t>Leve vibración o ruido durante el trayecto que no afecta la entrega del objeto</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Daño irrelevante</a:t>
                      </a:r>
                      <a:endParaRPr lang="es-CL" sz="900">
                        <a:effectLst/>
                        <a:latin typeface="Arial" panose="020B0604020202020204" pitchFamily="34" charset="0"/>
                        <a:ea typeface="Arial" panose="020B0604020202020204" pitchFamily="34" charset="0"/>
                      </a:endParaRPr>
                    </a:p>
                  </a:txBody>
                  <a:tcPr marL="16522" marR="16522" marT="16522" marB="16522"/>
                </a:tc>
                <a:tc>
                  <a:txBody>
                    <a:bodyPr/>
                    <a:lstStyle/>
                    <a:p>
                      <a:pPr algn="just">
                        <a:lnSpc>
                          <a:spcPct val="115000"/>
                        </a:lnSpc>
                        <a:buNone/>
                      </a:pPr>
                      <a:r>
                        <a:rPr lang="es-ES" sz="900">
                          <a:effectLst/>
                        </a:rPr>
                        <a:t>Comprobar que las piezas estén firmemente conectadas no requiere acción inmediata, solo registro para mantenimiento futuro.</a:t>
                      </a:r>
                      <a:endParaRPr lang="es-CL" sz="900">
                        <a:effectLst/>
                        <a:latin typeface="Arial" panose="020B0604020202020204" pitchFamily="34" charset="0"/>
                        <a:ea typeface="Arial" panose="020B0604020202020204" pitchFamily="34" charset="0"/>
                      </a:endParaRPr>
                    </a:p>
                  </a:txBody>
                  <a:tcPr marL="16522" marR="16522" marT="16522" marB="16522"/>
                </a:tc>
                <a:extLst>
                  <a:ext uri="{0D108BD9-81ED-4DB2-BD59-A6C34878D82A}">
                    <a16:rowId xmlns:a16="http://schemas.microsoft.com/office/drawing/2014/main" val="4252819319"/>
                  </a:ext>
                </a:extLst>
              </a:tr>
            </a:tbl>
          </a:graphicData>
        </a:graphic>
      </p:graphicFrame>
    </p:spTree>
    <p:extLst>
      <p:ext uri="{BB962C8B-B14F-4D97-AF65-F5344CB8AC3E}">
        <p14:creationId xmlns:p14="http://schemas.microsoft.com/office/powerpoint/2010/main" val="89220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79EB47-B3B2-A062-1E53-73530CC617A1}"/>
              </a:ext>
            </a:extLst>
          </p:cNvPr>
          <p:cNvSpPr>
            <a:spLocks noGrp="1"/>
          </p:cNvSpPr>
          <p:nvPr>
            <p:ph type="title"/>
          </p:nvPr>
        </p:nvSpPr>
        <p:spPr>
          <a:xfrm>
            <a:off x="4303643" y="609600"/>
            <a:ext cx="6743767" cy="1905000"/>
          </a:xfrm>
        </p:spPr>
        <p:txBody>
          <a:bodyPr>
            <a:normAutofit/>
          </a:bodyPr>
          <a:lstStyle/>
          <a:p>
            <a:r>
              <a:rPr lang="es-CL" dirty="0"/>
              <a:t>Planificación de recursos</a:t>
            </a:r>
          </a:p>
        </p:txBody>
      </p:sp>
      <p:pic>
        <p:nvPicPr>
          <p:cNvPr id="7" name="Picture 6" descr="Toma en ángulo de un bolígrafo en un gráfico">
            <a:extLst>
              <a:ext uri="{FF2B5EF4-FFF2-40B4-BE49-F238E27FC236}">
                <a16:creationId xmlns:a16="http://schemas.microsoft.com/office/drawing/2014/main" id="{6DDCF00E-2D03-F4BD-45D1-46937FA350CA}"/>
              </a:ext>
            </a:extLst>
          </p:cNvPr>
          <p:cNvPicPr>
            <a:picLocks noChangeAspect="1"/>
          </p:cNvPicPr>
          <p:nvPr/>
        </p:nvPicPr>
        <p:blipFill>
          <a:blip r:embed="rId3"/>
          <a:srcRect l="14334" r="51799" b="-1"/>
          <a:stretch>
            <a:fillRect/>
          </a:stretch>
        </p:blipFill>
        <p:spPr>
          <a:xfrm>
            <a:off x="257590" y="10"/>
            <a:ext cx="3479523"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Marcador de contenido 2">
            <a:extLst>
              <a:ext uri="{FF2B5EF4-FFF2-40B4-BE49-F238E27FC236}">
                <a16:creationId xmlns:a16="http://schemas.microsoft.com/office/drawing/2014/main" id="{FE7AD5E7-360B-6282-EDF1-4DB430492E57}"/>
              </a:ext>
            </a:extLst>
          </p:cNvPr>
          <p:cNvSpPr>
            <a:spLocks noGrp="1"/>
          </p:cNvSpPr>
          <p:nvPr>
            <p:ph idx="1"/>
          </p:nvPr>
        </p:nvSpPr>
        <p:spPr>
          <a:xfrm>
            <a:off x="4518594" y="3886200"/>
            <a:ext cx="7490609" cy="2625302"/>
          </a:xfrm>
        </p:spPr>
        <p:txBody>
          <a:bodyPr>
            <a:normAutofit fontScale="70000" lnSpcReduction="20000"/>
          </a:bodyPr>
          <a:lstStyle/>
          <a:p>
            <a:pPr marL="0" indent="0">
              <a:buNone/>
            </a:pPr>
            <a:r>
              <a:rPr lang="es-CL" dirty="0"/>
              <a:t>Software:           </a:t>
            </a:r>
          </a:p>
          <a:p>
            <a:pPr lvl="0"/>
            <a:r>
              <a:rPr lang="es-ES" dirty="0">
                <a:effectLst/>
              </a:rPr>
              <a:t>Sistema operativo Windows.</a:t>
            </a:r>
            <a:endParaRPr lang="es-CL" dirty="0">
              <a:effectLst/>
            </a:endParaRPr>
          </a:p>
          <a:p>
            <a:pPr lvl="0"/>
            <a:r>
              <a:rPr lang="es-ES" dirty="0" err="1">
                <a:effectLst/>
              </a:rPr>
              <a:t>Redmine</a:t>
            </a:r>
            <a:r>
              <a:rPr lang="es-ES" dirty="0">
                <a:effectLst/>
              </a:rPr>
              <a:t>.</a:t>
            </a:r>
            <a:endParaRPr lang="es-CL" dirty="0">
              <a:effectLst/>
            </a:endParaRPr>
          </a:p>
          <a:p>
            <a:pPr lvl="0"/>
            <a:r>
              <a:rPr lang="es-ES" dirty="0">
                <a:effectLst/>
              </a:rPr>
              <a:t>Visual Studio </a:t>
            </a:r>
            <a:r>
              <a:rPr lang="es-ES" dirty="0" err="1">
                <a:effectLst/>
              </a:rPr>
              <a:t>Code</a:t>
            </a:r>
            <a:r>
              <a:rPr lang="es-ES" dirty="0">
                <a:effectLst/>
              </a:rPr>
              <a:t>.</a:t>
            </a:r>
          </a:p>
          <a:p>
            <a:pPr lvl="0"/>
            <a:r>
              <a:rPr lang="es-CL" dirty="0">
                <a:effectLst/>
              </a:rPr>
              <a:t>Git.</a:t>
            </a:r>
          </a:p>
          <a:p>
            <a:pPr lvl="0"/>
            <a:r>
              <a:rPr lang="es-ES" dirty="0" err="1">
                <a:effectLst/>
              </a:rPr>
              <a:t>Github</a:t>
            </a:r>
            <a:r>
              <a:rPr lang="es-ES" dirty="0">
                <a:effectLst/>
              </a:rPr>
              <a:t>.</a:t>
            </a:r>
            <a:endParaRPr lang="es-CL" dirty="0">
              <a:effectLst/>
            </a:endParaRPr>
          </a:p>
          <a:p>
            <a:pPr lvl="0"/>
            <a:r>
              <a:rPr lang="es-ES" dirty="0">
                <a:effectLst/>
              </a:rPr>
              <a:t>Documentos de </a:t>
            </a:r>
            <a:r>
              <a:rPr lang="es-ES" dirty="0" err="1">
                <a:effectLst/>
              </a:rPr>
              <a:t>google</a:t>
            </a:r>
            <a:r>
              <a:rPr lang="es-ES" dirty="0">
                <a:effectLst/>
              </a:rPr>
              <a:t>.</a:t>
            </a:r>
            <a:endParaRPr lang="es-CL" dirty="0">
              <a:effectLst/>
            </a:endParaRPr>
          </a:p>
          <a:p>
            <a:pPr marL="0" indent="0">
              <a:buNone/>
            </a:pPr>
            <a:br>
              <a:rPr lang="es-CL" dirty="0"/>
            </a:br>
            <a:endParaRPr lang="es-CL" dirty="0"/>
          </a:p>
        </p:txBody>
      </p:sp>
      <p:sp>
        <p:nvSpPr>
          <p:cNvPr id="4" name="CuadroTexto 3">
            <a:extLst>
              <a:ext uri="{FF2B5EF4-FFF2-40B4-BE49-F238E27FC236}">
                <a16:creationId xmlns:a16="http://schemas.microsoft.com/office/drawing/2014/main" id="{D9A6E0F2-453B-A52A-1603-FB5697CED798}"/>
              </a:ext>
            </a:extLst>
          </p:cNvPr>
          <p:cNvSpPr txBox="1"/>
          <p:nvPr/>
        </p:nvSpPr>
        <p:spPr>
          <a:xfrm>
            <a:off x="5637276" y="2971800"/>
            <a:ext cx="914400" cy="914400"/>
          </a:xfrm>
          <a:prstGeom prst="rect">
            <a:avLst/>
          </a:prstGeom>
          <a:noFill/>
        </p:spPr>
        <p:txBody>
          <a:bodyPr wrap="square" rtlCol="0">
            <a:spAutoFit/>
          </a:bodyPr>
          <a:lstStyle/>
          <a:p>
            <a:endParaRPr lang="es-CL" dirty="0"/>
          </a:p>
        </p:txBody>
      </p:sp>
      <p:sp>
        <p:nvSpPr>
          <p:cNvPr id="5" name="CuadroTexto 4">
            <a:extLst>
              <a:ext uri="{FF2B5EF4-FFF2-40B4-BE49-F238E27FC236}">
                <a16:creationId xmlns:a16="http://schemas.microsoft.com/office/drawing/2014/main" id="{A6303725-6E36-BC80-1D15-E77BB10B2B72}"/>
              </a:ext>
            </a:extLst>
          </p:cNvPr>
          <p:cNvSpPr txBox="1"/>
          <p:nvPr/>
        </p:nvSpPr>
        <p:spPr>
          <a:xfrm>
            <a:off x="4518594" y="2274838"/>
            <a:ext cx="4590288" cy="2049792"/>
          </a:xfrm>
          <a:prstGeom prst="rect">
            <a:avLst/>
          </a:prstGeom>
          <a:noFill/>
        </p:spPr>
        <p:txBody>
          <a:bodyPr wrap="square" rtlCol="0">
            <a:spAutoFit/>
          </a:bodyPr>
          <a:lstStyle/>
          <a:p>
            <a:pPr marL="285750" indent="-285750">
              <a:lnSpc>
                <a:spcPct val="80000"/>
              </a:lnSpc>
              <a:spcBef>
                <a:spcPct val="20000"/>
              </a:spcBef>
              <a:spcAft>
                <a:spcPts val="600"/>
              </a:spcAft>
              <a:buClr>
                <a:schemeClr val="tx1"/>
              </a:buClr>
              <a:buSzPct val="100000"/>
              <a:buFont typeface="Arial"/>
              <a:buChar char="•"/>
            </a:pPr>
            <a:r>
              <a:rPr lang="es-CL" sz="1400" cap="small" dirty="0">
                <a:gradFill flip="none" rotWithShape="1">
                  <a:gsLst>
                    <a:gs pos="0">
                      <a:schemeClr val="tx1"/>
                    </a:gs>
                    <a:gs pos="100000">
                      <a:schemeClr val="tx1">
                        <a:lumMod val="75000"/>
                      </a:schemeClr>
                    </a:gs>
                  </a:gsLst>
                  <a:lin ang="5580000" scaled="0"/>
                  <a:tileRect/>
                </a:gradFill>
              </a:rPr>
              <a:t>Hardware:  </a:t>
            </a:r>
          </a:p>
          <a:p>
            <a:pPr marL="285750" indent="-285750">
              <a:lnSpc>
                <a:spcPct val="80000"/>
              </a:lnSpc>
              <a:spcBef>
                <a:spcPct val="20000"/>
              </a:spcBef>
              <a:spcAft>
                <a:spcPts val="600"/>
              </a:spcAft>
              <a:buClr>
                <a:schemeClr val="tx1"/>
              </a:buClr>
              <a:buSzPct val="100000"/>
              <a:buFont typeface="Arial"/>
              <a:buChar char="•"/>
            </a:pPr>
            <a:r>
              <a:rPr lang="es-CL" sz="1400" cap="small" dirty="0">
                <a:gradFill flip="none" rotWithShape="1">
                  <a:gsLst>
                    <a:gs pos="0">
                      <a:schemeClr val="tx1"/>
                    </a:gs>
                    <a:gs pos="100000">
                      <a:schemeClr val="tx1">
                        <a:lumMod val="75000"/>
                      </a:schemeClr>
                    </a:gs>
                  </a:gsLst>
                  <a:lin ang="5580000" scaled="0"/>
                  <a:tileRect/>
                </a:gradFill>
              </a:rPr>
              <a:t>-Set lego </a:t>
            </a:r>
            <a:r>
              <a:rPr lang="es-CL" sz="1400" cap="small" dirty="0" err="1">
                <a:gradFill flip="none" rotWithShape="1">
                  <a:gsLst>
                    <a:gs pos="0">
                      <a:schemeClr val="tx1"/>
                    </a:gs>
                    <a:gs pos="100000">
                      <a:schemeClr val="tx1">
                        <a:lumMod val="75000"/>
                      </a:schemeClr>
                    </a:gs>
                  </a:gsLst>
                  <a:lin ang="5580000" scaled="0"/>
                  <a:tileRect/>
                </a:gradFill>
              </a:rPr>
              <a:t>Spike</a:t>
            </a:r>
            <a:r>
              <a:rPr lang="es-CL" sz="1400" cap="small" dirty="0">
                <a:gradFill flip="none" rotWithShape="1">
                  <a:gsLst>
                    <a:gs pos="0">
                      <a:schemeClr val="tx1"/>
                    </a:gs>
                    <a:gs pos="100000">
                      <a:schemeClr val="tx1">
                        <a:lumMod val="75000"/>
                      </a:schemeClr>
                    </a:gs>
                  </a:gsLst>
                  <a:lin ang="5580000" scaled="0"/>
                  <a:tileRect/>
                </a:gradFill>
              </a:rPr>
              <a:t>.</a:t>
            </a:r>
          </a:p>
          <a:p>
            <a:pPr marL="285750" indent="-285750">
              <a:lnSpc>
                <a:spcPct val="80000"/>
              </a:lnSpc>
              <a:spcBef>
                <a:spcPct val="20000"/>
              </a:spcBef>
              <a:spcAft>
                <a:spcPts val="600"/>
              </a:spcAft>
              <a:buClr>
                <a:schemeClr val="tx1"/>
              </a:buClr>
              <a:buSzPct val="100000"/>
              <a:buFont typeface="Arial"/>
              <a:buChar char="•"/>
            </a:pPr>
            <a:r>
              <a:rPr lang="es-CL" sz="1400" cap="small" dirty="0">
                <a:gradFill flip="none" rotWithShape="1">
                  <a:gsLst>
                    <a:gs pos="0">
                      <a:schemeClr val="tx1"/>
                    </a:gs>
                    <a:gs pos="100000">
                      <a:schemeClr val="tx1">
                        <a:lumMod val="75000"/>
                      </a:schemeClr>
                    </a:gs>
                  </a:gsLst>
                  <a:lin ang="5580000" scaled="0"/>
                  <a:tileRect/>
                </a:gradFill>
              </a:rPr>
              <a:t>-Computador para la realización del sistema.</a:t>
            </a:r>
          </a:p>
          <a:p>
            <a:pPr marL="285750" indent="-285750">
              <a:lnSpc>
                <a:spcPct val="80000"/>
              </a:lnSpc>
              <a:spcBef>
                <a:spcPct val="20000"/>
              </a:spcBef>
              <a:spcAft>
                <a:spcPts val="600"/>
              </a:spcAft>
              <a:buClr>
                <a:schemeClr val="tx1"/>
              </a:buClr>
              <a:buSzPct val="100000"/>
              <a:buFont typeface="Arial"/>
              <a:buChar char="•"/>
            </a:pPr>
            <a:r>
              <a:rPr lang="es-CL" sz="1400" cap="small" dirty="0">
                <a:gradFill flip="none" rotWithShape="1">
                  <a:gsLst>
                    <a:gs pos="0">
                      <a:schemeClr val="tx1"/>
                    </a:gs>
                    <a:gs pos="100000">
                      <a:schemeClr val="tx1">
                        <a:lumMod val="75000"/>
                      </a:schemeClr>
                    </a:gs>
                  </a:gsLst>
                  <a:lin ang="5580000" scaled="0"/>
                  <a:tileRect/>
                </a:gradFill>
              </a:rPr>
              <a:t>-Celular como controlador del robot.</a:t>
            </a:r>
          </a:p>
          <a:p>
            <a:pPr algn="ctr"/>
            <a:br>
              <a:rPr lang="es-CL" dirty="0"/>
            </a:br>
            <a:endParaRPr lang="es-CL" dirty="0"/>
          </a:p>
          <a:p>
            <a:endParaRPr lang="es-CL" dirty="0"/>
          </a:p>
        </p:txBody>
      </p:sp>
    </p:spTree>
    <p:extLst>
      <p:ext uri="{BB962C8B-B14F-4D97-AF65-F5344CB8AC3E}">
        <p14:creationId xmlns:p14="http://schemas.microsoft.com/office/powerpoint/2010/main" val="394250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0F7EA-BCD2-6B82-56AF-D8EC54B32D19}"/>
              </a:ext>
            </a:extLst>
          </p:cNvPr>
          <p:cNvSpPr>
            <a:spLocks noGrp="1"/>
          </p:cNvSpPr>
          <p:nvPr>
            <p:ph type="title"/>
          </p:nvPr>
        </p:nvSpPr>
        <p:spPr>
          <a:xfrm>
            <a:off x="1141413" y="609600"/>
            <a:ext cx="9081579" cy="457200"/>
          </a:xfrm>
        </p:spPr>
        <p:txBody>
          <a:bodyPr>
            <a:normAutofit fontScale="90000"/>
          </a:bodyPr>
          <a:lstStyle/>
          <a:p>
            <a:r>
              <a:rPr lang="es-CL" dirty="0"/>
              <a:t>Estimación de costos</a:t>
            </a:r>
          </a:p>
        </p:txBody>
      </p:sp>
      <p:graphicFrame>
        <p:nvGraphicFramePr>
          <p:cNvPr id="4" name="Marcador de contenido 3">
            <a:extLst>
              <a:ext uri="{FF2B5EF4-FFF2-40B4-BE49-F238E27FC236}">
                <a16:creationId xmlns:a16="http://schemas.microsoft.com/office/drawing/2014/main" id="{C5CEB36C-9140-7722-23EF-80DDFBE9EC1A}"/>
              </a:ext>
            </a:extLst>
          </p:cNvPr>
          <p:cNvGraphicFramePr>
            <a:graphicFrameLocks noGrp="1"/>
          </p:cNvGraphicFramePr>
          <p:nvPr>
            <p:ph idx="1"/>
            <p:extLst>
              <p:ext uri="{D42A27DB-BD31-4B8C-83A1-F6EECF244321}">
                <p14:modId xmlns:p14="http://schemas.microsoft.com/office/powerpoint/2010/main" val="1452636509"/>
              </p:ext>
            </p:extLst>
          </p:nvPr>
        </p:nvGraphicFramePr>
        <p:xfrm>
          <a:off x="1141413" y="1463003"/>
          <a:ext cx="4752424" cy="2837160"/>
        </p:xfrm>
        <a:graphic>
          <a:graphicData uri="http://schemas.openxmlformats.org/drawingml/2006/table">
            <a:tbl>
              <a:tblPr>
                <a:tableStyleId>{5C22544A-7EE6-4342-B048-85BDC9FD1C3A}</a:tableStyleId>
              </a:tblPr>
              <a:tblGrid>
                <a:gridCol w="2342681">
                  <a:extLst>
                    <a:ext uri="{9D8B030D-6E8A-4147-A177-3AD203B41FA5}">
                      <a16:colId xmlns:a16="http://schemas.microsoft.com/office/drawing/2014/main" val="412803707"/>
                    </a:ext>
                  </a:extLst>
                </a:gridCol>
                <a:gridCol w="2409743">
                  <a:extLst>
                    <a:ext uri="{9D8B030D-6E8A-4147-A177-3AD203B41FA5}">
                      <a16:colId xmlns:a16="http://schemas.microsoft.com/office/drawing/2014/main" val="796641376"/>
                    </a:ext>
                  </a:extLst>
                </a:gridCol>
              </a:tblGrid>
              <a:tr h="232053">
                <a:tc>
                  <a:txBody>
                    <a:bodyPr/>
                    <a:lstStyle/>
                    <a:p>
                      <a:pPr algn="ctr">
                        <a:lnSpc>
                          <a:spcPct val="115000"/>
                        </a:lnSpc>
                        <a:buNone/>
                      </a:pPr>
                      <a:r>
                        <a:rPr lang="es-ES" sz="1000">
                          <a:effectLst/>
                        </a:rPr>
                        <a:t>Producto</a:t>
                      </a:r>
                      <a:endParaRPr lang="es-CL" sz="900">
                        <a:effectLst/>
                        <a:latin typeface="Arial" panose="020B0604020202020204" pitchFamily="34" charset="0"/>
                        <a:ea typeface="Arial" panose="020B0604020202020204" pitchFamily="34" charset="0"/>
                      </a:endParaRPr>
                    </a:p>
                  </a:txBody>
                  <a:tcPr marL="52048" marR="52048" marT="52048" marB="52048"/>
                </a:tc>
                <a:tc>
                  <a:txBody>
                    <a:bodyPr/>
                    <a:lstStyle/>
                    <a:p>
                      <a:pPr algn="ctr">
                        <a:lnSpc>
                          <a:spcPct val="115000"/>
                        </a:lnSpc>
                        <a:buNone/>
                      </a:pPr>
                      <a:r>
                        <a:rPr lang="es-ES" sz="1000">
                          <a:effectLst/>
                        </a:rPr>
                        <a:t>Precio (CLP)</a:t>
                      </a:r>
                      <a:endParaRPr lang="es-CL" sz="900">
                        <a:effectLst/>
                        <a:latin typeface="Arial" panose="020B0604020202020204" pitchFamily="34" charset="0"/>
                        <a:ea typeface="Arial" panose="020B0604020202020204" pitchFamily="34" charset="0"/>
                      </a:endParaRPr>
                    </a:p>
                  </a:txBody>
                  <a:tcPr marL="52048" marR="52048" marT="52048" marB="52048"/>
                </a:tc>
                <a:extLst>
                  <a:ext uri="{0D108BD9-81ED-4DB2-BD59-A6C34878D82A}">
                    <a16:rowId xmlns:a16="http://schemas.microsoft.com/office/drawing/2014/main" val="429125254"/>
                  </a:ext>
                </a:extLst>
              </a:tr>
              <a:tr h="218340">
                <a:tc>
                  <a:txBody>
                    <a:bodyPr/>
                    <a:lstStyle/>
                    <a:p>
                      <a:pPr algn="ctr">
                        <a:lnSpc>
                          <a:spcPct val="115000"/>
                        </a:lnSpc>
                        <a:buNone/>
                      </a:pPr>
                      <a:r>
                        <a:rPr lang="es-ES" sz="900" dirty="0">
                          <a:effectLst/>
                        </a:rPr>
                        <a:t>Set lego spike</a:t>
                      </a:r>
                      <a:endParaRPr lang="es-CL" sz="900" dirty="0">
                        <a:effectLst/>
                        <a:latin typeface="Arial" panose="020B0604020202020204" pitchFamily="34" charset="0"/>
                        <a:ea typeface="Arial" panose="020B0604020202020204" pitchFamily="34" charset="0"/>
                      </a:endParaRPr>
                    </a:p>
                  </a:txBody>
                  <a:tcPr marL="52048" marR="52048" marT="52048" marB="52048"/>
                </a:tc>
                <a:tc>
                  <a:txBody>
                    <a:bodyPr/>
                    <a:lstStyle/>
                    <a:p>
                      <a:pPr algn="ctr">
                        <a:lnSpc>
                          <a:spcPct val="115000"/>
                        </a:lnSpc>
                        <a:buNone/>
                      </a:pPr>
                      <a:r>
                        <a:rPr lang="es-ES" sz="900">
                          <a:effectLst/>
                        </a:rPr>
                        <a:t>$772.306</a:t>
                      </a:r>
                      <a:endParaRPr lang="es-CL" sz="900">
                        <a:effectLst/>
                        <a:latin typeface="Arial" panose="020B0604020202020204" pitchFamily="34" charset="0"/>
                        <a:ea typeface="Arial" panose="020B0604020202020204" pitchFamily="34" charset="0"/>
                      </a:endParaRPr>
                    </a:p>
                  </a:txBody>
                  <a:tcPr marL="52048" marR="52048" marT="52048" marB="52048"/>
                </a:tc>
                <a:extLst>
                  <a:ext uri="{0D108BD9-81ED-4DB2-BD59-A6C34878D82A}">
                    <a16:rowId xmlns:a16="http://schemas.microsoft.com/office/drawing/2014/main" val="3098632235"/>
                  </a:ext>
                </a:extLst>
              </a:tr>
              <a:tr h="634546">
                <a:tc>
                  <a:txBody>
                    <a:bodyPr/>
                    <a:lstStyle/>
                    <a:p>
                      <a:pPr algn="ctr">
                        <a:lnSpc>
                          <a:spcPct val="115000"/>
                        </a:lnSpc>
                        <a:spcBef>
                          <a:spcPts val="2000"/>
                        </a:spcBef>
                        <a:spcAft>
                          <a:spcPts val="600"/>
                        </a:spcAft>
                        <a:buNone/>
                      </a:pPr>
                      <a:r>
                        <a:rPr lang="es-ES" sz="900" kern="0" dirty="0">
                          <a:effectLst/>
                        </a:rPr>
                        <a:t>Notebook </a:t>
                      </a:r>
                      <a:r>
                        <a:rPr lang="es-ES" sz="900" kern="0" dirty="0" err="1">
                          <a:effectLst/>
                        </a:rPr>
                        <a:t>Gamer</a:t>
                      </a:r>
                      <a:r>
                        <a:rPr lang="es-ES" sz="900" kern="0" dirty="0">
                          <a:effectLst/>
                        </a:rPr>
                        <a:t> Asus TUF </a:t>
                      </a:r>
                      <a:r>
                        <a:rPr lang="es-ES" sz="900" kern="0" dirty="0" err="1">
                          <a:effectLst/>
                        </a:rPr>
                        <a:t>Gaming</a:t>
                      </a:r>
                      <a:r>
                        <a:rPr lang="es-ES" sz="900" kern="0" dirty="0">
                          <a:effectLst/>
                        </a:rPr>
                        <a:t> A15 Ryzen 7 8GB RAM 512GB SSD 15,6" NVIDIA RTX 2050</a:t>
                      </a:r>
                      <a:endParaRPr lang="es-CL" sz="900" b="1" kern="0" dirty="0">
                        <a:effectLst/>
                        <a:latin typeface="Arial" panose="020B0604020202020204" pitchFamily="34" charset="0"/>
                      </a:endParaRPr>
                    </a:p>
                  </a:txBody>
                  <a:tcPr marL="52048" marR="52048" marT="52048" marB="52048"/>
                </a:tc>
                <a:tc>
                  <a:txBody>
                    <a:bodyPr/>
                    <a:lstStyle/>
                    <a:p>
                      <a:pPr algn="ctr">
                        <a:lnSpc>
                          <a:spcPct val="115000"/>
                        </a:lnSpc>
                        <a:buNone/>
                      </a:pPr>
                      <a:r>
                        <a:rPr lang="es-ES" sz="900">
                          <a:effectLst/>
                        </a:rPr>
                        <a:t>$619.000</a:t>
                      </a:r>
                      <a:endParaRPr lang="es-CL" sz="900">
                        <a:effectLst/>
                        <a:latin typeface="Arial" panose="020B0604020202020204" pitchFamily="34" charset="0"/>
                        <a:ea typeface="Arial" panose="020B0604020202020204" pitchFamily="34" charset="0"/>
                      </a:endParaRPr>
                    </a:p>
                  </a:txBody>
                  <a:tcPr marL="52048" marR="52048" marT="52048" marB="52048"/>
                </a:tc>
                <a:extLst>
                  <a:ext uri="{0D108BD9-81ED-4DB2-BD59-A6C34878D82A}">
                    <a16:rowId xmlns:a16="http://schemas.microsoft.com/office/drawing/2014/main" val="227934686"/>
                  </a:ext>
                </a:extLst>
              </a:tr>
              <a:tr h="807279">
                <a:tc>
                  <a:txBody>
                    <a:bodyPr/>
                    <a:lstStyle/>
                    <a:p>
                      <a:pPr algn="ctr">
                        <a:lnSpc>
                          <a:spcPct val="115000"/>
                        </a:lnSpc>
                        <a:buNone/>
                      </a:pPr>
                      <a:r>
                        <a:rPr lang="es-ES" sz="900" dirty="0">
                          <a:effectLst/>
                          <a:highlight>
                            <a:srgbClr val="FFFFFF"/>
                          </a:highlight>
                        </a:rPr>
                        <a:t>Notebook </a:t>
                      </a:r>
                      <a:r>
                        <a:rPr lang="es-ES" sz="900" dirty="0" err="1">
                          <a:effectLst/>
                          <a:highlight>
                            <a:srgbClr val="FFFFFF"/>
                          </a:highlight>
                        </a:rPr>
                        <a:t>Gamer</a:t>
                      </a:r>
                      <a:r>
                        <a:rPr lang="es-ES" sz="900" dirty="0">
                          <a:effectLst/>
                          <a:highlight>
                            <a:srgbClr val="FFFFFF"/>
                          </a:highlight>
                        </a:rPr>
                        <a:t> Nitro V15 ANV15-51-53W1-1 / Intel® Core™ i5 8 Núcleos / NVIDIA® GeForce® RTX 2050 / 16GB RAM / 512GB SSD / 15,6" FHD IPS</a:t>
                      </a:r>
                      <a:endParaRPr lang="es-CL" sz="900" dirty="0">
                        <a:effectLst/>
                        <a:latin typeface="Arial" panose="020B0604020202020204" pitchFamily="34" charset="0"/>
                        <a:ea typeface="Arial" panose="020B0604020202020204" pitchFamily="34" charset="0"/>
                      </a:endParaRPr>
                    </a:p>
                  </a:txBody>
                  <a:tcPr marL="52048" marR="52048" marT="52048" marB="52048"/>
                </a:tc>
                <a:tc>
                  <a:txBody>
                    <a:bodyPr/>
                    <a:lstStyle/>
                    <a:p>
                      <a:pPr algn="ctr">
                        <a:lnSpc>
                          <a:spcPct val="115000"/>
                        </a:lnSpc>
                        <a:buNone/>
                      </a:pPr>
                      <a:r>
                        <a:rPr lang="es-ES" sz="900" dirty="0">
                          <a:effectLst/>
                        </a:rPr>
                        <a:t>$699.000</a:t>
                      </a:r>
                      <a:endParaRPr lang="es-CL" sz="900" dirty="0">
                        <a:effectLst/>
                        <a:latin typeface="Arial" panose="020B0604020202020204" pitchFamily="34" charset="0"/>
                        <a:ea typeface="Arial" panose="020B0604020202020204" pitchFamily="34" charset="0"/>
                      </a:endParaRPr>
                    </a:p>
                  </a:txBody>
                  <a:tcPr marL="52048" marR="52048" marT="52048" marB="52048"/>
                </a:tc>
                <a:extLst>
                  <a:ext uri="{0D108BD9-81ED-4DB2-BD59-A6C34878D82A}">
                    <a16:rowId xmlns:a16="http://schemas.microsoft.com/office/drawing/2014/main" val="1232151201"/>
                  </a:ext>
                </a:extLst>
              </a:tr>
              <a:tr h="634546">
                <a:tc>
                  <a:txBody>
                    <a:bodyPr/>
                    <a:lstStyle/>
                    <a:p>
                      <a:pPr algn="ctr">
                        <a:lnSpc>
                          <a:spcPct val="115000"/>
                        </a:lnSpc>
                        <a:buNone/>
                      </a:pPr>
                      <a:r>
                        <a:rPr lang="es-ES" sz="900">
                          <a:effectLst/>
                        </a:rPr>
                        <a:t>Cougar PC (ryzen 5 5600x ,rtx 3060 zotac gaming, 16gb de ram a 3200mhz asus am4 tuf gaming x570-plus)</a:t>
                      </a:r>
                      <a:endParaRPr lang="es-CL" sz="900">
                        <a:effectLst/>
                        <a:latin typeface="Arial" panose="020B0604020202020204" pitchFamily="34" charset="0"/>
                        <a:ea typeface="Arial" panose="020B0604020202020204" pitchFamily="34" charset="0"/>
                      </a:endParaRPr>
                    </a:p>
                  </a:txBody>
                  <a:tcPr marL="52048" marR="52048" marT="52048" marB="52048"/>
                </a:tc>
                <a:tc>
                  <a:txBody>
                    <a:bodyPr/>
                    <a:lstStyle/>
                    <a:p>
                      <a:pPr algn="ctr">
                        <a:lnSpc>
                          <a:spcPct val="115000"/>
                        </a:lnSpc>
                        <a:buNone/>
                      </a:pPr>
                      <a:r>
                        <a:rPr lang="es-ES" sz="900" dirty="0">
                          <a:effectLst/>
                        </a:rPr>
                        <a:t>$1.400.000</a:t>
                      </a:r>
                      <a:endParaRPr lang="es-CL" sz="900" dirty="0">
                        <a:effectLst/>
                        <a:latin typeface="Arial" panose="020B0604020202020204" pitchFamily="34" charset="0"/>
                        <a:ea typeface="Arial" panose="020B0604020202020204" pitchFamily="34" charset="0"/>
                      </a:endParaRPr>
                    </a:p>
                  </a:txBody>
                  <a:tcPr marL="52048" marR="52048" marT="52048" marB="52048"/>
                </a:tc>
                <a:extLst>
                  <a:ext uri="{0D108BD9-81ED-4DB2-BD59-A6C34878D82A}">
                    <a16:rowId xmlns:a16="http://schemas.microsoft.com/office/drawing/2014/main" val="1499794485"/>
                  </a:ext>
                </a:extLst>
              </a:tr>
              <a:tr h="218340">
                <a:tc>
                  <a:txBody>
                    <a:bodyPr/>
                    <a:lstStyle/>
                    <a:p>
                      <a:pPr algn="ctr">
                        <a:lnSpc>
                          <a:spcPct val="115000"/>
                        </a:lnSpc>
                        <a:buNone/>
                      </a:pPr>
                      <a:r>
                        <a:rPr lang="es-ES" sz="900">
                          <a:effectLst/>
                        </a:rPr>
                        <a:t>Total</a:t>
                      </a:r>
                      <a:endParaRPr lang="es-CL" sz="900">
                        <a:effectLst/>
                        <a:latin typeface="Arial" panose="020B0604020202020204" pitchFamily="34" charset="0"/>
                        <a:ea typeface="Arial" panose="020B0604020202020204" pitchFamily="34" charset="0"/>
                      </a:endParaRPr>
                    </a:p>
                  </a:txBody>
                  <a:tcPr marL="52048" marR="52048" marT="52048" marB="52048"/>
                </a:tc>
                <a:tc>
                  <a:txBody>
                    <a:bodyPr/>
                    <a:lstStyle/>
                    <a:p>
                      <a:pPr algn="ctr">
                        <a:lnSpc>
                          <a:spcPct val="115000"/>
                        </a:lnSpc>
                        <a:buNone/>
                      </a:pPr>
                      <a:r>
                        <a:rPr lang="es-ES" sz="900" dirty="0">
                          <a:effectLst/>
                        </a:rPr>
                        <a:t>$3.490.306</a:t>
                      </a:r>
                      <a:endParaRPr lang="es-CL" sz="900" dirty="0">
                        <a:effectLst/>
                        <a:latin typeface="Arial" panose="020B0604020202020204" pitchFamily="34" charset="0"/>
                        <a:ea typeface="Arial" panose="020B0604020202020204" pitchFamily="34" charset="0"/>
                      </a:endParaRPr>
                    </a:p>
                  </a:txBody>
                  <a:tcPr marL="52048" marR="52048" marT="52048" marB="52048"/>
                </a:tc>
                <a:extLst>
                  <a:ext uri="{0D108BD9-81ED-4DB2-BD59-A6C34878D82A}">
                    <a16:rowId xmlns:a16="http://schemas.microsoft.com/office/drawing/2014/main" val="226557431"/>
                  </a:ext>
                </a:extLst>
              </a:tr>
            </a:tbl>
          </a:graphicData>
        </a:graphic>
      </p:graphicFrame>
      <p:graphicFrame>
        <p:nvGraphicFramePr>
          <p:cNvPr id="5" name="Tabla 4">
            <a:extLst>
              <a:ext uri="{FF2B5EF4-FFF2-40B4-BE49-F238E27FC236}">
                <a16:creationId xmlns:a16="http://schemas.microsoft.com/office/drawing/2014/main" id="{95536A3F-E2C7-584B-FE2E-8E3AEF07B8D5}"/>
              </a:ext>
            </a:extLst>
          </p:cNvPr>
          <p:cNvGraphicFramePr>
            <a:graphicFrameLocks noGrp="1"/>
          </p:cNvGraphicFramePr>
          <p:nvPr>
            <p:extLst>
              <p:ext uri="{D42A27DB-BD31-4B8C-83A1-F6EECF244321}">
                <p14:modId xmlns:p14="http://schemas.microsoft.com/office/powerpoint/2010/main" val="840434349"/>
              </p:ext>
            </p:extLst>
          </p:nvPr>
        </p:nvGraphicFramePr>
        <p:xfrm>
          <a:off x="1141413" y="4612867"/>
          <a:ext cx="4752424" cy="1846966"/>
        </p:xfrm>
        <a:graphic>
          <a:graphicData uri="http://schemas.openxmlformats.org/drawingml/2006/table">
            <a:tbl>
              <a:tblPr>
                <a:tableStyleId>{5C22544A-7EE6-4342-B048-85BDC9FD1C3A}</a:tableStyleId>
              </a:tblPr>
              <a:tblGrid>
                <a:gridCol w="2376212">
                  <a:extLst>
                    <a:ext uri="{9D8B030D-6E8A-4147-A177-3AD203B41FA5}">
                      <a16:colId xmlns:a16="http://schemas.microsoft.com/office/drawing/2014/main" val="3322907685"/>
                    </a:ext>
                  </a:extLst>
                </a:gridCol>
                <a:gridCol w="2376212">
                  <a:extLst>
                    <a:ext uri="{9D8B030D-6E8A-4147-A177-3AD203B41FA5}">
                      <a16:colId xmlns:a16="http://schemas.microsoft.com/office/drawing/2014/main" val="204072853"/>
                    </a:ext>
                  </a:extLst>
                </a:gridCol>
              </a:tblGrid>
              <a:tr h="479776">
                <a:tc>
                  <a:txBody>
                    <a:bodyPr/>
                    <a:lstStyle/>
                    <a:p>
                      <a:pPr algn="ctr">
                        <a:lnSpc>
                          <a:spcPct val="115000"/>
                        </a:lnSpc>
                        <a:buNone/>
                      </a:pPr>
                      <a:r>
                        <a:rPr lang="es-ES" sz="1200">
                          <a:effectLst/>
                        </a:rPr>
                        <a:t>Producto</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200">
                          <a:effectLst/>
                        </a:rPr>
                        <a:t>Precio (CLP)</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184997508"/>
                  </a:ext>
                </a:extLst>
              </a:tr>
              <a:tr h="455730">
                <a:tc>
                  <a:txBody>
                    <a:bodyPr/>
                    <a:lstStyle/>
                    <a:p>
                      <a:pPr algn="ctr">
                        <a:lnSpc>
                          <a:spcPct val="115000"/>
                        </a:lnSpc>
                        <a:buNone/>
                      </a:pPr>
                      <a:r>
                        <a:rPr lang="es-ES" sz="1100" dirty="0">
                          <a:effectLst/>
                        </a:rPr>
                        <a:t>Licencia Software lego </a:t>
                      </a:r>
                      <a:r>
                        <a:rPr lang="es-ES" sz="1100" dirty="0" err="1">
                          <a:effectLst/>
                        </a:rPr>
                        <a:t>spike</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$26.700</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669388297"/>
                  </a:ext>
                </a:extLst>
              </a:tr>
              <a:tr h="455730">
                <a:tc>
                  <a:txBody>
                    <a:bodyPr/>
                    <a:lstStyle/>
                    <a:p>
                      <a:pPr algn="ctr">
                        <a:lnSpc>
                          <a:spcPct val="115000"/>
                        </a:lnSpc>
                        <a:buNone/>
                      </a:pPr>
                      <a:r>
                        <a:rPr lang="es-CL" sz="1100" kern="1200" dirty="0">
                          <a:solidFill>
                            <a:schemeClr val="dk1"/>
                          </a:solidFill>
                          <a:effectLst/>
                          <a:latin typeface="+mn-lt"/>
                          <a:ea typeface="+mn-ea"/>
                          <a:cs typeface="+mn-cs"/>
                        </a:rPr>
                        <a:t>Visual Studio </a:t>
                      </a:r>
                      <a:r>
                        <a:rPr lang="es-CL" sz="1100" kern="1200" dirty="0" err="1">
                          <a:solidFill>
                            <a:schemeClr val="dk1"/>
                          </a:solidFill>
                          <a:effectLst/>
                          <a:latin typeface="+mn-lt"/>
                          <a:ea typeface="+mn-ea"/>
                          <a:cs typeface="+mn-cs"/>
                        </a:rPr>
                        <a:t>Code</a:t>
                      </a:r>
                      <a:r>
                        <a:rPr lang="es-CL" sz="1100" kern="1200" dirty="0">
                          <a:solidFill>
                            <a:schemeClr val="dk1"/>
                          </a:solidFill>
                          <a:effectLst/>
                          <a:latin typeface="+mn-lt"/>
                          <a:ea typeface="+mn-ea"/>
                          <a:cs typeface="+mn-cs"/>
                        </a:rPr>
                        <a:t> (IDE)</a:t>
                      </a:r>
                    </a:p>
                  </a:txBody>
                  <a:tcPr marL="63500" marR="63500" marT="63500" marB="63500"/>
                </a:tc>
                <a:tc>
                  <a:txBody>
                    <a:bodyPr/>
                    <a:lstStyle/>
                    <a:p>
                      <a:pPr algn="ctr">
                        <a:lnSpc>
                          <a:spcPct val="115000"/>
                        </a:lnSpc>
                        <a:buNone/>
                      </a:pPr>
                      <a:r>
                        <a:rPr lang="es-ES" sz="1100" dirty="0">
                          <a:effectLst/>
                        </a:rPr>
                        <a:t>$0</a:t>
                      </a:r>
                    </a:p>
                  </a:txBody>
                  <a:tcPr marL="63500" marR="63500" marT="63500" marB="63500"/>
                </a:tc>
                <a:extLst>
                  <a:ext uri="{0D108BD9-81ED-4DB2-BD59-A6C34878D82A}">
                    <a16:rowId xmlns:a16="http://schemas.microsoft.com/office/drawing/2014/main" val="1523884321"/>
                  </a:ext>
                </a:extLst>
              </a:tr>
              <a:tr h="455730">
                <a:tc>
                  <a:txBody>
                    <a:bodyPr/>
                    <a:lstStyle/>
                    <a:p>
                      <a:pPr algn="ctr">
                        <a:lnSpc>
                          <a:spcPct val="115000"/>
                        </a:lnSpc>
                        <a:buNone/>
                      </a:pPr>
                      <a:r>
                        <a:rPr lang="es-ES" sz="1100" dirty="0">
                          <a:effectLst/>
                        </a:rPr>
                        <a:t>Total</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$26.700</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044222595"/>
                  </a:ext>
                </a:extLst>
              </a:tr>
            </a:tbl>
          </a:graphicData>
        </a:graphic>
      </p:graphicFrame>
      <p:graphicFrame>
        <p:nvGraphicFramePr>
          <p:cNvPr id="6" name="Tabla 5">
            <a:extLst>
              <a:ext uri="{FF2B5EF4-FFF2-40B4-BE49-F238E27FC236}">
                <a16:creationId xmlns:a16="http://schemas.microsoft.com/office/drawing/2014/main" id="{B7034B80-4371-0CBA-BE27-B9C2D42648DC}"/>
              </a:ext>
            </a:extLst>
          </p:cNvPr>
          <p:cNvGraphicFramePr>
            <a:graphicFrameLocks noGrp="1"/>
          </p:cNvGraphicFramePr>
          <p:nvPr>
            <p:extLst>
              <p:ext uri="{D42A27DB-BD31-4B8C-83A1-F6EECF244321}">
                <p14:modId xmlns:p14="http://schemas.microsoft.com/office/powerpoint/2010/main" val="2216220987"/>
              </p:ext>
            </p:extLst>
          </p:nvPr>
        </p:nvGraphicFramePr>
        <p:xfrm>
          <a:off x="6508054" y="1510157"/>
          <a:ext cx="4752424" cy="2569719"/>
        </p:xfrm>
        <a:graphic>
          <a:graphicData uri="http://schemas.openxmlformats.org/drawingml/2006/table">
            <a:tbl>
              <a:tblPr>
                <a:tableStyleId>{5C22544A-7EE6-4342-B048-85BDC9FD1C3A}</a:tableStyleId>
              </a:tblPr>
              <a:tblGrid>
                <a:gridCol w="1188106">
                  <a:extLst>
                    <a:ext uri="{9D8B030D-6E8A-4147-A177-3AD203B41FA5}">
                      <a16:colId xmlns:a16="http://schemas.microsoft.com/office/drawing/2014/main" val="708375349"/>
                    </a:ext>
                  </a:extLst>
                </a:gridCol>
                <a:gridCol w="1188106">
                  <a:extLst>
                    <a:ext uri="{9D8B030D-6E8A-4147-A177-3AD203B41FA5}">
                      <a16:colId xmlns:a16="http://schemas.microsoft.com/office/drawing/2014/main" val="146970466"/>
                    </a:ext>
                  </a:extLst>
                </a:gridCol>
                <a:gridCol w="1188106">
                  <a:extLst>
                    <a:ext uri="{9D8B030D-6E8A-4147-A177-3AD203B41FA5}">
                      <a16:colId xmlns:a16="http://schemas.microsoft.com/office/drawing/2014/main" val="3075944947"/>
                    </a:ext>
                  </a:extLst>
                </a:gridCol>
                <a:gridCol w="1188106">
                  <a:extLst>
                    <a:ext uri="{9D8B030D-6E8A-4147-A177-3AD203B41FA5}">
                      <a16:colId xmlns:a16="http://schemas.microsoft.com/office/drawing/2014/main" val="677808182"/>
                    </a:ext>
                  </a:extLst>
                </a:gridCol>
              </a:tblGrid>
              <a:tr h="475580">
                <a:tc>
                  <a:txBody>
                    <a:bodyPr/>
                    <a:lstStyle/>
                    <a:p>
                      <a:pPr algn="ctr">
                        <a:lnSpc>
                          <a:spcPct val="115000"/>
                        </a:lnSpc>
                        <a:buNone/>
                      </a:pPr>
                      <a:r>
                        <a:rPr lang="es-ES" sz="1200">
                          <a:effectLst/>
                        </a:rPr>
                        <a:t>Rol</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200" dirty="0">
                          <a:effectLst/>
                        </a:rPr>
                        <a:t>Horas</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200" dirty="0">
                          <a:effectLst/>
                        </a:rPr>
                        <a:t>Horas Extra</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200">
                          <a:effectLst/>
                        </a:rPr>
                        <a:t>Precio/Hora</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440049860"/>
                  </a:ext>
                </a:extLst>
              </a:tr>
              <a:tr h="738907">
                <a:tc>
                  <a:txBody>
                    <a:bodyPr/>
                    <a:lstStyle/>
                    <a:p>
                      <a:pPr algn="ctr">
                        <a:lnSpc>
                          <a:spcPct val="115000"/>
                        </a:lnSpc>
                        <a:buNone/>
                      </a:pPr>
                      <a:r>
                        <a:rPr lang="es-ES" sz="1100">
                          <a:effectLst/>
                        </a:rPr>
                        <a:t>Jefe de proyecto</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latin typeface="Arial" panose="020B0604020202020204" pitchFamily="34" charset="0"/>
                          <a:ea typeface="Arial" panose="020B0604020202020204" pitchFamily="34" charset="0"/>
                        </a:rPr>
                        <a:t>20</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9</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$35.000</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014546007"/>
                  </a:ext>
                </a:extLst>
              </a:tr>
              <a:tr h="451744">
                <a:tc>
                  <a:txBody>
                    <a:bodyPr/>
                    <a:lstStyle/>
                    <a:p>
                      <a:pPr algn="ctr">
                        <a:lnSpc>
                          <a:spcPct val="115000"/>
                        </a:lnSpc>
                        <a:buNone/>
                      </a:pPr>
                      <a:r>
                        <a:rPr lang="es-ES" sz="1100">
                          <a:effectLst/>
                        </a:rPr>
                        <a:t>Programador</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latin typeface="Arial" panose="020B0604020202020204" pitchFamily="34" charset="0"/>
                          <a:ea typeface="Arial" panose="020B0604020202020204" pitchFamily="34" charset="0"/>
                        </a:rPr>
                        <a:t>20</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5</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$24.000</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471668030"/>
                  </a:ext>
                </a:extLst>
              </a:tr>
              <a:tr h="451744">
                <a:tc>
                  <a:txBody>
                    <a:bodyPr/>
                    <a:lstStyle/>
                    <a:p>
                      <a:pPr algn="ctr">
                        <a:lnSpc>
                          <a:spcPct val="115000"/>
                        </a:lnSpc>
                        <a:buNone/>
                      </a:pPr>
                      <a:r>
                        <a:rPr lang="es-ES" sz="1100">
                          <a:effectLst/>
                        </a:rPr>
                        <a:t>Documentador</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latin typeface="Arial" panose="020B0604020202020204" pitchFamily="34" charset="0"/>
                          <a:ea typeface="Arial" panose="020B0604020202020204" pitchFamily="34" charset="0"/>
                        </a:rPr>
                        <a:t>20</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1</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$25.000</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841645756"/>
                  </a:ext>
                </a:extLst>
              </a:tr>
              <a:tr h="451744">
                <a:tc>
                  <a:txBody>
                    <a:bodyPr/>
                    <a:lstStyle/>
                    <a:p>
                      <a:pPr algn="ctr">
                        <a:lnSpc>
                          <a:spcPct val="115000"/>
                        </a:lnSpc>
                        <a:buNone/>
                      </a:pPr>
                      <a:r>
                        <a:rPr lang="es-ES" sz="1100">
                          <a:effectLst/>
                        </a:rPr>
                        <a:t>Total:</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$2.140.000</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69204603"/>
                  </a:ext>
                </a:extLst>
              </a:tr>
            </a:tbl>
          </a:graphicData>
        </a:graphic>
      </p:graphicFrame>
      <p:graphicFrame>
        <p:nvGraphicFramePr>
          <p:cNvPr id="8" name="Tabla 7">
            <a:extLst>
              <a:ext uri="{FF2B5EF4-FFF2-40B4-BE49-F238E27FC236}">
                <a16:creationId xmlns:a16="http://schemas.microsoft.com/office/drawing/2014/main" id="{F5D6EEDD-E0DB-5581-44CF-3265D5A96C6E}"/>
              </a:ext>
            </a:extLst>
          </p:cNvPr>
          <p:cNvGraphicFramePr>
            <a:graphicFrameLocks noGrp="1"/>
          </p:cNvGraphicFramePr>
          <p:nvPr>
            <p:extLst>
              <p:ext uri="{D42A27DB-BD31-4B8C-83A1-F6EECF244321}">
                <p14:modId xmlns:p14="http://schemas.microsoft.com/office/powerpoint/2010/main" val="1153765788"/>
              </p:ext>
            </p:extLst>
          </p:nvPr>
        </p:nvGraphicFramePr>
        <p:xfrm>
          <a:off x="6508054" y="4612867"/>
          <a:ext cx="4752424" cy="1755392"/>
        </p:xfrm>
        <a:graphic>
          <a:graphicData uri="http://schemas.openxmlformats.org/drawingml/2006/table">
            <a:tbl>
              <a:tblPr>
                <a:tableStyleId>{5C22544A-7EE6-4342-B048-85BDC9FD1C3A}</a:tableStyleId>
              </a:tblPr>
              <a:tblGrid>
                <a:gridCol w="2380166">
                  <a:extLst>
                    <a:ext uri="{9D8B030D-6E8A-4147-A177-3AD203B41FA5}">
                      <a16:colId xmlns:a16="http://schemas.microsoft.com/office/drawing/2014/main" val="958149806"/>
                    </a:ext>
                  </a:extLst>
                </a:gridCol>
                <a:gridCol w="2372258">
                  <a:extLst>
                    <a:ext uri="{9D8B030D-6E8A-4147-A177-3AD203B41FA5}">
                      <a16:colId xmlns:a16="http://schemas.microsoft.com/office/drawing/2014/main" val="2779385112"/>
                    </a:ext>
                  </a:extLst>
                </a:gridCol>
              </a:tblGrid>
              <a:tr h="438848">
                <a:tc>
                  <a:txBody>
                    <a:bodyPr/>
                    <a:lstStyle/>
                    <a:p>
                      <a:pPr algn="ctr">
                        <a:lnSpc>
                          <a:spcPct val="115000"/>
                        </a:lnSpc>
                        <a:buNone/>
                      </a:pPr>
                      <a:r>
                        <a:rPr lang="es-ES" sz="1100" dirty="0">
                          <a:effectLst/>
                        </a:rPr>
                        <a:t>Costo Hardware </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$3.490.306</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347422366"/>
                  </a:ext>
                </a:extLst>
              </a:tr>
              <a:tr h="438848">
                <a:tc>
                  <a:txBody>
                    <a:bodyPr/>
                    <a:lstStyle/>
                    <a:p>
                      <a:pPr algn="ctr">
                        <a:lnSpc>
                          <a:spcPct val="115000"/>
                        </a:lnSpc>
                        <a:buNone/>
                      </a:pPr>
                      <a:r>
                        <a:rPr lang="es-ES" sz="1100">
                          <a:effectLst/>
                        </a:rPr>
                        <a:t>Costo Software</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$26.700</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100207604"/>
                  </a:ext>
                </a:extLst>
              </a:tr>
              <a:tr h="438848">
                <a:tc>
                  <a:txBody>
                    <a:bodyPr/>
                    <a:lstStyle/>
                    <a:p>
                      <a:pPr algn="ctr">
                        <a:lnSpc>
                          <a:spcPct val="115000"/>
                        </a:lnSpc>
                        <a:buNone/>
                      </a:pPr>
                      <a:r>
                        <a:rPr lang="es-ES" sz="1100">
                          <a:effectLst/>
                        </a:rPr>
                        <a:t>Costo Empleados</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$2.140.000</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238383441"/>
                  </a:ext>
                </a:extLst>
              </a:tr>
              <a:tr h="438848">
                <a:tc>
                  <a:txBody>
                    <a:bodyPr/>
                    <a:lstStyle/>
                    <a:p>
                      <a:pPr algn="ctr">
                        <a:lnSpc>
                          <a:spcPct val="115000"/>
                        </a:lnSpc>
                        <a:buNone/>
                      </a:pPr>
                      <a:r>
                        <a:rPr lang="es-ES" sz="1100" dirty="0">
                          <a:effectLst/>
                        </a:rPr>
                        <a:t>Total:</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$5.657.006</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490396538"/>
                  </a:ext>
                </a:extLst>
              </a:tr>
            </a:tbl>
          </a:graphicData>
        </a:graphic>
      </p:graphicFrame>
      <p:sp>
        <p:nvSpPr>
          <p:cNvPr id="9" name="Rectangle 2">
            <a:extLst>
              <a:ext uri="{FF2B5EF4-FFF2-40B4-BE49-F238E27FC236}">
                <a16:creationId xmlns:a16="http://schemas.microsoft.com/office/drawing/2014/main" id="{FC86E620-97E2-D54C-CB8C-2AD2398FD380}"/>
              </a:ext>
            </a:extLst>
          </p:cNvPr>
          <p:cNvSpPr>
            <a:spLocks noChangeArrowheads="1"/>
          </p:cNvSpPr>
          <p:nvPr/>
        </p:nvSpPr>
        <p:spPr bwMode="auto">
          <a:xfrm>
            <a:off x="3805238" y="3622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1594894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FD3EC-E2B0-4337-B525-072733C083AA}"/>
              </a:ext>
            </a:extLst>
          </p:cNvPr>
          <p:cNvSpPr>
            <a:spLocks noGrp="1"/>
          </p:cNvSpPr>
          <p:nvPr>
            <p:ph type="title"/>
          </p:nvPr>
        </p:nvSpPr>
        <p:spPr/>
        <p:txBody>
          <a:bodyPr/>
          <a:lstStyle/>
          <a:p>
            <a:r>
              <a:rPr lang="es-CL" dirty="0"/>
              <a:t>Conclusión </a:t>
            </a:r>
          </a:p>
        </p:txBody>
      </p:sp>
      <p:sp>
        <p:nvSpPr>
          <p:cNvPr id="3" name="Marcador de contenido 2">
            <a:extLst>
              <a:ext uri="{FF2B5EF4-FFF2-40B4-BE49-F238E27FC236}">
                <a16:creationId xmlns:a16="http://schemas.microsoft.com/office/drawing/2014/main" id="{B508A1A4-1531-F231-8D0A-B7AD76A2169F}"/>
              </a:ext>
            </a:extLst>
          </p:cNvPr>
          <p:cNvSpPr>
            <a:spLocks noGrp="1"/>
          </p:cNvSpPr>
          <p:nvPr>
            <p:ph idx="1"/>
          </p:nvPr>
        </p:nvSpPr>
        <p:spPr>
          <a:xfrm>
            <a:off x="1141413" y="2002537"/>
            <a:ext cx="9905998" cy="3788664"/>
          </a:xfrm>
        </p:spPr>
        <p:txBody>
          <a:bodyPr>
            <a:normAutofit/>
          </a:bodyPr>
          <a:lstStyle/>
          <a:p>
            <a:pPr>
              <a:lnSpc>
                <a:spcPct val="200000"/>
              </a:lnSpc>
            </a:pPr>
            <a:r>
              <a:rPr lang="es-ES" dirty="0">
                <a:effectLst/>
              </a:rPr>
              <a:t>Avances del proyecto</a:t>
            </a:r>
          </a:p>
          <a:p>
            <a:pPr>
              <a:lnSpc>
                <a:spcPct val="200000"/>
              </a:lnSpc>
            </a:pPr>
            <a:r>
              <a:rPr lang="es-CL" dirty="0">
                <a:effectLst/>
              </a:rPr>
              <a:t>Limites de las herramientas exploradas</a:t>
            </a:r>
          </a:p>
          <a:p>
            <a:pPr>
              <a:lnSpc>
                <a:spcPct val="200000"/>
              </a:lnSpc>
            </a:pPr>
            <a:r>
              <a:rPr lang="es-CL" dirty="0">
                <a:effectLst/>
              </a:rPr>
              <a:t>Desarrollo de una nueva propuesta de software</a:t>
            </a:r>
          </a:p>
          <a:p>
            <a:endParaRPr lang="es-CL" dirty="0"/>
          </a:p>
        </p:txBody>
      </p:sp>
    </p:spTree>
    <p:extLst>
      <p:ext uri="{BB962C8B-B14F-4D97-AF65-F5344CB8AC3E}">
        <p14:creationId xmlns:p14="http://schemas.microsoft.com/office/powerpoint/2010/main" val="333002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9A3F3-373A-2D2D-6786-0FAB3B1AB0F2}"/>
              </a:ext>
            </a:extLst>
          </p:cNvPr>
          <p:cNvSpPr>
            <a:spLocks noGrp="1"/>
          </p:cNvSpPr>
          <p:nvPr>
            <p:ph type="title"/>
          </p:nvPr>
        </p:nvSpPr>
        <p:spPr>
          <a:xfrm>
            <a:off x="1143001" y="2337816"/>
            <a:ext cx="9905998" cy="1905000"/>
          </a:xfrm>
        </p:spPr>
        <p:txBody>
          <a:bodyPr/>
          <a:lstStyle/>
          <a:p>
            <a:pPr algn="ctr"/>
            <a:r>
              <a:rPr lang="es-CL" dirty="0"/>
              <a:t>GRACIAS POR SU ATENCION</a:t>
            </a:r>
          </a:p>
        </p:txBody>
      </p:sp>
    </p:spTree>
    <p:extLst>
      <p:ext uri="{BB962C8B-B14F-4D97-AF65-F5344CB8AC3E}">
        <p14:creationId xmlns:p14="http://schemas.microsoft.com/office/powerpoint/2010/main" val="22478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68F9D-9B78-128D-EBFC-129014E30463}"/>
              </a:ext>
            </a:extLst>
          </p:cNvPr>
          <p:cNvSpPr>
            <a:spLocks noGrp="1"/>
          </p:cNvSpPr>
          <p:nvPr>
            <p:ph type="title"/>
          </p:nvPr>
        </p:nvSpPr>
        <p:spPr>
          <a:xfrm>
            <a:off x="1141413" y="609600"/>
            <a:ext cx="4867501" cy="666541"/>
          </a:xfrm>
        </p:spPr>
        <p:txBody>
          <a:bodyPr/>
          <a:lstStyle/>
          <a:p>
            <a:r>
              <a:rPr lang="es-CL" dirty="0"/>
              <a:t>Tabla de contenidos</a:t>
            </a:r>
          </a:p>
        </p:txBody>
      </p:sp>
      <p:sp>
        <p:nvSpPr>
          <p:cNvPr id="4" name="Rectangle 1">
            <a:extLst>
              <a:ext uri="{FF2B5EF4-FFF2-40B4-BE49-F238E27FC236}">
                <a16:creationId xmlns:a16="http://schemas.microsoft.com/office/drawing/2014/main" id="{F4291865-D237-77DB-69E8-EF432E69663F}"/>
              </a:ext>
            </a:extLst>
          </p:cNvPr>
          <p:cNvSpPr>
            <a:spLocks noGrp="1" noChangeArrowheads="1"/>
          </p:cNvSpPr>
          <p:nvPr>
            <p:ph idx="1"/>
          </p:nvPr>
        </p:nvSpPr>
        <p:spPr bwMode="auto">
          <a:xfrm>
            <a:off x="940245" y="1524030"/>
            <a:ext cx="9909174"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2">
                  <a:extLst>
                    <a:ext uri="{A12FA001-AC4F-418D-AE19-62706E023703}">
                      <ahyp:hlinkClr xmlns:ahyp="http://schemas.microsoft.com/office/drawing/2018/hyperlinkcolor" val="tx"/>
                    </a:ext>
                  </a:extLst>
                </a:hlinkClick>
              </a:rPr>
              <a:t>1. Panel general	</a:t>
            </a: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4</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3">
                  <a:extLst>
                    <a:ext uri="{A12FA001-AC4F-418D-AE19-62706E023703}">
                      <ahyp:hlinkClr xmlns:ahyp="http://schemas.microsoft.com/office/drawing/2018/hyperlinkcolor" val="tx"/>
                    </a:ext>
                  </a:extLst>
                </a:hlinkClick>
              </a:rPr>
              <a:t>1.1. Introducción	</a:t>
            </a: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4</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4">
                  <a:extLst>
                    <a:ext uri="{A12FA001-AC4F-418D-AE19-62706E023703}">
                      <ahyp:hlinkClr xmlns:ahyp="http://schemas.microsoft.com/office/drawing/2018/hyperlinkcolor" val="tx"/>
                    </a:ext>
                  </a:extLst>
                </a:hlinkClick>
              </a:rPr>
              <a:t>1.2. Objetivos	</a:t>
            </a: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5</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5">
                  <a:extLst>
                    <a:ext uri="{A12FA001-AC4F-418D-AE19-62706E023703}">
                      <ahyp:hlinkClr xmlns:ahyp="http://schemas.microsoft.com/office/drawing/2018/hyperlinkcolor" val="tx"/>
                    </a:ext>
                  </a:extLst>
                </a:hlinkClick>
              </a:rPr>
              <a:t>1.2.1. Objetivo general	</a:t>
            </a: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5</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6">
                  <a:extLst>
                    <a:ext uri="{A12FA001-AC4F-418D-AE19-62706E023703}">
                      <ahyp:hlinkClr xmlns:ahyp="http://schemas.microsoft.com/office/drawing/2018/hyperlinkcolor" val="tx"/>
                    </a:ext>
                  </a:extLst>
                </a:hlinkClick>
              </a:rPr>
              <a:t>1.2.2. Objetivos Específicos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6</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7">
                  <a:extLst>
                    <a:ext uri="{A12FA001-AC4F-418D-AE19-62706E023703}">
                      <ahyp:hlinkClr xmlns:ahyp="http://schemas.microsoft.com/office/drawing/2018/hyperlinkcolor" val="tx"/>
                    </a:ext>
                  </a:extLst>
                </a:hlinkClick>
              </a:rPr>
              <a:t>1.3. Restricciones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7</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8">
                  <a:extLst>
                    <a:ext uri="{A12FA001-AC4F-418D-AE19-62706E023703}">
                      <ahyp:hlinkClr xmlns:ahyp="http://schemas.microsoft.com/office/drawing/2018/hyperlinkcolor" val="tx"/>
                    </a:ext>
                  </a:extLst>
                </a:hlinkClick>
              </a:rPr>
              <a:t>1.4 Entregables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8</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9">
                  <a:extLst>
                    <a:ext uri="{A12FA001-AC4F-418D-AE19-62706E023703}">
                      <ahyp:hlinkClr xmlns:ahyp="http://schemas.microsoft.com/office/drawing/2018/hyperlinkcolor" val="tx"/>
                    </a:ext>
                  </a:extLst>
                </a:hlinkClick>
              </a:rPr>
              <a:t>2. </a:t>
            </a:r>
            <a:r>
              <a:rPr kumimoji="0" lang="es-ES" altLang="es-CL" sz="1400" b="1" i="0" u="none" strike="noStrike" cap="none" normalizeH="0" baseline="0" dirty="0" err="1">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9">
                  <a:extLst>
                    <a:ext uri="{A12FA001-AC4F-418D-AE19-62706E023703}">
                      <ahyp:hlinkClr xmlns:ahyp="http://schemas.microsoft.com/office/drawing/2018/hyperlinkcolor" val="tx"/>
                    </a:ext>
                  </a:extLst>
                </a:hlinkClick>
              </a:rPr>
              <a:t>Organizacion</a:t>
            </a: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9">
                  <a:extLst>
                    <a:ext uri="{A12FA001-AC4F-418D-AE19-62706E023703}">
                      <ahyp:hlinkClr xmlns:ahyp="http://schemas.microsoft.com/office/drawing/2018/hyperlinkcolor" val="tx"/>
                    </a:ext>
                  </a:extLst>
                </a:hlinkClick>
              </a:rPr>
              <a:t> del Personal	</a:t>
            </a:r>
            <a:r>
              <a:rPr lang="es-ES" altLang="es-CL" sz="1400" b="1"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9</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0">
                  <a:extLst>
                    <a:ext uri="{A12FA001-AC4F-418D-AE19-62706E023703}">
                      <ahyp:hlinkClr xmlns:ahyp="http://schemas.microsoft.com/office/drawing/2018/hyperlinkcolor" val="tx"/>
                    </a:ext>
                  </a:extLst>
                </a:hlinkClick>
              </a:rPr>
              <a:t>2.1 Descripción de los Roles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9</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1">
                  <a:extLst>
                    <a:ext uri="{A12FA001-AC4F-418D-AE19-62706E023703}">
                      <ahyp:hlinkClr xmlns:ahyp="http://schemas.microsoft.com/office/drawing/2018/hyperlinkcolor" val="tx"/>
                    </a:ext>
                  </a:extLst>
                </a:hlinkClick>
              </a:rPr>
              <a:t>2.2 Personal que </a:t>
            </a:r>
            <a:r>
              <a:rPr kumimoji="0" lang="es-ES" altLang="es-CL" sz="1400" b="0" i="0" u="none" strike="noStrike" cap="none" normalizeH="0" baseline="0" dirty="0" err="1">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1">
                  <a:extLst>
                    <a:ext uri="{A12FA001-AC4F-418D-AE19-62706E023703}">
                      <ahyp:hlinkClr xmlns:ahyp="http://schemas.microsoft.com/office/drawing/2018/hyperlinkcolor" val="tx"/>
                    </a:ext>
                  </a:extLst>
                </a:hlinkClick>
              </a:rPr>
              <a:t>cumplira</a:t>
            </a: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1">
                  <a:extLst>
                    <a:ext uri="{A12FA001-AC4F-418D-AE19-62706E023703}">
                      <ahyp:hlinkClr xmlns:ahyp="http://schemas.microsoft.com/office/drawing/2018/hyperlinkcolor" val="tx"/>
                    </a:ext>
                  </a:extLst>
                </a:hlinkClick>
              </a:rPr>
              <a:t> los Roles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10</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2">
                  <a:extLst>
                    <a:ext uri="{A12FA001-AC4F-418D-AE19-62706E023703}">
                      <ahyp:hlinkClr xmlns:ahyp="http://schemas.microsoft.com/office/drawing/2018/hyperlinkcolor" val="tx"/>
                    </a:ext>
                  </a:extLst>
                </a:hlinkClick>
              </a:rPr>
              <a:t>2.3 Métodos de Comunicación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11</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3">
                  <a:extLst>
                    <a:ext uri="{A12FA001-AC4F-418D-AE19-62706E023703}">
                      <ahyp:hlinkClr xmlns:ahyp="http://schemas.microsoft.com/office/drawing/2018/hyperlinkcolor" val="tx"/>
                    </a:ext>
                  </a:extLst>
                </a:hlinkClick>
              </a:rPr>
              <a:t>3. Planificación del Proyecto	</a:t>
            </a:r>
            <a:r>
              <a:rPr lang="es-ES" altLang="es-CL" sz="1400" b="1"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12</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4">
                  <a:extLst>
                    <a:ext uri="{A12FA001-AC4F-418D-AE19-62706E023703}">
                      <ahyp:hlinkClr xmlns:ahyp="http://schemas.microsoft.com/office/drawing/2018/hyperlinkcolor" val="tx"/>
                    </a:ext>
                  </a:extLst>
                </a:hlinkClick>
              </a:rPr>
              <a:t>3.1 Actividades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12</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5">
                  <a:extLst>
                    <a:ext uri="{A12FA001-AC4F-418D-AE19-62706E023703}">
                      <ahyp:hlinkClr xmlns:ahyp="http://schemas.microsoft.com/office/drawing/2018/hyperlinkcolor" val="tx"/>
                    </a:ext>
                  </a:extLst>
                </a:hlinkClick>
              </a:rPr>
              <a:t>3.2 Carta Gantt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13</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6">
                  <a:extLst>
                    <a:ext uri="{A12FA001-AC4F-418D-AE19-62706E023703}">
                      <ahyp:hlinkClr xmlns:ahyp="http://schemas.microsoft.com/office/drawing/2018/hyperlinkcolor" val="tx"/>
                    </a:ext>
                  </a:extLst>
                </a:hlinkClick>
              </a:rPr>
              <a:t>3.3 Gestión de Riesgos	</a:t>
            </a: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14</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7">
                  <a:extLst>
                    <a:ext uri="{A12FA001-AC4F-418D-AE19-62706E023703}">
                      <ahyp:hlinkClr xmlns:ahyp="http://schemas.microsoft.com/office/drawing/2018/hyperlinkcolor" val="tx"/>
                    </a:ext>
                  </a:extLst>
                </a:hlinkClick>
              </a:rPr>
              <a:t>3.3.1 Tabla correspondiente a gestión de riesgos	</a:t>
            </a: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15</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8">
                  <a:extLst>
                    <a:ext uri="{A12FA001-AC4F-418D-AE19-62706E023703}">
                      <ahyp:hlinkClr xmlns:ahyp="http://schemas.microsoft.com/office/drawing/2018/hyperlinkcolor" val="tx"/>
                    </a:ext>
                  </a:extLst>
                </a:hlinkClick>
              </a:rPr>
              <a:t>4. Planificación de los Recursos	</a:t>
            </a: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16</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19">
                  <a:extLst>
                    <a:ext uri="{A12FA001-AC4F-418D-AE19-62706E023703}">
                      <ahyp:hlinkClr xmlns:ahyp="http://schemas.microsoft.com/office/drawing/2018/hyperlinkcolor" val="tx"/>
                    </a:ext>
                  </a:extLst>
                </a:hlinkClick>
              </a:rPr>
              <a:t>4.1 Hardware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16</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20">
                  <a:extLst>
                    <a:ext uri="{A12FA001-AC4F-418D-AE19-62706E023703}">
                      <ahyp:hlinkClr xmlns:ahyp="http://schemas.microsoft.com/office/drawing/2018/hyperlinkcolor" val="tx"/>
                    </a:ext>
                  </a:extLst>
                </a:hlinkClick>
              </a:rPr>
              <a:t>4.2 </a:t>
            </a:r>
            <a:r>
              <a:rPr kumimoji="0" lang="es-ES" altLang="es-CL" sz="1400" b="0" i="0" u="none" strike="noStrike" cap="none" normalizeH="0" baseline="0" dirty="0" err="1">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20">
                  <a:extLst>
                    <a:ext uri="{A12FA001-AC4F-418D-AE19-62706E023703}">
                      <ahyp:hlinkClr xmlns:ahyp="http://schemas.microsoft.com/office/drawing/2018/hyperlinkcolor" val="tx"/>
                    </a:ext>
                  </a:extLst>
                </a:hlinkClick>
              </a:rPr>
              <a:t>SoftWare</a:t>
            </a: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20">
                  <a:extLst>
                    <a:ext uri="{A12FA001-AC4F-418D-AE19-62706E023703}">
                      <ahyp:hlinkClr xmlns:ahyp="http://schemas.microsoft.com/office/drawing/2018/hyperlinkcolor" val="tx"/>
                    </a:ext>
                  </a:extLst>
                </a:hlinkClick>
              </a:rPr>
              <a:t>	</a:t>
            </a:r>
            <a:r>
              <a:rPr lang="es-ES" altLang="es-CL" sz="1400"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16</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0"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21">
                  <a:extLst>
                    <a:ext uri="{A12FA001-AC4F-418D-AE19-62706E023703}">
                      <ahyp:hlinkClr xmlns:ahyp="http://schemas.microsoft.com/office/drawing/2018/hyperlinkcolor" val="tx"/>
                    </a:ext>
                  </a:extLst>
                </a:hlinkClick>
              </a:rPr>
              <a:t>4.3 Estimación de Costos</a:t>
            </a: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22">
                  <a:extLst>
                    <a:ext uri="{A12FA001-AC4F-418D-AE19-62706E023703}">
                      <ahyp:hlinkClr xmlns:ahyp="http://schemas.microsoft.com/office/drawing/2018/hyperlinkcolor" val="tx"/>
                    </a:ext>
                  </a:extLst>
                </a:hlinkClick>
              </a:rPr>
              <a:t>	</a:t>
            </a: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17</a:t>
            </a:r>
            <a:endParaRPr kumimoji="0" lang="es-CL" altLang="es-CL" sz="1000" b="0" i="0" u="none" strike="noStrike" cap="none" normalizeH="0" baseline="0" dirty="0">
              <a:ln>
                <a:noFill/>
              </a:ln>
              <a:solidFill>
                <a:schemeClr val="tx1">
                  <a:lumMod val="95000"/>
                </a:schemeClr>
              </a:solidFill>
              <a:effectLst/>
              <a:latin typeface="Angsana New" panose="020B0502040204020203" pitchFamily="18" charset="-34"/>
              <a:cs typeface="Angsana New" panose="020B0502040204020203"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tab pos="5730875" algn="r"/>
              </a:tabLst>
            </a:pPr>
            <a:r>
              <a:rPr kumimoji="0" lang="es-ES" altLang="es-CL" sz="1400" b="1" i="0" u="none" strike="noStrike" cap="none" normalizeH="0" baseline="0" dirty="0">
                <a:ln>
                  <a:noFill/>
                </a:ln>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hlinkClick r:id="rId23">
                  <a:extLst>
                    <a:ext uri="{A12FA001-AC4F-418D-AE19-62706E023703}">
                      <ahyp:hlinkClr xmlns:ahyp="http://schemas.microsoft.com/office/drawing/2018/hyperlinkcolor" val="tx"/>
                    </a:ext>
                  </a:extLst>
                </a:hlinkClick>
              </a:rPr>
              <a:t>5. Conclusión	</a:t>
            </a:r>
            <a:r>
              <a:rPr lang="es-ES" altLang="es-CL" sz="1400" b="1" cap="none" dirty="0">
                <a:solidFill>
                  <a:schemeClr val="tx1">
                    <a:lumMod val="95000"/>
                  </a:schemeClr>
                </a:solidFill>
                <a:effectLst/>
                <a:latin typeface="Angsana New" panose="020B0502040204020203" pitchFamily="18" charset="-34"/>
                <a:ea typeface="Arial" panose="020B0604020202020204" pitchFamily="34" charset="0"/>
                <a:cs typeface="Angsana New" panose="020B0502040204020203" pitchFamily="18" charset="-34"/>
              </a:rPr>
              <a:t>18</a:t>
            </a:r>
          </a:p>
        </p:txBody>
      </p:sp>
    </p:spTree>
    <p:extLst>
      <p:ext uri="{BB962C8B-B14F-4D97-AF65-F5344CB8AC3E}">
        <p14:creationId xmlns:p14="http://schemas.microsoft.com/office/powerpoint/2010/main" val="92890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ADE0F-2367-86E2-1A65-E67D939CCA6B}"/>
              </a:ext>
            </a:extLst>
          </p:cNvPr>
          <p:cNvSpPr>
            <a:spLocks noGrp="1"/>
          </p:cNvSpPr>
          <p:nvPr>
            <p:ph type="title"/>
          </p:nvPr>
        </p:nvSpPr>
        <p:spPr>
          <a:xfrm>
            <a:off x="-2106166" y="114299"/>
            <a:ext cx="9905998" cy="1905000"/>
          </a:xfrm>
        </p:spPr>
        <p:txBody>
          <a:bodyPr/>
          <a:lstStyle/>
          <a:p>
            <a:pPr algn="ctr"/>
            <a:r>
              <a:rPr lang="es-CL" dirty="0"/>
              <a:t>Introducción</a:t>
            </a:r>
          </a:p>
        </p:txBody>
      </p:sp>
      <p:sp>
        <p:nvSpPr>
          <p:cNvPr id="3" name="Marcador de contenido 2">
            <a:extLst>
              <a:ext uri="{FF2B5EF4-FFF2-40B4-BE49-F238E27FC236}">
                <a16:creationId xmlns:a16="http://schemas.microsoft.com/office/drawing/2014/main" id="{AE8CBB73-9A41-4D75-F58A-7F6F2E2E3936}"/>
              </a:ext>
            </a:extLst>
          </p:cNvPr>
          <p:cNvSpPr>
            <a:spLocks noGrp="1"/>
          </p:cNvSpPr>
          <p:nvPr>
            <p:ph idx="1"/>
          </p:nvPr>
        </p:nvSpPr>
        <p:spPr>
          <a:xfrm>
            <a:off x="914401" y="2039112"/>
            <a:ext cx="4983480" cy="3752089"/>
          </a:xfrm>
        </p:spPr>
        <p:txBody>
          <a:bodyPr>
            <a:normAutofit lnSpcReduction="10000"/>
          </a:bodyPr>
          <a:lstStyle/>
          <a:p>
            <a:r>
              <a:rPr lang="es-ES" dirty="0">
                <a:effectLst/>
              </a:rPr>
              <a:t> Nuestro proyecto consiste en la simulación de la fase de transporte de minerales de un proceso minero, para esto se construirá y programará un camión transportador utilizando LEGO Spike, con el objetivo de mejorar la seguridad para los trabajadores. Para esto usaremos piezas mecánicas con sensores y motores, creando un vehículo funcional que pueda desplazarse hacia adelante, retroceder y girar con precisión.</a:t>
            </a:r>
            <a:endParaRPr lang="es-CL" dirty="0">
              <a:effectLst/>
            </a:endParaRPr>
          </a:p>
        </p:txBody>
      </p:sp>
      <p:pic>
        <p:nvPicPr>
          <p:cNvPr id="1026" name="Picture 2" descr="Spike prime – Arquimed">
            <a:extLst>
              <a:ext uri="{FF2B5EF4-FFF2-40B4-BE49-F238E27FC236}">
                <a16:creationId xmlns:a16="http://schemas.microsoft.com/office/drawing/2014/main" id="{FCD48D5C-017B-24D1-F1B0-BA8953277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832" y="2039112"/>
            <a:ext cx="3614593" cy="361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36E9F-0AA3-B87F-2B7A-C9F944D4D2B9}"/>
              </a:ext>
            </a:extLst>
          </p:cNvPr>
          <p:cNvSpPr>
            <a:spLocks noGrp="1"/>
          </p:cNvSpPr>
          <p:nvPr>
            <p:ph type="title"/>
          </p:nvPr>
        </p:nvSpPr>
        <p:spPr>
          <a:xfrm>
            <a:off x="-1245171" y="343662"/>
            <a:ext cx="9905998" cy="1905000"/>
          </a:xfrm>
        </p:spPr>
        <p:txBody>
          <a:bodyPr/>
          <a:lstStyle/>
          <a:p>
            <a:pPr algn="ctr"/>
            <a:r>
              <a:rPr lang="es-CL" dirty="0"/>
              <a:t>Objetivos Generales </a:t>
            </a:r>
          </a:p>
        </p:txBody>
      </p:sp>
      <p:sp>
        <p:nvSpPr>
          <p:cNvPr id="3" name="Marcador de contenido 2">
            <a:extLst>
              <a:ext uri="{FF2B5EF4-FFF2-40B4-BE49-F238E27FC236}">
                <a16:creationId xmlns:a16="http://schemas.microsoft.com/office/drawing/2014/main" id="{949361FC-1779-1DAB-753A-9F7B14E31C66}"/>
              </a:ext>
            </a:extLst>
          </p:cNvPr>
          <p:cNvSpPr>
            <a:spLocks noGrp="1"/>
          </p:cNvSpPr>
          <p:nvPr>
            <p:ph idx="1"/>
          </p:nvPr>
        </p:nvSpPr>
        <p:spPr>
          <a:xfrm>
            <a:off x="1141413" y="2414016"/>
            <a:ext cx="4418139" cy="3834384"/>
          </a:xfrm>
        </p:spPr>
        <p:txBody>
          <a:bodyPr>
            <a:normAutofit/>
          </a:bodyPr>
          <a:lstStyle/>
          <a:p>
            <a:r>
              <a:rPr lang="es-ES" dirty="0">
                <a:effectLst/>
              </a:rPr>
              <a:t>Construir un robot de transporte minero el cual transportará material de construcción hacia un punto estimado, el robot se usará en un lugar plano con distintos obstáculos simulando una pista minera  y programar un robot de lego spike  para que sea capaz de moverse a través de una interfaz gráfica programada la cual hace la simulación de control remoto.</a:t>
            </a:r>
            <a:endParaRPr lang="es-CL" dirty="0">
              <a:effectLst/>
            </a:endParaRPr>
          </a:p>
          <a:p>
            <a:endParaRPr lang="es-CL" dirty="0"/>
          </a:p>
        </p:txBody>
      </p:sp>
      <p:pic>
        <p:nvPicPr>
          <p:cNvPr id="2050" name="Picture 2" descr="Fuera de servicio">
            <a:extLst>
              <a:ext uri="{FF2B5EF4-FFF2-40B4-BE49-F238E27FC236}">
                <a16:creationId xmlns:a16="http://schemas.microsoft.com/office/drawing/2014/main" id="{23548981-F3D3-4A84-61B1-558D38E5F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654" y="2248662"/>
            <a:ext cx="3737610" cy="373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72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A1AA8-C54E-5BBE-FEDD-66289D970648}"/>
              </a:ext>
            </a:extLst>
          </p:cNvPr>
          <p:cNvSpPr>
            <a:spLocks noGrp="1"/>
          </p:cNvSpPr>
          <p:nvPr>
            <p:ph type="title"/>
          </p:nvPr>
        </p:nvSpPr>
        <p:spPr>
          <a:xfrm>
            <a:off x="-1126299" y="563880"/>
            <a:ext cx="9905998" cy="1905000"/>
          </a:xfrm>
        </p:spPr>
        <p:txBody>
          <a:bodyPr/>
          <a:lstStyle/>
          <a:p>
            <a:pPr algn="ctr"/>
            <a:r>
              <a:rPr lang="es-CL" dirty="0"/>
              <a:t>Objetivos específicos</a:t>
            </a:r>
          </a:p>
        </p:txBody>
      </p:sp>
      <p:sp>
        <p:nvSpPr>
          <p:cNvPr id="3" name="Marcador de contenido 2">
            <a:extLst>
              <a:ext uri="{FF2B5EF4-FFF2-40B4-BE49-F238E27FC236}">
                <a16:creationId xmlns:a16="http://schemas.microsoft.com/office/drawing/2014/main" id="{2DEC5A4A-0BAA-3886-AF8E-AFFA65E71129}"/>
              </a:ext>
            </a:extLst>
          </p:cNvPr>
          <p:cNvSpPr>
            <a:spLocks noGrp="1"/>
          </p:cNvSpPr>
          <p:nvPr>
            <p:ph idx="1"/>
          </p:nvPr>
        </p:nvSpPr>
        <p:spPr/>
        <p:txBody>
          <a:bodyPr>
            <a:normAutofit fontScale="92500" lnSpcReduction="10000"/>
          </a:bodyPr>
          <a:lstStyle/>
          <a:p>
            <a:pPr lvl="0"/>
            <a:r>
              <a:rPr lang="es-ES" dirty="0">
                <a:effectLst/>
              </a:rPr>
              <a:t>Aprender y dar uso del set de Lego Spike para la creación de un vehículo minero, pasando por distintos prototipos para seleccionar el diseño óptimo y darlo como  producto final mediante los prototipos de vehículos creados.</a:t>
            </a:r>
            <a:endParaRPr lang="es-CL" dirty="0">
              <a:effectLst/>
            </a:endParaRPr>
          </a:p>
          <a:p>
            <a:pPr lvl="0"/>
            <a:r>
              <a:rPr lang="es-ES" dirty="0">
                <a:effectLst/>
              </a:rPr>
              <a:t>Construir un vehículo con el set lego spike el cual pueda transportar una pieza de lego de un punto a otro.</a:t>
            </a:r>
            <a:endParaRPr lang="es-CL" dirty="0">
              <a:effectLst/>
            </a:endParaRPr>
          </a:p>
          <a:p>
            <a:pPr lvl="0"/>
            <a:r>
              <a:rPr lang="es-ES" dirty="0">
                <a:effectLst/>
              </a:rPr>
              <a:t>Desarrollar y codificar las secuencias de control remoto en el programa lego Spike para permitir que el vehículo minero realice las maniobras de movimiento.</a:t>
            </a:r>
            <a:endParaRPr lang="es-CL" dirty="0">
              <a:effectLst/>
            </a:endParaRPr>
          </a:p>
          <a:p>
            <a:pPr lvl="0"/>
            <a:r>
              <a:rPr lang="es-ES" dirty="0">
                <a:effectLst/>
              </a:rPr>
              <a:t>Programar mediante Python una interfaz gráfica que permita la movilidad del robot la cual, hacia adelante, atrás, y los lados. 	</a:t>
            </a:r>
            <a:endParaRPr lang="es-CL" dirty="0">
              <a:effectLst/>
            </a:endParaRPr>
          </a:p>
          <a:p>
            <a:endParaRPr lang="es-CL" dirty="0"/>
          </a:p>
        </p:txBody>
      </p:sp>
    </p:spTree>
    <p:extLst>
      <p:ext uri="{BB962C8B-B14F-4D97-AF65-F5344CB8AC3E}">
        <p14:creationId xmlns:p14="http://schemas.microsoft.com/office/powerpoint/2010/main" val="407742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A13C7C-7787-0AAF-1E3D-B3FFE5523140}"/>
              </a:ext>
            </a:extLst>
          </p:cNvPr>
          <p:cNvSpPr>
            <a:spLocks noGrp="1"/>
          </p:cNvSpPr>
          <p:nvPr>
            <p:ph type="title"/>
          </p:nvPr>
        </p:nvSpPr>
        <p:spPr/>
        <p:txBody>
          <a:bodyPr/>
          <a:lstStyle/>
          <a:p>
            <a:r>
              <a:rPr lang="es-CL" dirty="0"/>
              <a:t>Restricciones </a:t>
            </a:r>
          </a:p>
        </p:txBody>
      </p:sp>
      <p:sp>
        <p:nvSpPr>
          <p:cNvPr id="3" name="Marcador de contenido 2">
            <a:extLst>
              <a:ext uri="{FF2B5EF4-FFF2-40B4-BE49-F238E27FC236}">
                <a16:creationId xmlns:a16="http://schemas.microsoft.com/office/drawing/2014/main" id="{3D703A20-0321-8528-825F-18282BD5702F}"/>
              </a:ext>
            </a:extLst>
          </p:cNvPr>
          <p:cNvSpPr>
            <a:spLocks noGrp="1"/>
          </p:cNvSpPr>
          <p:nvPr>
            <p:ph idx="1"/>
          </p:nvPr>
        </p:nvSpPr>
        <p:spPr>
          <a:xfrm>
            <a:off x="1141413" y="2313433"/>
            <a:ext cx="5597715" cy="3477768"/>
          </a:xfrm>
        </p:spPr>
        <p:txBody>
          <a:bodyPr>
            <a:normAutofit fontScale="92500" lnSpcReduction="10000"/>
          </a:bodyPr>
          <a:lstStyle/>
          <a:p>
            <a:pPr lvl="0"/>
            <a:r>
              <a:rPr lang="es-ES" dirty="0">
                <a:effectLst/>
              </a:rPr>
              <a:t>Se debe utilizar el set de lego Spike</a:t>
            </a:r>
            <a:endParaRPr lang="es-CL" dirty="0">
              <a:effectLst/>
            </a:endParaRPr>
          </a:p>
          <a:p>
            <a:pPr lvl="0"/>
            <a:r>
              <a:rPr lang="es-ES" dirty="0">
                <a:effectLst/>
              </a:rPr>
              <a:t>Solo se debe utilizar la plataforma de </a:t>
            </a:r>
            <a:r>
              <a:rPr lang="es-ES" dirty="0" err="1">
                <a:effectLst/>
              </a:rPr>
              <a:t>Redmine</a:t>
            </a:r>
            <a:r>
              <a:rPr lang="es-ES" dirty="0">
                <a:effectLst/>
              </a:rPr>
              <a:t> para subir documentos, carta Gantt y avances del proyecto.</a:t>
            </a:r>
            <a:endParaRPr lang="es-CL" dirty="0">
              <a:effectLst/>
            </a:endParaRPr>
          </a:p>
          <a:p>
            <a:pPr lvl="0"/>
            <a:r>
              <a:rPr lang="es-ES" dirty="0">
                <a:effectLst/>
              </a:rPr>
              <a:t>Cantidad de integrantes limitadas 5 personas máximo.</a:t>
            </a:r>
            <a:endParaRPr lang="es-CL" dirty="0">
              <a:effectLst/>
            </a:endParaRPr>
          </a:p>
          <a:p>
            <a:pPr lvl="0"/>
            <a:r>
              <a:rPr lang="es-ES" dirty="0">
                <a:effectLst/>
              </a:rPr>
              <a:t>El robot debe cumplir sus funciones como moverse y girar hacia los lados.</a:t>
            </a:r>
            <a:endParaRPr lang="es-CL" dirty="0">
              <a:effectLst/>
            </a:endParaRPr>
          </a:p>
          <a:p>
            <a:pPr lvl="0"/>
            <a:r>
              <a:rPr lang="es-ES" dirty="0">
                <a:effectLst/>
              </a:rPr>
              <a:t>Se debe cumplir una conexión inalámbrica por bluetooth mediante celular o computador.</a:t>
            </a:r>
            <a:endParaRPr lang="es-CL" dirty="0">
              <a:effectLst/>
            </a:endParaRPr>
          </a:p>
          <a:p>
            <a:endParaRPr lang="es-CL" dirty="0"/>
          </a:p>
        </p:txBody>
      </p:sp>
      <p:pic>
        <p:nvPicPr>
          <p:cNvPr id="3076" name="Picture 4" descr="Restricción - Iconos gratis de señalización">
            <a:extLst>
              <a:ext uri="{FF2B5EF4-FFF2-40B4-BE49-F238E27FC236}">
                <a16:creationId xmlns:a16="http://schemas.microsoft.com/office/drawing/2014/main" id="{6CDF37B8-C5C6-E92C-A54D-8EFCB6D76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040" y="2154648"/>
            <a:ext cx="3477767" cy="3477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48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D1645-76FC-D671-3026-3BF0D201E51F}"/>
              </a:ext>
            </a:extLst>
          </p:cNvPr>
          <p:cNvSpPr>
            <a:spLocks noGrp="1"/>
          </p:cNvSpPr>
          <p:nvPr>
            <p:ph type="title"/>
          </p:nvPr>
        </p:nvSpPr>
        <p:spPr/>
        <p:txBody>
          <a:bodyPr/>
          <a:lstStyle/>
          <a:p>
            <a:r>
              <a:rPr lang="es-CL" dirty="0"/>
              <a:t>Entregables </a:t>
            </a:r>
          </a:p>
        </p:txBody>
      </p:sp>
      <p:sp>
        <p:nvSpPr>
          <p:cNvPr id="3" name="Marcador de contenido 2">
            <a:extLst>
              <a:ext uri="{FF2B5EF4-FFF2-40B4-BE49-F238E27FC236}">
                <a16:creationId xmlns:a16="http://schemas.microsoft.com/office/drawing/2014/main" id="{140EFB6D-55E9-6803-634D-FC9BD63FEA3D}"/>
              </a:ext>
            </a:extLst>
          </p:cNvPr>
          <p:cNvSpPr>
            <a:spLocks noGrp="1"/>
          </p:cNvSpPr>
          <p:nvPr>
            <p:ph idx="1"/>
          </p:nvPr>
        </p:nvSpPr>
        <p:spPr>
          <a:xfrm>
            <a:off x="662082" y="2057401"/>
            <a:ext cx="10864659" cy="4035552"/>
          </a:xfrm>
        </p:spPr>
        <p:txBody>
          <a:bodyPr>
            <a:normAutofit/>
          </a:bodyPr>
          <a:lstStyle/>
          <a:p>
            <a:r>
              <a:rPr lang="es-CL" dirty="0"/>
              <a:t>Bitácora</a:t>
            </a:r>
          </a:p>
          <a:p>
            <a:r>
              <a:rPr lang="es-CL" dirty="0"/>
              <a:t>Carta Gantt</a:t>
            </a:r>
          </a:p>
          <a:p>
            <a:r>
              <a:rPr lang="es-CL" dirty="0"/>
              <a:t>Informe inicial</a:t>
            </a:r>
          </a:p>
          <a:p>
            <a:r>
              <a:rPr lang="es-CL" dirty="0"/>
              <a:t>Informe final</a:t>
            </a:r>
          </a:p>
          <a:p>
            <a:r>
              <a:rPr lang="es-CL" dirty="0"/>
              <a:t>Presentación de Proyecto</a:t>
            </a:r>
          </a:p>
        </p:txBody>
      </p:sp>
      <p:pic>
        <p:nvPicPr>
          <p:cNvPr id="4098" name="Picture 2" descr="ASPECTOS ACADÉMICOS : CONOCIENDO ACERCA DEL INFORME">
            <a:extLst>
              <a:ext uri="{FF2B5EF4-FFF2-40B4-BE49-F238E27FC236}">
                <a16:creationId xmlns:a16="http://schemas.microsoft.com/office/drawing/2014/main" id="{7BCB8A92-3C6C-B7BD-A803-007CA4F9A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26" y="1825753"/>
            <a:ext cx="390525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3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58410-36C3-1996-B4F9-656FB3BD2A18}"/>
              </a:ext>
            </a:extLst>
          </p:cNvPr>
          <p:cNvSpPr>
            <a:spLocks noGrp="1"/>
          </p:cNvSpPr>
          <p:nvPr>
            <p:ph type="title"/>
          </p:nvPr>
        </p:nvSpPr>
        <p:spPr/>
        <p:txBody>
          <a:bodyPr/>
          <a:lstStyle/>
          <a:p>
            <a:r>
              <a:rPr lang="es-CL" dirty="0"/>
              <a:t>Descripción de los roles</a:t>
            </a:r>
          </a:p>
        </p:txBody>
      </p:sp>
      <p:sp>
        <p:nvSpPr>
          <p:cNvPr id="3" name="Marcador de contenido 2">
            <a:extLst>
              <a:ext uri="{FF2B5EF4-FFF2-40B4-BE49-F238E27FC236}">
                <a16:creationId xmlns:a16="http://schemas.microsoft.com/office/drawing/2014/main" id="{D9CC8E66-A4F4-A3BE-6E27-E79481AD736E}"/>
              </a:ext>
            </a:extLst>
          </p:cNvPr>
          <p:cNvSpPr>
            <a:spLocks noGrp="1"/>
          </p:cNvSpPr>
          <p:nvPr>
            <p:ph idx="1"/>
          </p:nvPr>
        </p:nvSpPr>
        <p:spPr/>
        <p:txBody>
          <a:bodyPr/>
          <a:lstStyle/>
          <a:p>
            <a:r>
              <a:rPr lang="es-ES" dirty="0">
                <a:effectLst/>
              </a:rPr>
              <a:t>Jefe de proyecto: La persona que representa al equipo, revisa bitácoras, </a:t>
            </a:r>
            <a:r>
              <a:rPr lang="es-ES" dirty="0" err="1">
                <a:effectLst/>
              </a:rPr>
              <a:t>redmine</a:t>
            </a:r>
            <a:r>
              <a:rPr lang="es-ES" dirty="0">
                <a:effectLst/>
              </a:rPr>
              <a:t>, entre otros y organiza el proyecto.</a:t>
            </a:r>
            <a:endParaRPr lang="es-CL" dirty="0">
              <a:effectLst/>
            </a:endParaRPr>
          </a:p>
          <a:p>
            <a:r>
              <a:rPr lang="es-ES" dirty="0">
                <a:effectLst/>
              </a:rPr>
              <a:t>Programador: Es la persona encargada de la planificación del código para que el robot pueda cumplir las funciones pedidas por el profesor.</a:t>
            </a:r>
            <a:endParaRPr lang="es-CL" dirty="0">
              <a:effectLst/>
            </a:endParaRPr>
          </a:p>
          <a:p>
            <a:r>
              <a:rPr lang="es-ES" dirty="0">
                <a:effectLst/>
              </a:rPr>
              <a:t>Documentador: Encargado de la realización de </a:t>
            </a:r>
            <a:r>
              <a:rPr lang="es-ES" dirty="0" err="1">
                <a:effectLst/>
              </a:rPr>
              <a:t>informes,bitácoras</a:t>
            </a:r>
            <a:r>
              <a:rPr lang="es-ES" dirty="0">
                <a:effectLst/>
              </a:rPr>
              <a:t>, </a:t>
            </a:r>
            <a:r>
              <a:rPr lang="es-ES" dirty="0" err="1">
                <a:effectLst/>
              </a:rPr>
              <a:t>redmine</a:t>
            </a:r>
            <a:r>
              <a:rPr lang="es-ES" dirty="0">
                <a:effectLst/>
              </a:rPr>
              <a:t> etc.</a:t>
            </a:r>
            <a:endParaRPr lang="es-CL" dirty="0">
              <a:effectLst/>
            </a:endParaRPr>
          </a:p>
          <a:p>
            <a:endParaRPr lang="es-CL" dirty="0"/>
          </a:p>
        </p:txBody>
      </p:sp>
    </p:spTree>
    <p:extLst>
      <p:ext uri="{BB962C8B-B14F-4D97-AF65-F5344CB8AC3E}">
        <p14:creationId xmlns:p14="http://schemas.microsoft.com/office/powerpoint/2010/main" val="170194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B97F7-32B1-05EC-9493-7F8B8C1B47F8}"/>
              </a:ext>
            </a:extLst>
          </p:cNvPr>
          <p:cNvSpPr>
            <a:spLocks noGrp="1"/>
          </p:cNvSpPr>
          <p:nvPr>
            <p:ph type="title"/>
          </p:nvPr>
        </p:nvSpPr>
        <p:spPr/>
        <p:txBody>
          <a:bodyPr/>
          <a:lstStyle/>
          <a:p>
            <a:r>
              <a:rPr lang="es-ES" dirty="0"/>
              <a:t>Personal que cumplirá los Roles</a:t>
            </a:r>
            <a:br>
              <a:rPr lang="es-CL" b="1" dirty="0">
                <a:effectLst/>
              </a:rPr>
            </a:br>
            <a:endParaRPr lang="es-CL" dirty="0"/>
          </a:p>
        </p:txBody>
      </p:sp>
      <p:graphicFrame>
        <p:nvGraphicFramePr>
          <p:cNvPr id="4" name="Marcador de contenido 3">
            <a:extLst>
              <a:ext uri="{FF2B5EF4-FFF2-40B4-BE49-F238E27FC236}">
                <a16:creationId xmlns:a16="http://schemas.microsoft.com/office/drawing/2014/main" id="{16DE5200-9DC2-5FF2-C887-F5E1B07CBD24}"/>
              </a:ext>
            </a:extLst>
          </p:cNvPr>
          <p:cNvGraphicFramePr>
            <a:graphicFrameLocks noGrp="1"/>
          </p:cNvGraphicFramePr>
          <p:nvPr>
            <p:ph idx="1"/>
            <p:extLst>
              <p:ext uri="{D42A27DB-BD31-4B8C-83A1-F6EECF244321}">
                <p14:modId xmlns:p14="http://schemas.microsoft.com/office/powerpoint/2010/main" val="4219691915"/>
              </p:ext>
            </p:extLst>
          </p:nvPr>
        </p:nvGraphicFramePr>
        <p:xfrm>
          <a:off x="3800793" y="3421475"/>
          <a:ext cx="4587240" cy="1614678"/>
        </p:xfrm>
        <a:graphic>
          <a:graphicData uri="http://schemas.openxmlformats.org/drawingml/2006/table">
            <a:tbl>
              <a:tblPr>
                <a:tableStyleId>{5C22544A-7EE6-4342-B048-85BDC9FD1C3A}</a:tableStyleId>
              </a:tblPr>
              <a:tblGrid>
                <a:gridCol w="1529080">
                  <a:extLst>
                    <a:ext uri="{9D8B030D-6E8A-4147-A177-3AD203B41FA5}">
                      <a16:colId xmlns:a16="http://schemas.microsoft.com/office/drawing/2014/main" val="4227902866"/>
                    </a:ext>
                  </a:extLst>
                </a:gridCol>
                <a:gridCol w="1529080">
                  <a:extLst>
                    <a:ext uri="{9D8B030D-6E8A-4147-A177-3AD203B41FA5}">
                      <a16:colId xmlns:a16="http://schemas.microsoft.com/office/drawing/2014/main" val="1384757003"/>
                    </a:ext>
                  </a:extLst>
                </a:gridCol>
                <a:gridCol w="1529080">
                  <a:extLst>
                    <a:ext uri="{9D8B030D-6E8A-4147-A177-3AD203B41FA5}">
                      <a16:colId xmlns:a16="http://schemas.microsoft.com/office/drawing/2014/main" val="786057207"/>
                    </a:ext>
                  </a:extLst>
                </a:gridCol>
              </a:tblGrid>
              <a:tr h="0">
                <a:tc>
                  <a:txBody>
                    <a:bodyPr/>
                    <a:lstStyle/>
                    <a:p>
                      <a:pPr algn="ctr">
                        <a:lnSpc>
                          <a:spcPct val="115000"/>
                        </a:lnSpc>
                        <a:buNone/>
                      </a:pPr>
                      <a:r>
                        <a:rPr lang="es-ES" sz="1200">
                          <a:effectLst/>
                        </a:rPr>
                        <a:t>Rol</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200">
                          <a:effectLst/>
                        </a:rPr>
                        <a:t>Responsable</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200">
                          <a:effectLst/>
                        </a:rPr>
                        <a:t>Involucrados</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807709666"/>
                  </a:ext>
                </a:extLst>
              </a:tr>
              <a:tr h="0">
                <a:tc>
                  <a:txBody>
                    <a:bodyPr/>
                    <a:lstStyle/>
                    <a:p>
                      <a:pPr algn="ctr">
                        <a:lnSpc>
                          <a:spcPct val="115000"/>
                        </a:lnSpc>
                        <a:buNone/>
                      </a:pPr>
                      <a:r>
                        <a:rPr lang="es-ES" sz="1100">
                          <a:effectLst/>
                        </a:rPr>
                        <a:t>Jefe de proyecto</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Renato Chacon</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Renato Chacon</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4028577478"/>
                  </a:ext>
                </a:extLst>
              </a:tr>
              <a:tr h="0">
                <a:tc>
                  <a:txBody>
                    <a:bodyPr/>
                    <a:lstStyle/>
                    <a:p>
                      <a:pPr algn="ctr">
                        <a:lnSpc>
                          <a:spcPct val="115000"/>
                        </a:lnSpc>
                        <a:buNone/>
                      </a:pPr>
                      <a:r>
                        <a:rPr lang="es-ES" sz="1100">
                          <a:effectLst/>
                        </a:rPr>
                        <a:t>Programador</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Bruno Rojas</a:t>
                      </a:r>
                      <a:endParaRPr lang="es-CL" sz="1100" dirty="0">
                        <a:effectLst/>
                      </a:endParaRPr>
                    </a:p>
                    <a:p>
                      <a:pPr algn="ctr">
                        <a:lnSpc>
                          <a:spcPct val="115000"/>
                        </a:lnSpc>
                        <a:buNone/>
                      </a:pPr>
                      <a:r>
                        <a:rPr lang="es-ES" sz="1100" dirty="0">
                          <a:effectLst/>
                        </a:rPr>
                        <a:t> </a:t>
                      </a:r>
                      <a:endParaRPr lang="es-CL" sz="11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Bruno Rojas</a:t>
                      </a:r>
                      <a:endParaRPr lang="es-CL" sz="1100">
                        <a:effectLst/>
                      </a:endParaRPr>
                    </a:p>
                    <a:p>
                      <a:pPr algn="ctr">
                        <a:lnSpc>
                          <a:spcPct val="115000"/>
                        </a:lnSpc>
                        <a:buNone/>
                      </a:pPr>
                      <a:r>
                        <a:rPr lang="es-ES" sz="1100">
                          <a:effectLst/>
                        </a:rPr>
                        <a:t> </a:t>
                      </a:r>
                      <a:endParaRPr lang="es-CL" sz="110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07829234"/>
                  </a:ext>
                </a:extLst>
              </a:tr>
              <a:tr h="0">
                <a:tc>
                  <a:txBody>
                    <a:bodyPr/>
                    <a:lstStyle/>
                    <a:p>
                      <a:pPr algn="ctr">
                        <a:lnSpc>
                          <a:spcPct val="115000"/>
                        </a:lnSpc>
                        <a:buNone/>
                      </a:pPr>
                      <a:r>
                        <a:rPr lang="es-ES" sz="1100">
                          <a:effectLst/>
                        </a:rPr>
                        <a:t>Documentador</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a:effectLst/>
                        </a:rPr>
                        <a:t>Milton Porlles</a:t>
                      </a:r>
                      <a:endParaRPr lang="es-CL" sz="11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buNone/>
                      </a:pPr>
                      <a:r>
                        <a:rPr lang="es-ES" sz="1100" dirty="0">
                          <a:effectLst/>
                        </a:rPr>
                        <a:t>Milton Porlles, Renato Chacón</a:t>
                      </a:r>
                      <a:endParaRPr lang="es-CL" sz="11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103613988"/>
                  </a:ext>
                </a:extLst>
              </a:tr>
            </a:tbl>
          </a:graphicData>
        </a:graphic>
      </p:graphicFrame>
      <p:sp>
        <p:nvSpPr>
          <p:cNvPr id="5" name="Rectangle 1">
            <a:extLst>
              <a:ext uri="{FF2B5EF4-FFF2-40B4-BE49-F238E27FC236}">
                <a16:creationId xmlns:a16="http://schemas.microsoft.com/office/drawing/2014/main" id="{B24C9313-AD82-1EE5-8B50-BF8CC1AAB313}"/>
              </a:ext>
            </a:extLst>
          </p:cNvPr>
          <p:cNvSpPr>
            <a:spLocks noChangeArrowheads="1"/>
          </p:cNvSpPr>
          <p:nvPr/>
        </p:nvSpPr>
        <p:spPr bwMode="auto">
          <a:xfrm>
            <a:off x="1207008"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Responsable del rol: Persona encargada de la realización del trabajo propuesto por el grupo</a:t>
            </a:r>
            <a:endParaRPr kumimoji="0" lang="es-CL" altLang="es-CL"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L"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Involucrados: Personas secundarias las cuales ayudarán al responsable para la realización de su trabajo propuesto </a:t>
            </a:r>
            <a:endParaRPr kumimoji="0" lang="es-CL" altLang="es-CL"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68990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187</TotalTime>
  <Words>1638</Words>
  <Application>Microsoft Office PowerPoint</Application>
  <PresentationFormat>Panorámica</PresentationFormat>
  <Paragraphs>243</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Angsana New</vt:lpstr>
      <vt:lpstr>Arial</vt:lpstr>
      <vt:lpstr>Century Gothic</vt:lpstr>
      <vt:lpstr>Malla</vt:lpstr>
      <vt:lpstr>Plan de Proyecto “McQueen” “robot de transporte de materiales”</vt:lpstr>
      <vt:lpstr>Tabla de contenidos</vt:lpstr>
      <vt:lpstr>Introducción</vt:lpstr>
      <vt:lpstr>Objetivos Generales </vt:lpstr>
      <vt:lpstr>Objetivos específicos</vt:lpstr>
      <vt:lpstr>Restricciones </vt:lpstr>
      <vt:lpstr>Entregables </vt:lpstr>
      <vt:lpstr>Descripción de los roles</vt:lpstr>
      <vt:lpstr>Personal que cumplirá los Roles </vt:lpstr>
      <vt:lpstr>Métodos de comunicación </vt:lpstr>
      <vt:lpstr>Actividades</vt:lpstr>
      <vt:lpstr>Carta GanTT</vt:lpstr>
      <vt:lpstr>Gestión de riesgos </vt:lpstr>
      <vt:lpstr>Categorización de riesgos y su mitigación</vt:lpstr>
      <vt:lpstr>Planificación de recursos</vt:lpstr>
      <vt:lpstr>Estimación de costos</vt:lpstr>
      <vt:lpstr>Conclusión </vt:lpstr>
      <vt:lpstr>GRACIAS POR SU ATENCION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Milton Porlles Salinas</dc:creator>
  <cp:lastModifiedBy>Milton Porlles Salinas</cp:lastModifiedBy>
  <cp:revision>2</cp:revision>
  <dcterms:created xsi:type="dcterms:W3CDTF">2025-11-28T08:09:06Z</dcterms:created>
  <dcterms:modified xsi:type="dcterms:W3CDTF">2025-11-28T12:24:04Z</dcterms:modified>
</cp:coreProperties>
</file>