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embeddedFontLst>
    <p:embeddedFont>
      <p:font typeface="Bobby Jones" charset="1" panose="00000000000000000000"/>
      <p:regular r:id="rId28"/>
    </p:embeddedFont>
    <p:embeddedFont>
      <p:font typeface="Quicksand Bold" charset="1" panose="00000000000000000000"/>
      <p:regular r:id="rId29"/>
    </p:embeddedFont>
    <p:embeddedFont>
      <p:font typeface="Quicksand" charset="1" panose="00000000000000000000"/>
      <p:regular r:id="rId30"/>
    </p:embeddedFont>
    <p:embeddedFont>
      <p:font typeface="Canva Sans" charset="1" panose="020B0503030501040103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3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39.png" Type="http://schemas.openxmlformats.org/officeDocument/2006/relationships/image"/><Relationship Id="rId13" Target="../media/image9.png" Type="http://schemas.openxmlformats.org/officeDocument/2006/relationships/image"/><Relationship Id="rId14" Target="../media/image10.svg" Type="http://schemas.openxmlformats.org/officeDocument/2006/relationships/image"/><Relationship Id="rId15" Target="../media/image25.png" Type="http://schemas.openxmlformats.org/officeDocument/2006/relationships/image"/><Relationship Id="rId16" Target="../media/image2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14" Target="../media/image11.png" Type="http://schemas.openxmlformats.org/officeDocument/2006/relationships/image"/><Relationship Id="rId15" Target="../media/image12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40.png" Type="http://schemas.openxmlformats.org/officeDocument/2006/relationships/image"/><Relationship Id="rId13" Target="../media/image4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42.png" Type="http://schemas.openxmlformats.org/officeDocument/2006/relationships/image"/><Relationship Id="rId13" Target="../media/image4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44.png" Type="http://schemas.openxmlformats.org/officeDocument/2006/relationships/image"/><Relationship Id="rId13" Target="../media/image4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4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4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31.jpeg" Type="http://schemas.openxmlformats.org/officeDocument/2006/relationships/image"/><Relationship Id="rId13" Target="../media/image11.png" Type="http://schemas.openxmlformats.org/officeDocument/2006/relationships/image"/><Relationship Id="rId14" Target="../media/image12.svg" Type="http://schemas.openxmlformats.org/officeDocument/2006/relationships/image"/><Relationship Id="rId15" Target="../media/image19.png" Type="http://schemas.openxmlformats.org/officeDocument/2006/relationships/image"/><Relationship Id="rId16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4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49.png" Type="http://schemas.openxmlformats.org/officeDocument/2006/relationships/image"/><Relationship Id="rId13" Target="../media/image50.svg" Type="http://schemas.openxmlformats.org/officeDocument/2006/relationships/image"/><Relationship Id="rId14" Target="../media/image21.png" Type="http://schemas.openxmlformats.org/officeDocument/2006/relationships/image"/><Relationship Id="rId15" Target="../media/image2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32.png" Type="http://schemas.openxmlformats.org/officeDocument/2006/relationships/image"/><Relationship Id="rId15" Target="../media/image33.svg" Type="http://schemas.openxmlformats.org/officeDocument/2006/relationships/image"/><Relationship Id="rId16" Target="../media/image19.png" Type="http://schemas.openxmlformats.org/officeDocument/2006/relationships/image"/><Relationship Id="rId17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21.png" Type="http://schemas.openxmlformats.org/officeDocument/2006/relationships/image"/><Relationship Id="rId15" Target="../media/image2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5.png" Type="http://schemas.openxmlformats.org/officeDocument/2006/relationships/image"/><Relationship Id="rId17" Target="../media/image26.svg" Type="http://schemas.openxmlformats.org/officeDocument/2006/relationships/image"/><Relationship Id="rId18" Target="../media/image13.png" Type="http://schemas.openxmlformats.org/officeDocument/2006/relationships/image"/><Relationship Id="rId19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3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3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3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3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36681" y="-2942552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78577">
            <a:off x="-4130635" y="-2803164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5"/>
                </a:lnTo>
                <a:lnTo>
                  <a:pt x="0" y="7383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780975">
            <a:off x="-1698361" y="7520418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64984">
            <a:off x="10001722" y="8304551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1" y="0"/>
                </a:lnTo>
                <a:lnTo>
                  <a:pt x="9750281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876863" y="6541042"/>
            <a:ext cx="3920282" cy="4114800"/>
          </a:xfrm>
          <a:custGeom>
            <a:avLst/>
            <a:gdLst/>
            <a:ahLst/>
            <a:cxnLst/>
            <a:rect r="r" b="b" t="t" l="l"/>
            <a:pathLst>
              <a:path h="4114800" w="3920282">
                <a:moveTo>
                  <a:pt x="0" y="0"/>
                </a:moveTo>
                <a:lnTo>
                  <a:pt x="3920282" y="0"/>
                </a:lnTo>
                <a:lnTo>
                  <a:pt x="39202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01224" y="-484007"/>
            <a:ext cx="2801572" cy="2745540"/>
          </a:xfrm>
          <a:custGeom>
            <a:avLst/>
            <a:gdLst/>
            <a:ahLst/>
            <a:cxnLst/>
            <a:rect r="r" b="b" t="t" l="l"/>
            <a:pathLst>
              <a:path h="2745540" w="2801572">
                <a:moveTo>
                  <a:pt x="0" y="0"/>
                </a:moveTo>
                <a:lnTo>
                  <a:pt x="2801572" y="0"/>
                </a:lnTo>
                <a:lnTo>
                  <a:pt x="2801572" y="2745541"/>
                </a:lnTo>
                <a:lnTo>
                  <a:pt x="0" y="27455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194694" y="280875"/>
            <a:ext cx="3898613" cy="1495650"/>
          </a:xfrm>
          <a:custGeom>
            <a:avLst/>
            <a:gdLst/>
            <a:ahLst/>
            <a:cxnLst/>
            <a:rect r="r" b="b" t="t" l="l"/>
            <a:pathLst>
              <a:path h="1495650" w="3898613">
                <a:moveTo>
                  <a:pt x="0" y="0"/>
                </a:moveTo>
                <a:lnTo>
                  <a:pt x="3898612" y="0"/>
                </a:lnTo>
                <a:lnTo>
                  <a:pt x="3898612" y="1495650"/>
                </a:lnTo>
                <a:lnTo>
                  <a:pt x="0" y="14956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093854">
            <a:off x="-576714" y="6659918"/>
            <a:ext cx="3210827" cy="6068574"/>
          </a:xfrm>
          <a:custGeom>
            <a:avLst/>
            <a:gdLst/>
            <a:ahLst/>
            <a:cxnLst/>
            <a:rect r="r" b="b" t="t" l="l"/>
            <a:pathLst>
              <a:path h="6068574" w="3210827">
                <a:moveTo>
                  <a:pt x="0" y="0"/>
                </a:moveTo>
                <a:lnTo>
                  <a:pt x="3210828" y="0"/>
                </a:lnTo>
                <a:lnTo>
                  <a:pt x="3210828" y="6068574"/>
                </a:lnTo>
                <a:lnTo>
                  <a:pt x="0" y="60685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980994" y="3841447"/>
            <a:ext cx="2308945" cy="2287955"/>
          </a:xfrm>
          <a:custGeom>
            <a:avLst/>
            <a:gdLst/>
            <a:ahLst/>
            <a:cxnLst/>
            <a:rect r="r" b="b" t="t" l="l"/>
            <a:pathLst>
              <a:path h="2287955" w="2308945">
                <a:moveTo>
                  <a:pt x="0" y="0"/>
                </a:moveTo>
                <a:lnTo>
                  <a:pt x="2308945" y="0"/>
                </a:lnTo>
                <a:lnTo>
                  <a:pt x="2308945" y="2287955"/>
                </a:lnTo>
                <a:lnTo>
                  <a:pt x="0" y="228795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58300" y="7898237"/>
            <a:ext cx="3651753" cy="4114800"/>
          </a:xfrm>
          <a:custGeom>
            <a:avLst/>
            <a:gdLst/>
            <a:ahLst/>
            <a:cxnLst/>
            <a:rect r="r" b="b" t="t" l="l"/>
            <a:pathLst>
              <a:path h="4114800" w="3651753">
                <a:moveTo>
                  <a:pt x="0" y="0"/>
                </a:moveTo>
                <a:lnTo>
                  <a:pt x="3651754" y="0"/>
                </a:lnTo>
                <a:lnTo>
                  <a:pt x="36517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9608300">
            <a:off x="3009573" y="7517836"/>
            <a:ext cx="2803264" cy="4879099"/>
          </a:xfrm>
          <a:custGeom>
            <a:avLst/>
            <a:gdLst/>
            <a:ahLst/>
            <a:cxnLst/>
            <a:rect r="r" b="b" t="t" l="l"/>
            <a:pathLst>
              <a:path h="4879099" w="2803264">
                <a:moveTo>
                  <a:pt x="0" y="0"/>
                </a:moveTo>
                <a:lnTo>
                  <a:pt x="2803265" y="0"/>
                </a:lnTo>
                <a:lnTo>
                  <a:pt x="2803265" y="4879099"/>
                </a:lnTo>
                <a:lnTo>
                  <a:pt x="0" y="487909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714879" y="8328091"/>
            <a:ext cx="3657600" cy="1629295"/>
          </a:xfrm>
          <a:custGeom>
            <a:avLst/>
            <a:gdLst/>
            <a:ahLst/>
            <a:cxnLst/>
            <a:rect r="r" b="b" t="t" l="l"/>
            <a:pathLst>
              <a:path h="1629295" w="3657600">
                <a:moveTo>
                  <a:pt x="0" y="0"/>
                </a:moveTo>
                <a:lnTo>
                  <a:pt x="3657600" y="0"/>
                </a:lnTo>
                <a:lnTo>
                  <a:pt x="3657600" y="1629295"/>
                </a:lnTo>
                <a:lnTo>
                  <a:pt x="0" y="162929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1318769" y="2666740"/>
            <a:ext cx="4039985" cy="4114800"/>
          </a:xfrm>
          <a:custGeom>
            <a:avLst/>
            <a:gdLst/>
            <a:ahLst/>
            <a:cxnLst/>
            <a:rect r="r" b="b" t="t" l="l"/>
            <a:pathLst>
              <a:path h="4114800" w="4039985">
                <a:moveTo>
                  <a:pt x="0" y="0"/>
                </a:moveTo>
                <a:lnTo>
                  <a:pt x="4039986" y="0"/>
                </a:lnTo>
                <a:lnTo>
                  <a:pt x="4039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794840">
            <a:off x="14362511" y="-331705"/>
            <a:ext cx="2687029" cy="3276864"/>
          </a:xfrm>
          <a:custGeom>
            <a:avLst/>
            <a:gdLst/>
            <a:ahLst/>
            <a:cxnLst/>
            <a:rect r="r" b="b" t="t" l="l"/>
            <a:pathLst>
              <a:path h="3276864" w="2687029">
                <a:moveTo>
                  <a:pt x="0" y="0"/>
                </a:moveTo>
                <a:lnTo>
                  <a:pt x="2687029" y="0"/>
                </a:lnTo>
                <a:lnTo>
                  <a:pt x="2687029" y="3276864"/>
                </a:lnTo>
                <a:lnTo>
                  <a:pt x="0" y="327686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28700" y="3672334"/>
            <a:ext cx="16230600" cy="209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EVENTOS DEPORTIVOS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64111" y="2071034"/>
            <a:ext cx="13759778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Sistema De Gestión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8494" y="7120071"/>
            <a:ext cx="7383304" cy="2795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INTEGRANTES: DANIEL ALDAY</a:t>
            </a:r>
          </a:p>
          <a:p>
            <a:pPr algn="l">
              <a:lnSpc>
                <a:spcPts val="4479"/>
              </a:lnSpc>
            </a:pPr>
            <a:r>
              <a:rPr lang="en-US" sz="3199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                         DIEGO HONORES</a:t>
            </a:r>
          </a:p>
          <a:p>
            <a:pPr algn="l">
              <a:lnSpc>
                <a:spcPts val="4479"/>
              </a:lnSpc>
            </a:pPr>
            <a:r>
              <a:rPr lang="en-US" sz="3199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CURSO: PROYECTO IV</a:t>
            </a:r>
          </a:p>
          <a:p>
            <a:pPr algn="l">
              <a:lnSpc>
                <a:spcPts val="4479"/>
              </a:lnSpc>
            </a:pPr>
            <a:r>
              <a:rPr lang="en-US" sz="3199" b="true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EMPRESA: MUNICIPALIDAD DE ARICA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  <a:r>
              <a:rPr lang="en-US" b="true" sz="3199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PROFESOR: DIEGO ARACENA PIZARRO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57516" y="2467902"/>
            <a:ext cx="6356958" cy="6356958"/>
          </a:xfrm>
          <a:custGeom>
            <a:avLst/>
            <a:gdLst/>
            <a:ahLst/>
            <a:cxnLst/>
            <a:rect r="r" b="b" t="t" l="l"/>
            <a:pathLst>
              <a:path h="6356958" w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875252" y="2536900"/>
            <a:ext cx="3838258" cy="1585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Docker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342163" y="4795546"/>
            <a:ext cx="10038455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Es un sistema de virtualización de SO que aísla aplicaciones y dependencias en contenedores ligeros. Esto p</a:t>
            </a: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ermite que el software se ejecute de manera consistente y eficiente en cualquier entorno.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26051" y="2369469"/>
            <a:ext cx="10627878" cy="7533782"/>
          </a:xfrm>
          <a:custGeom>
            <a:avLst/>
            <a:gdLst/>
            <a:ahLst/>
            <a:cxnLst/>
            <a:rect r="r" b="b" t="t" l="l"/>
            <a:pathLst>
              <a:path h="7533782" w="10627878">
                <a:moveTo>
                  <a:pt x="0" y="0"/>
                </a:moveTo>
                <a:lnTo>
                  <a:pt x="10627878" y="0"/>
                </a:lnTo>
                <a:lnTo>
                  <a:pt x="10627878" y="7533782"/>
                </a:lnTo>
                <a:lnTo>
                  <a:pt x="0" y="75337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905602" y="470502"/>
            <a:ext cx="6027579" cy="1585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Repositorio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4811836" y="6596390"/>
            <a:ext cx="3920282" cy="4114800"/>
          </a:xfrm>
          <a:custGeom>
            <a:avLst/>
            <a:gdLst/>
            <a:ahLst/>
            <a:cxnLst/>
            <a:rect r="r" b="b" t="t" l="l"/>
            <a:pathLst>
              <a:path h="4114800" w="3920282">
                <a:moveTo>
                  <a:pt x="0" y="0"/>
                </a:moveTo>
                <a:lnTo>
                  <a:pt x="3920283" y="0"/>
                </a:lnTo>
                <a:lnTo>
                  <a:pt x="39202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13935" y="6596390"/>
            <a:ext cx="4039985" cy="4114800"/>
          </a:xfrm>
          <a:custGeom>
            <a:avLst/>
            <a:gdLst/>
            <a:ahLst/>
            <a:cxnLst/>
            <a:rect r="r" b="b" t="t" l="l"/>
            <a:pathLst>
              <a:path h="4114800" w="4039985">
                <a:moveTo>
                  <a:pt x="0" y="0"/>
                </a:moveTo>
                <a:lnTo>
                  <a:pt x="4039986" y="0"/>
                </a:lnTo>
                <a:lnTo>
                  <a:pt x="4039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786506" y="470502"/>
            <a:ext cx="4265771" cy="1585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Alcance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852085" y="2217178"/>
            <a:ext cx="5703411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Dent</a:t>
            </a:r>
            <a:r>
              <a:rPr lang="en-US" sz="51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ro del alcance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32858" y="3550447"/>
            <a:ext cx="10038455" cy="1758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Gestión de Contenidos (</a:t>
            </a:r>
            <a:r>
              <a:rPr lang="en-US" b="true" sz="20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Administrador)</a:t>
            </a:r>
          </a:p>
          <a:p>
            <a:pPr algn="l" marL="863614" indent="-287871" lvl="2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Permitir al administrador crear, modificar y eliminar eventos/actividades.</a:t>
            </a:r>
          </a:p>
          <a:p>
            <a:pPr algn="l" marL="863614" indent="-287871" lvl="2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Permitir al administrador crear, modificar y eliminar recintos donde se realizan las actividades.</a:t>
            </a:r>
          </a:p>
          <a:p>
            <a:pPr algn="l" marL="863614" indent="-287871" lvl="2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Permitir al administrador asignar encargados responsables a los eventos.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5738021"/>
            <a:ext cx="10038455" cy="281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Gestión de Partic</a:t>
            </a:r>
            <a:r>
              <a:rPr lang="en-US" b="true" sz="20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ipación (Usuario/Participante)</a:t>
            </a:r>
          </a:p>
          <a:p>
            <a:pPr algn="l" marL="863601" indent="-287867" lvl="2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Desarrollar una aplicación móvil para el sistema de inscripción.</a:t>
            </a:r>
          </a:p>
          <a:p>
            <a:pPr algn="l" marL="863601" indent="-287867" lvl="2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Permitir a los usuarios registrarse en el sistema y crear un perfil con sus datos personales.</a:t>
            </a:r>
          </a:p>
          <a:p>
            <a:pPr algn="l" marL="863601" indent="-287867" lvl="2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Permitir a los usuarios inscribirse a las actividades o eventos disponibles.</a:t>
            </a:r>
          </a:p>
          <a:p>
            <a:pPr algn="l" marL="863601" indent="-287867" lvl="2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Permitir a los usuarios eliminar su inscripción a una actividad.</a:t>
            </a:r>
          </a:p>
          <a:p>
            <a:pPr algn="l" marL="863601" indent="-287867" lvl="2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Enviar notificaciones a los participantes si algún aspecto de un evento se modifica.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2440349" y="3381287"/>
            <a:ext cx="4401745" cy="5367982"/>
          </a:xfrm>
          <a:custGeom>
            <a:avLst/>
            <a:gdLst/>
            <a:ahLst/>
            <a:cxnLst/>
            <a:rect r="r" b="b" t="t" l="l"/>
            <a:pathLst>
              <a:path h="5367982" w="4401745">
                <a:moveTo>
                  <a:pt x="0" y="0"/>
                </a:moveTo>
                <a:lnTo>
                  <a:pt x="4401745" y="0"/>
                </a:lnTo>
                <a:lnTo>
                  <a:pt x="4401745" y="5367981"/>
                </a:lnTo>
                <a:lnTo>
                  <a:pt x="0" y="53679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786506" y="470502"/>
            <a:ext cx="4265771" cy="1585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Alcance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852085" y="2217178"/>
            <a:ext cx="5703411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Dent</a:t>
            </a:r>
            <a:r>
              <a:rPr lang="en-US" sz="51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ro del alcance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32858" y="3550447"/>
            <a:ext cx="10038455" cy="1758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7" indent="-215904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Control Operativo (E</a:t>
            </a:r>
            <a:r>
              <a:rPr lang="en-US" b="true" sz="20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ncargado)</a:t>
            </a:r>
          </a:p>
          <a:p>
            <a:pPr algn="l" marL="863614" indent="-287871" lvl="2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Permitir al encargado registrar la asistencia (marcar como presente) de los participantes del evento.</a:t>
            </a:r>
          </a:p>
          <a:p>
            <a:pPr algn="l" marL="863614" indent="-287871" lvl="2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Permitir al encargado ver los eventos que tiene asignados y finalizar el evento cuando este suceda.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6566696"/>
            <a:ext cx="10038455" cy="105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Análisis y Reportes</a:t>
            </a:r>
            <a:r>
              <a:rPr lang="en-US" b="true" sz="20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(Administrador)</a:t>
            </a:r>
          </a:p>
          <a:p>
            <a:pPr algn="l" marL="863601" indent="-287867" lvl="2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Implementar un módulo que muestre reportes y estadísticas sobre el uso de recintos y los niveles de asistencia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2440349" y="3381287"/>
            <a:ext cx="4401745" cy="5367982"/>
          </a:xfrm>
          <a:custGeom>
            <a:avLst/>
            <a:gdLst/>
            <a:ahLst/>
            <a:cxnLst/>
            <a:rect r="r" b="b" t="t" l="l"/>
            <a:pathLst>
              <a:path h="5367982" w="4401745">
                <a:moveTo>
                  <a:pt x="0" y="0"/>
                </a:moveTo>
                <a:lnTo>
                  <a:pt x="4401745" y="0"/>
                </a:lnTo>
                <a:lnTo>
                  <a:pt x="4401745" y="5367981"/>
                </a:lnTo>
                <a:lnTo>
                  <a:pt x="0" y="53679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786506" y="470502"/>
            <a:ext cx="4265771" cy="1585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Alcance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037585" y="2217178"/>
            <a:ext cx="5332412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Fuera </a:t>
            </a:r>
            <a:r>
              <a:rPr lang="en-US" sz="51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del alcance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330280" y="4520031"/>
            <a:ext cx="6354876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Gestión de Pagos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Gestión de Recursos Humanos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Gestión de Inventario Físico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Int</a:t>
            </a:r>
            <a:r>
              <a:rPr lang="en-US" b="true" sz="30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egración Contable</a:t>
            </a:r>
          </a:p>
          <a:p>
            <a:pPr algn="l" marL="647702" indent="-323851" lvl="1">
              <a:lnSpc>
                <a:spcPts val="4200"/>
              </a:lnSpc>
              <a:buFont typeface="Arial"/>
              <a:buChar char="•"/>
            </a:pPr>
            <a:r>
              <a:rPr lang="en-US" b="true" sz="3000">
                <a:solidFill>
                  <a:srgbClr val="00000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Marketing y Redes Sociales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733777" y="6108720"/>
            <a:ext cx="3651753" cy="4114800"/>
          </a:xfrm>
          <a:custGeom>
            <a:avLst/>
            <a:gdLst/>
            <a:ahLst/>
            <a:cxnLst/>
            <a:rect r="r" b="b" t="t" l="l"/>
            <a:pathLst>
              <a:path h="4114800" w="3651753">
                <a:moveTo>
                  <a:pt x="0" y="0"/>
                </a:moveTo>
                <a:lnTo>
                  <a:pt x="3651754" y="0"/>
                </a:lnTo>
                <a:lnTo>
                  <a:pt x="36517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778361" y="3593291"/>
            <a:ext cx="2801572" cy="2745540"/>
          </a:xfrm>
          <a:custGeom>
            <a:avLst/>
            <a:gdLst/>
            <a:ahLst/>
            <a:cxnLst/>
            <a:rect r="r" b="b" t="t" l="l"/>
            <a:pathLst>
              <a:path h="2745540" w="2801572">
                <a:moveTo>
                  <a:pt x="0" y="0"/>
                </a:moveTo>
                <a:lnTo>
                  <a:pt x="2801572" y="0"/>
                </a:lnTo>
                <a:lnTo>
                  <a:pt x="2801572" y="2745541"/>
                </a:lnTo>
                <a:lnTo>
                  <a:pt x="0" y="27455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394846" y="7022142"/>
            <a:ext cx="2308945" cy="2287955"/>
          </a:xfrm>
          <a:custGeom>
            <a:avLst/>
            <a:gdLst/>
            <a:ahLst/>
            <a:cxnLst/>
            <a:rect r="r" b="b" t="t" l="l"/>
            <a:pathLst>
              <a:path h="2287955" w="2308945">
                <a:moveTo>
                  <a:pt x="0" y="0"/>
                </a:moveTo>
                <a:lnTo>
                  <a:pt x="2308945" y="0"/>
                </a:lnTo>
                <a:lnTo>
                  <a:pt x="2308945" y="2287955"/>
                </a:lnTo>
                <a:lnTo>
                  <a:pt x="0" y="22879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7852" y="2917900"/>
            <a:ext cx="9152138" cy="6772582"/>
          </a:xfrm>
          <a:custGeom>
            <a:avLst/>
            <a:gdLst/>
            <a:ahLst/>
            <a:cxnLst/>
            <a:rect r="r" b="b" t="t" l="l"/>
            <a:pathLst>
              <a:path h="6772582" w="9152138">
                <a:moveTo>
                  <a:pt x="0" y="0"/>
                </a:moveTo>
                <a:lnTo>
                  <a:pt x="9152138" y="0"/>
                </a:lnTo>
                <a:lnTo>
                  <a:pt x="9152138" y="6772582"/>
                </a:lnTo>
                <a:lnTo>
                  <a:pt x="0" y="67725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855418" y="3458526"/>
            <a:ext cx="7403882" cy="6089693"/>
          </a:xfrm>
          <a:custGeom>
            <a:avLst/>
            <a:gdLst/>
            <a:ahLst/>
            <a:cxnLst/>
            <a:rect r="r" b="b" t="t" l="l"/>
            <a:pathLst>
              <a:path h="6089693" w="7403882">
                <a:moveTo>
                  <a:pt x="0" y="0"/>
                </a:moveTo>
                <a:lnTo>
                  <a:pt x="7403882" y="0"/>
                </a:lnTo>
                <a:lnTo>
                  <a:pt x="7403882" y="6089693"/>
                </a:lnTo>
                <a:lnTo>
                  <a:pt x="0" y="60896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1028823"/>
            <a:ext cx="15886607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Diagramas interacción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91732" y="3420676"/>
            <a:ext cx="7787598" cy="6006185"/>
          </a:xfrm>
          <a:custGeom>
            <a:avLst/>
            <a:gdLst/>
            <a:ahLst/>
            <a:cxnLst/>
            <a:rect r="r" b="b" t="t" l="l"/>
            <a:pathLst>
              <a:path h="6006185" w="7787598">
                <a:moveTo>
                  <a:pt x="0" y="0"/>
                </a:moveTo>
                <a:lnTo>
                  <a:pt x="7787598" y="0"/>
                </a:lnTo>
                <a:lnTo>
                  <a:pt x="7787598" y="6006185"/>
                </a:lnTo>
                <a:lnTo>
                  <a:pt x="0" y="600618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144000" y="3450065"/>
            <a:ext cx="8077972" cy="5947407"/>
          </a:xfrm>
          <a:custGeom>
            <a:avLst/>
            <a:gdLst/>
            <a:ahLst/>
            <a:cxnLst/>
            <a:rect r="r" b="b" t="t" l="l"/>
            <a:pathLst>
              <a:path h="5947407" w="8077972">
                <a:moveTo>
                  <a:pt x="0" y="0"/>
                </a:moveTo>
                <a:lnTo>
                  <a:pt x="8077972" y="0"/>
                </a:lnTo>
                <a:lnTo>
                  <a:pt x="8077972" y="5947407"/>
                </a:lnTo>
                <a:lnTo>
                  <a:pt x="0" y="594740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1028823"/>
            <a:ext cx="15886607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Diagramas interacción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15880" y="3252955"/>
            <a:ext cx="8528120" cy="5863082"/>
          </a:xfrm>
          <a:custGeom>
            <a:avLst/>
            <a:gdLst/>
            <a:ahLst/>
            <a:cxnLst/>
            <a:rect r="r" b="b" t="t" l="l"/>
            <a:pathLst>
              <a:path h="5863082" w="8528120">
                <a:moveTo>
                  <a:pt x="0" y="0"/>
                </a:moveTo>
                <a:lnTo>
                  <a:pt x="8528120" y="0"/>
                </a:lnTo>
                <a:lnTo>
                  <a:pt x="8528120" y="5863082"/>
                </a:lnTo>
                <a:lnTo>
                  <a:pt x="0" y="58630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339990" y="3252955"/>
            <a:ext cx="8359841" cy="5893688"/>
          </a:xfrm>
          <a:custGeom>
            <a:avLst/>
            <a:gdLst/>
            <a:ahLst/>
            <a:cxnLst/>
            <a:rect r="r" b="b" t="t" l="l"/>
            <a:pathLst>
              <a:path h="5893688" w="8359841">
                <a:moveTo>
                  <a:pt x="0" y="0"/>
                </a:moveTo>
                <a:lnTo>
                  <a:pt x="8359841" y="0"/>
                </a:lnTo>
                <a:lnTo>
                  <a:pt x="8359841" y="5893688"/>
                </a:lnTo>
                <a:lnTo>
                  <a:pt x="0" y="589368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1028823"/>
            <a:ext cx="15886607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Diagramas interacción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49900" y="3351611"/>
            <a:ext cx="8290090" cy="5906689"/>
          </a:xfrm>
          <a:custGeom>
            <a:avLst/>
            <a:gdLst/>
            <a:ahLst/>
            <a:cxnLst/>
            <a:rect r="r" b="b" t="t" l="l"/>
            <a:pathLst>
              <a:path h="5906689" w="8290090">
                <a:moveTo>
                  <a:pt x="0" y="0"/>
                </a:moveTo>
                <a:lnTo>
                  <a:pt x="8290090" y="0"/>
                </a:lnTo>
                <a:lnTo>
                  <a:pt x="8290090" y="5906689"/>
                </a:lnTo>
                <a:lnTo>
                  <a:pt x="0" y="590668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028823"/>
            <a:ext cx="15886607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Diagramas interacción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844057" y="4030506"/>
            <a:ext cx="8599886" cy="5917797"/>
          </a:xfrm>
          <a:custGeom>
            <a:avLst/>
            <a:gdLst/>
            <a:ahLst/>
            <a:cxnLst/>
            <a:rect r="r" b="b" t="t" l="l"/>
            <a:pathLst>
              <a:path h="5917797" w="8599886">
                <a:moveTo>
                  <a:pt x="0" y="0"/>
                </a:moveTo>
                <a:lnTo>
                  <a:pt x="8599886" y="0"/>
                </a:lnTo>
                <a:lnTo>
                  <a:pt x="8599886" y="5917797"/>
                </a:lnTo>
                <a:lnTo>
                  <a:pt x="0" y="591779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188213"/>
            <a:ext cx="15886607" cy="127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20"/>
              </a:lnSpc>
              <a:spcBef>
                <a:spcPct val="0"/>
              </a:spcBef>
            </a:pPr>
            <a:r>
              <a:rPr lang="en-US" sz="73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Modelado de datos y sus herramientas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03227" y="2613100"/>
            <a:ext cx="7281545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Modelo Entidad-Relación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348029">
            <a:off x="11052681" y="1168781"/>
            <a:ext cx="5780230" cy="7949437"/>
            <a:chOff x="0" y="0"/>
            <a:chExt cx="895509" cy="123157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95509" cy="1231576"/>
            </a:xfrm>
            <a:custGeom>
              <a:avLst/>
              <a:gdLst/>
              <a:ahLst/>
              <a:cxnLst/>
              <a:rect r="r" b="b" t="t" l="l"/>
              <a:pathLst>
                <a:path h="1231576" w="895509">
                  <a:moveTo>
                    <a:pt x="30806" y="0"/>
                  </a:moveTo>
                  <a:lnTo>
                    <a:pt x="864703" y="0"/>
                  </a:lnTo>
                  <a:cubicBezTo>
                    <a:pt x="872873" y="0"/>
                    <a:pt x="880709" y="3246"/>
                    <a:pt x="886486" y="9023"/>
                  </a:cubicBezTo>
                  <a:cubicBezTo>
                    <a:pt x="892263" y="14800"/>
                    <a:pt x="895509" y="22636"/>
                    <a:pt x="895509" y="30806"/>
                  </a:cubicBezTo>
                  <a:lnTo>
                    <a:pt x="895509" y="1200770"/>
                  </a:lnTo>
                  <a:cubicBezTo>
                    <a:pt x="895509" y="1208940"/>
                    <a:pt x="892263" y="1216776"/>
                    <a:pt x="886486" y="1222553"/>
                  </a:cubicBezTo>
                  <a:cubicBezTo>
                    <a:pt x="880709" y="1228330"/>
                    <a:pt x="872873" y="1231576"/>
                    <a:pt x="864703" y="1231576"/>
                  </a:cubicBezTo>
                  <a:lnTo>
                    <a:pt x="30806" y="1231576"/>
                  </a:lnTo>
                  <a:cubicBezTo>
                    <a:pt x="22636" y="1231576"/>
                    <a:pt x="14800" y="1228330"/>
                    <a:pt x="9023" y="1222553"/>
                  </a:cubicBezTo>
                  <a:cubicBezTo>
                    <a:pt x="3246" y="1216776"/>
                    <a:pt x="0" y="1208940"/>
                    <a:pt x="0" y="1200770"/>
                  </a:cubicBezTo>
                  <a:lnTo>
                    <a:pt x="0" y="30806"/>
                  </a:lnTo>
                  <a:cubicBezTo>
                    <a:pt x="0" y="22636"/>
                    <a:pt x="3246" y="14800"/>
                    <a:pt x="9023" y="9023"/>
                  </a:cubicBezTo>
                  <a:cubicBezTo>
                    <a:pt x="14800" y="3246"/>
                    <a:pt x="22636" y="0"/>
                    <a:pt x="30806" y="0"/>
                  </a:cubicBezTo>
                  <a:close/>
                </a:path>
              </a:pathLst>
            </a:custGeom>
            <a:blipFill>
              <a:blip r:embed="rId12"/>
              <a:stretch>
                <a:fillRect l="-53017" t="0" r="-53017" b="0"/>
              </a:stretch>
            </a:blipFill>
            <a:ln w="171450" cap="rnd">
              <a:solidFill>
                <a:srgbClr val="F26638"/>
              </a:solidFill>
              <a:prstDash val="solid"/>
              <a:round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1545453" y="1749586"/>
            <a:ext cx="8605972" cy="7122493"/>
            <a:chOff x="0" y="0"/>
            <a:chExt cx="11474629" cy="9496657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190500"/>
              <a:ext cx="11474629" cy="20192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599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Bobby Jones"/>
                  <a:ea typeface="Bobby Jones"/>
                  <a:cs typeface="Bobby Jones"/>
                  <a:sym typeface="Bobby Jones"/>
                </a:rPr>
                <a:t>Introducción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2260409"/>
              <a:ext cx="11474629" cy="7236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El Departamento de Deportes y Recreación de la Municipalidad de Arica es fundamental en la promoción del deporte y la actividad física, diseñando e implementando programas y eventos para la participación ciudadana y el alto rendimiento. Actualmente, para mejorar la organización y distribución de eventos, se busca la digitalización de los Recintos Deportivos. Este proyecto creará un sistema de gestión que facilitará la planificación y ejecución de las actividades deportivas.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6301387" y="530977"/>
            <a:ext cx="2377311" cy="2329764"/>
          </a:xfrm>
          <a:custGeom>
            <a:avLst/>
            <a:gdLst/>
            <a:ahLst/>
            <a:cxnLst/>
            <a:rect r="r" b="b" t="t" l="l"/>
            <a:pathLst>
              <a:path h="2329764" w="2377311">
                <a:moveTo>
                  <a:pt x="0" y="0"/>
                </a:moveTo>
                <a:lnTo>
                  <a:pt x="2377311" y="0"/>
                </a:lnTo>
                <a:lnTo>
                  <a:pt x="2377311" y="2329764"/>
                </a:lnTo>
                <a:lnTo>
                  <a:pt x="0" y="23297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151425" y="7638231"/>
            <a:ext cx="3651753" cy="4114800"/>
          </a:xfrm>
          <a:custGeom>
            <a:avLst/>
            <a:gdLst/>
            <a:ahLst/>
            <a:cxnLst/>
            <a:rect r="r" b="b" t="t" l="l"/>
            <a:pathLst>
              <a:path h="4114800" w="3651753">
                <a:moveTo>
                  <a:pt x="0" y="0"/>
                </a:moveTo>
                <a:lnTo>
                  <a:pt x="3651753" y="0"/>
                </a:lnTo>
                <a:lnTo>
                  <a:pt x="36517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181376" y="3672892"/>
            <a:ext cx="6317227" cy="6356958"/>
          </a:xfrm>
          <a:custGeom>
            <a:avLst/>
            <a:gdLst/>
            <a:ahLst/>
            <a:cxnLst/>
            <a:rect r="r" b="b" t="t" l="l"/>
            <a:pathLst>
              <a:path h="6356958" w="6317227">
                <a:moveTo>
                  <a:pt x="0" y="0"/>
                </a:moveTo>
                <a:lnTo>
                  <a:pt x="6317227" y="0"/>
                </a:lnTo>
                <a:lnTo>
                  <a:pt x="6317227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419691" y="2217178"/>
            <a:ext cx="5448617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Modelo relacional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479749">
            <a:off x="-331091" y="6775863"/>
            <a:ext cx="1607642" cy="2780513"/>
          </a:xfrm>
          <a:custGeom>
            <a:avLst/>
            <a:gdLst/>
            <a:ahLst/>
            <a:cxnLst/>
            <a:rect r="r" b="b" t="t" l="l"/>
            <a:pathLst>
              <a:path h="2780513" w="1607642">
                <a:moveTo>
                  <a:pt x="0" y="0"/>
                </a:moveTo>
                <a:lnTo>
                  <a:pt x="1607642" y="0"/>
                </a:lnTo>
                <a:lnTo>
                  <a:pt x="1607642" y="2780513"/>
                </a:lnTo>
                <a:lnTo>
                  <a:pt x="0" y="27805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656092" y="-894467"/>
            <a:ext cx="2209893" cy="3846333"/>
          </a:xfrm>
          <a:custGeom>
            <a:avLst/>
            <a:gdLst/>
            <a:ahLst/>
            <a:cxnLst/>
            <a:rect r="r" b="b" t="t" l="l"/>
            <a:pathLst>
              <a:path h="3846333" w="2209893">
                <a:moveTo>
                  <a:pt x="0" y="0"/>
                </a:moveTo>
                <a:lnTo>
                  <a:pt x="2209893" y="0"/>
                </a:lnTo>
                <a:lnTo>
                  <a:pt x="2209893" y="3846334"/>
                </a:lnTo>
                <a:lnTo>
                  <a:pt x="0" y="38463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1028823"/>
            <a:ext cx="15886607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ConclusiÓn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85720" y="2904242"/>
            <a:ext cx="15229587" cy="5578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5" indent="-226697" lvl="1">
              <a:lnSpc>
                <a:spcPts val="5019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La fase de diseño culminó con un c</a:t>
            </a: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onjunto completo de artefactos de software que definen una arquitectura robusta y escalable para el "Sistema de gestión y seguimiento de eventos recreativos".</a:t>
            </a:r>
          </a:p>
          <a:p>
            <a:pPr algn="l" marL="453395" indent="-226697" lvl="1">
              <a:lnSpc>
                <a:spcPts val="5019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El alcance se centró en la digitalización de procesos manuales, la optimización de la inscripción móvil, y la provisión de herramientas para la toma de decisiones estratégicas.</a:t>
            </a:r>
          </a:p>
          <a:p>
            <a:pPr algn="l" marL="453395" indent="-226697" lvl="1">
              <a:lnSpc>
                <a:spcPts val="5019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Decisiones Tecnológicas:</a:t>
            </a:r>
          </a:p>
          <a:p>
            <a:pPr algn="l" marL="906790" indent="-302263" lvl="2">
              <a:lnSpc>
                <a:spcPts val="5019"/>
              </a:lnSpc>
              <a:buFont typeface="Arial"/>
              <a:buChar char="⚬"/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PostgreSQL: Elegido por su rendimiento superior para manejar las consultas complejas del módulo de estadísticas.</a:t>
            </a:r>
          </a:p>
          <a:p>
            <a:pPr algn="l" marL="906790" indent="-302263" lvl="2">
              <a:lnSpc>
                <a:spcPts val="5019"/>
              </a:lnSpc>
              <a:buFont typeface="Arial"/>
              <a:buChar char="⚬"/>
            </a:pPr>
            <a:r>
              <a:rPr lang="en-US" sz="21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JPA (Spring Data): Seleccionado para la abstracción de la base de datos, acelerando el desarrollo y manteniendo la coherencia con el modelo de clases.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36681" y="-2942552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78577">
            <a:off x="-4130635" y="-2803164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5"/>
                </a:lnTo>
                <a:lnTo>
                  <a:pt x="0" y="7383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780975">
            <a:off x="-1698361" y="7520418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64984">
            <a:off x="10001722" y="8304551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1" y="0"/>
                </a:lnTo>
                <a:lnTo>
                  <a:pt x="9750281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876863" y="6541042"/>
            <a:ext cx="3920282" cy="4114800"/>
          </a:xfrm>
          <a:custGeom>
            <a:avLst/>
            <a:gdLst/>
            <a:ahLst/>
            <a:cxnLst/>
            <a:rect r="r" b="b" t="t" l="l"/>
            <a:pathLst>
              <a:path h="4114800" w="3920282">
                <a:moveTo>
                  <a:pt x="0" y="0"/>
                </a:moveTo>
                <a:lnTo>
                  <a:pt x="3920282" y="0"/>
                </a:lnTo>
                <a:lnTo>
                  <a:pt x="39202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01224" y="-484007"/>
            <a:ext cx="2801572" cy="2745540"/>
          </a:xfrm>
          <a:custGeom>
            <a:avLst/>
            <a:gdLst/>
            <a:ahLst/>
            <a:cxnLst/>
            <a:rect r="r" b="b" t="t" l="l"/>
            <a:pathLst>
              <a:path h="2745540" w="2801572">
                <a:moveTo>
                  <a:pt x="0" y="0"/>
                </a:moveTo>
                <a:lnTo>
                  <a:pt x="2801572" y="0"/>
                </a:lnTo>
                <a:lnTo>
                  <a:pt x="2801572" y="2745541"/>
                </a:lnTo>
                <a:lnTo>
                  <a:pt x="0" y="27455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194694" y="280875"/>
            <a:ext cx="3898613" cy="1495650"/>
          </a:xfrm>
          <a:custGeom>
            <a:avLst/>
            <a:gdLst/>
            <a:ahLst/>
            <a:cxnLst/>
            <a:rect r="r" b="b" t="t" l="l"/>
            <a:pathLst>
              <a:path h="1495650" w="3898613">
                <a:moveTo>
                  <a:pt x="0" y="0"/>
                </a:moveTo>
                <a:lnTo>
                  <a:pt x="3898612" y="0"/>
                </a:lnTo>
                <a:lnTo>
                  <a:pt x="3898612" y="1495650"/>
                </a:lnTo>
                <a:lnTo>
                  <a:pt x="0" y="14956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093854">
            <a:off x="-576714" y="6659918"/>
            <a:ext cx="3210827" cy="6068574"/>
          </a:xfrm>
          <a:custGeom>
            <a:avLst/>
            <a:gdLst/>
            <a:ahLst/>
            <a:cxnLst/>
            <a:rect r="r" b="b" t="t" l="l"/>
            <a:pathLst>
              <a:path h="6068574" w="3210827">
                <a:moveTo>
                  <a:pt x="0" y="0"/>
                </a:moveTo>
                <a:lnTo>
                  <a:pt x="3210828" y="0"/>
                </a:lnTo>
                <a:lnTo>
                  <a:pt x="3210828" y="6068574"/>
                </a:lnTo>
                <a:lnTo>
                  <a:pt x="0" y="60685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980994" y="3841447"/>
            <a:ext cx="2308945" cy="2287955"/>
          </a:xfrm>
          <a:custGeom>
            <a:avLst/>
            <a:gdLst/>
            <a:ahLst/>
            <a:cxnLst/>
            <a:rect r="r" b="b" t="t" l="l"/>
            <a:pathLst>
              <a:path h="2287955" w="2308945">
                <a:moveTo>
                  <a:pt x="0" y="0"/>
                </a:moveTo>
                <a:lnTo>
                  <a:pt x="2308945" y="0"/>
                </a:lnTo>
                <a:lnTo>
                  <a:pt x="2308945" y="2287955"/>
                </a:lnTo>
                <a:lnTo>
                  <a:pt x="0" y="228795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58300" y="7898237"/>
            <a:ext cx="3651753" cy="4114800"/>
          </a:xfrm>
          <a:custGeom>
            <a:avLst/>
            <a:gdLst/>
            <a:ahLst/>
            <a:cxnLst/>
            <a:rect r="r" b="b" t="t" l="l"/>
            <a:pathLst>
              <a:path h="4114800" w="3651753">
                <a:moveTo>
                  <a:pt x="0" y="0"/>
                </a:moveTo>
                <a:lnTo>
                  <a:pt x="3651754" y="0"/>
                </a:lnTo>
                <a:lnTo>
                  <a:pt x="36517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9608300">
            <a:off x="3009573" y="7517836"/>
            <a:ext cx="2803264" cy="4879099"/>
          </a:xfrm>
          <a:custGeom>
            <a:avLst/>
            <a:gdLst/>
            <a:ahLst/>
            <a:cxnLst/>
            <a:rect r="r" b="b" t="t" l="l"/>
            <a:pathLst>
              <a:path h="4879099" w="2803264">
                <a:moveTo>
                  <a:pt x="0" y="0"/>
                </a:moveTo>
                <a:lnTo>
                  <a:pt x="2803265" y="0"/>
                </a:lnTo>
                <a:lnTo>
                  <a:pt x="2803265" y="4879099"/>
                </a:lnTo>
                <a:lnTo>
                  <a:pt x="0" y="487909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714879" y="8328091"/>
            <a:ext cx="3657600" cy="1629295"/>
          </a:xfrm>
          <a:custGeom>
            <a:avLst/>
            <a:gdLst/>
            <a:ahLst/>
            <a:cxnLst/>
            <a:rect r="r" b="b" t="t" l="l"/>
            <a:pathLst>
              <a:path h="1629295" w="3657600">
                <a:moveTo>
                  <a:pt x="0" y="0"/>
                </a:moveTo>
                <a:lnTo>
                  <a:pt x="3657600" y="0"/>
                </a:lnTo>
                <a:lnTo>
                  <a:pt x="3657600" y="1629295"/>
                </a:lnTo>
                <a:lnTo>
                  <a:pt x="0" y="162929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1318769" y="2666740"/>
            <a:ext cx="4039985" cy="4114800"/>
          </a:xfrm>
          <a:custGeom>
            <a:avLst/>
            <a:gdLst/>
            <a:ahLst/>
            <a:cxnLst/>
            <a:rect r="r" b="b" t="t" l="l"/>
            <a:pathLst>
              <a:path h="4114800" w="4039985">
                <a:moveTo>
                  <a:pt x="0" y="0"/>
                </a:moveTo>
                <a:lnTo>
                  <a:pt x="4039986" y="0"/>
                </a:lnTo>
                <a:lnTo>
                  <a:pt x="4039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794840">
            <a:off x="14362511" y="-331705"/>
            <a:ext cx="2687029" cy="3276864"/>
          </a:xfrm>
          <a:custGeom>
            <a:avLst/>
            <a:gdLst/>
            <a:ahLst/>
            <a:cxnLst/>
            <a:rect r="r" b="b" t="t" l="l"/>
            <a:pathLst>
              <a:path h="3276864" w="2687029">
                <a:moveTo>
                  <a:pt x="0" y="0"/>
                </a:moveTo>
                <a:lnTo>
                  <a:pt x="2687029" y="0"/>
                </a:lnTo>
                <a:lnTo>
                  <a:pt x="2687029" y="3276864"/>
                </a:lnTo>
                <a:lnTo>
                  <a:pt x="0" y="327686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332970" y="2945798"/>
            <a:ext cx="9622061" cy="4519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39"/>
              </a:lnSpc>
            </a:pPr>
            <a:r>
              <a:rPr lang="en-US" sz="15999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¡MUCHAS GRACIAS!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198995" y="1514566"/>
            <a:ext cx="1845977" cy="2251192"/>
          </a:xfrm>
          <a:custGeom>
            <a:avLst/>
            <a:gdLst/>
            <a:ahLst/>
            <a:cxnLst/>
            <a:rect r="r" b="b" t="t" l="l"/>
            <a:pathLst>
              <a:path h="2251192" w="1845977">
                <a:moveTo>
                  <a:pt x="0" y="0"/>
                </a:moveTo>
                <a:lnTo>
                  <a:pt x="1845977" y="0"/>
                </a:lnTo>
                <a:lnTo>
                  <a:pt x="1845977" y="2251192"/>
                </a:lnTo>
                <a:lnTo>
                  <a:pt x="0" y="22511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492713" y="1514566"/>
            <a:ext cx="2390262" cy="2251192"/>
          </a:xfrm>
          <a:custGeom>
            <a:avLst/>
            <a:gdLst/>
            <a:ahLst/>
            <a:cxnLst/>
            <a:rect r="r" b="b" t="t" l="l"/>
            <a:pathLst>
              <a:path h="2251192" w="2390262">
                <a:moveTo>
                  <a:pt x="0" y="0"/>
                </a:moveTo>
                <a:lnTo>
                  <a:pt x="2390262" y="0"/>
                </a:lnTo>
                <a:lnTo>
                  <a:pt x="2390262" y="2251192"/>
                </a:lnTo>
                <a:lnTo>
                  <a:pt x="0" y="22511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544095" y="1514566"/>
            <a:ext cx="2251192" cy="2251192"/>
          </a:xfrm>
          <a:custGeom>
            <a:avLst/>
            <a:gdLst/>
            <a:ahLst/>
            <a:cxnLst/>
            <a:rect r="r" b="b" t="t" l="l"/>
            <a:pathLst>
              <a:path h="2251192" w="2251192">
                <a:moveTo>
                  <a:pt x="0" y="0"/>
                </a:moveTo>
                <a:lnTo>
                  <a:pt x="2251192" y="0"/>
                </a:lnTo>
                <a:lnTo>
                  <a:pt x="2251192" y="2251192"/>
                </a:lnTo>
                <a:lnTo>
                  <a:pt x="0" y="22511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20583" t="-26029" r="-16221" b="-28123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643973" y="3870425"/>
            <a:ext cx="13000054" cy="5141343"/>
            <a:chOff x="0" y="0"/>
            <a:chExt cx="17333405" cy="6855123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190500"/>
              <a:ext cx="17333405" cy="2019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599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Bobby Jones"/>
                  <a:ea typeface="Bobby Jones"/>
                  <a:cs typeface="Bobby Jones"/>
                  <a:sym typeface="Bobby Jones"/>
                </a:rPr>
                <a:t>Problema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2260475"/>
              <a:ext cx="17333405" cy="45946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El proceso de gestión de eventos del Departamento de Deportes y Recreación es ineficiente debido a la gestión manual y no centralizada de solicitudes, causando demoras, falta de trazabilidad y dificultad para el monitoreo y la evaluación. Esto, junto a la ausencia de herramientas de registro y notificación rápida, genera desinformación y limita el análisis, haciendo urgente una solución tecnológica integral para optimizar todos los procesos y la comunicación.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294395" y="2369469"/>
            <a:ext cx="13000054" cy="4646043"/>
            <a:chOff x="0" y="0"/>
            <a:chExt cx="17333405" cy="6194723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190500"/>
              <a:ext cx="17333405" cy="2019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599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000000"/>
                  </a:solidFill>
                  <a:latin typeface="Bobby Jones"/>
                  <a:ea typeface="Bobby Jones"/>
                  <a:cs typeface="Bobby Jones"/>
                  <a:sym typeface="Bobby Jones"/>
                </a:rPr>
                <a:t>Solución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2260475"/>
              <a:ext cx="17333405" cy="3934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0000"/>
                  </a:solidFill>
                  <a:latin typeface="Quicksand"/>
                  <a:ea typeface="Quicksand"/>
                  <a:cs typeface="Quicksand"/>
                  <a:sym typeface="Quicksand"/>
                </a:rPr>
                <a:t>Se propone el diseño de un sistema centralizado para la gestión de recintos y eventos, incluyendo una aplicación móvil para que los usuarios puedan consultarlos y registrar su asistencia. Esta plataforma busca automatizar el registro, control de asistencia y proporcionar una interfaz intuitiva con información actualizada en tiempo real.</a:t>
              </a:r>
            </a:p>
            <a:p>
              <a:pPr algn="l">
                <a:lnSpc>
                  <a:spcPts val="391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3640958" y="1621645"/>
            <a:ext cx="3898613" cy="1495650"/>
          </a:xfrm>
          <a:custGeom>
            <a:avLst/>
            <a:gdLst/>
            <a:ahLst/>
            <a:cxnLst/>
            <a:rect r="r" b="b" t="t" l="l"/>
            <a:pathLst>
              <a:path h="1495650" w="3898613">
                <a:moveTo>
                  <a:pt x="0" y="0"/>
                </a:moveTo>
                <a:lnTo>
                  <a:pt x="3898613" y="0"/>
                </a:lnTo>
                <a:lnTo>
                  <a:pt x="3898613" y="1495649"/>
                </a:lnTo>
                <a:lnTo>
                  <a:pt x="0" y="14956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0695626">
            <a:off x="14367859" y="3924100"/>
            <a:ext cx="2803264" cy="4879099"/>
          </a:xfrm>
          <a:custGeom>
            <a:avLst/>
            <a:gdLst/>
            <a:ahLst/>
            <a:cxnLst/>
            <a:rect r="r" b="b" t="t" l="l"/>
            <a:pathLst>
              <a:path h="4879099" w="2803264">
                <a:moveTo>
                  <a:pt x="0" y="0"/>
                </a:moveTo>
                <a:lnTo>
                  <a:pt x="2803264" y="0"/>
                </a:lnTo>
                <a:lnTo>
                  <a:pt x="2803264" y="4879099"/>
                </a:lnTo>
                <a:lnTo>
                  <a:pt x="0" y="48790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939204" y="1354630"/>
            <a:ext cx="2801572" cy="2745540"/>
          </a:xfrm>
          <a:custGeom>
            <a:avLst/>
            <a:gdLst/>
            <a:ahLst/>
            <a:cxnLst/>
            <a:rect r="r" b="b" t="t" l="l"/>
            <a:pathLst>
              <a:path h="2745540" w="2801572">
                <a:moveTo>
                  <a:pt x="0" y="0"/>
                </a:moveTo>
                <a:lnTo>
                  <a:pt x="2801572" y="0"/>
                </a:lnTo>
                <a:lnTo>
                  <a:pt x="2801572" y="2745541"/>
                </a:lnTo>
                <a:lnTo>
                  <a:pt x="0" y="27455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636247" y="4051320"/>
            <a:ext cx="3651753" cy="4114800"/>
          </a:xfrm>
          <a:custGeom>
            <a:avLst/>
            <a:gdLst/>
            <a:ahLst/>
            <a:cxnLst/>
            <a:rect r="r" b="b" t="t" l="l"/>
            <a:pathLst>
              <a:path h="4114800" w="3651753">
                <a:moveTo>
                  <a:pt x="0" y="0"/>
                </a:moveTo>
                <a:lnTo>
                  <a:pt x="3651753" y="0"/>
                </a:lnTo>
                <a:lnTo>
                  <a:pt x="36517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31485" y="2736571"/>
            <a:ext cx="4039985" cy="4114800"/>
          </a:xfrm>
          <a:custGeom>
            <a:avLst/>
            <a:gdLst/>
            <a:ahLst/>
            <a:cxnLst/>
            <a:rect r="r" b="b" t="t" l="l"/>
            <a:pathLst>
              <a:path h="4114800" w="4039985">
                <a:moveTo>
                  <a:pt x="0" y="0"/>
                </a:moveTo>
                <a:lnTo>
                  <a:pt x="4039985" y="0"/>
                </a:lnTo>
                <a:lnTo>
                  <a:pt x="40399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4546620"/>
            <a:ext cx="15886607" cy="156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Resumen Hasta aHora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7390683" y="7562850"/>
            <a:ext cx="3898613" cy="1495650"/>
          </a:xfrm>
          <a:custGeom>
            <a:avLst/>
            <a:gdLst/>
            <a:ahLst/>
            <a:cxnLst/>
            <a:rect r="r" b="b" t="t" l="l"/>
            <a:pathLst>
              <a:path h="1495650" w="3898613">
                <a:moveTo>
                  <a:pt x="0" y="0"/>
                </a:moveTo>
                <a:lnTo>
                  <a:pt x="3898613" y="0"/>
                </a:lnTo>
                <a:lnTo>
                  <a:pt x="3898613" y="1495650"/>
                </a:lnTo>
                <a:lnTo>
                  <a:pt x="0" y="149565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947127" y="8475530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76408" y="1927704"/>
            <a:ext cx="10527164" cy="7921691"/>
          </a:xfrm>
          <a:custGeom>
            <a:avLst/>
            <a:gdLst/>
            <a:ahLst/>
            <a:cxnLst/>
            <a:rect r="r" b="b" t="t" l="l"/>
            <a:pathLst>
              <a:path h="7921691" w="10527164">
                <a:moveTo>
                  <a:pt x="0" y="0"/>
                </a:moveTo>
                <a:lnTo>
                  <a:pt x="10527164" y="0"/>
                </a:lnTo>
                <a:lnTo>
                  <a:pt x="10527164" y="7921691"/>
                </a:lnTo>
                <a:lnTo>
                  <a:pt x="0" y="7921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76944" y="140653"/>
            <a:ext cx="15064582" cy="1585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Carta GANTT (ACtualización 2)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28297" y="2467902"/>
            <a:ext cx="5999379" cy="6356958"/>
          </a:xfrm>
          <a:custGeom>
            <a:avLst/>
            <a:gdLst/>
            <a:ahLst/>
            <a:cxnLst/>
            <a:rect r="r" b="b" t="t" l="l"/>
            <a:pathLst>
              <a:path h="6356958" w="5999379">
                <a:moveTo>
                  <a:pt x="0" y="0"/>
                </a:moveTo>
                <a:lnTo>
                  <a:pt x="5999379" y="0"/>
                </a:lnTo>
                <a:lnTo>
                  <a:pt x="599937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958022" y="591131"/>
            <a:ext cx="14371955" cy="1585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Herramientas y tecnologías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627681" y="2536900"/>
            <a:ext cx="4333399" cy="1585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Angular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342163" y="4795546"/>
            <a:ext cx="10038455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Es un framework de frontend que permite construir Interfaces de Usuario (UI) web modernas y SP</a:t>
            </a: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A basadas en componentes. Utiliza TypeScript para proporcionar tipado estático, lo que asegura un código más robusto y fácil de mantener.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84129" y="2468787"/>
            <a:ext cx="6363143" cy="6355189"/>
          </a:xfrm>
          <a:custGeom>
            <a:avLst/>
            <a:gdLst/>
            <a:ahLst/>
            <a:cxnLst/>
            <a:rect r="r" b="b" t="t" l="l"/>
            <a:pathLst>
              <a:path h="6355189" w="6363143">
                <a:moveTo>
                  <a:pt x="0" y="0"/>
                </a:moveTo>
                <a:lnTo>
                  <a:pt x="6363142" y="0"/>
                </a:lnTo>
                <a:lnTo>
                  <a:pt x="6363142" y="6355188"/>
                </a:lnTo>
                <a:lnTo>
                  <a:pt x="0" y="635518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790513" y="2536900"/>
            <a:ext cx="6007735" cy="1585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Spring Boot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342163" y="4795546"/>
            <a:ext cx="10038455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Este framework es una tecnología Java que facilita la implementación de backends de forma rápida y </a:t>
            </a: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eficiente. Simplifica la creación de API RESTful robustas, seguras y de alto rendimiento.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641222" y="8350649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006814">
            <a:off x="-2010198" y="-7376285"/>
            <a:ext cx="11092386" cy="8953985"/>
          </a:xfrm>
          <a:custGeom>
            <a:avLst/>
            <a:gdLst/>
            <a:ahLst/>
            <a:cxnLst/>
            <a:rect r="r" b="b" t="t" l="l"/>
            <a:pathLst>
              <a:path h="8953985" w="11092386">
                <a:moveTo>
                  <a:pt x="0" y="0"/>
                </a:moveTo>
                <a:lnTo>
                  <a:pt x="11092386" y="0"/>
                </a:lnTo>
                <a:lnTo>
                  <a:pt x="11092386" y="8953985"/>
                </a:lnTo>
                <a:lnTo>
                  <a:pt x="0" y="8953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7266593" y="-98636"/>
            <a:ext cx="9206731" cy="7383854"/>
          </a:xfrm>
          <a:custGeom>
            <a:avLst/>
            <a:gdLst/>
            <a:ahLst/>
            <a:cxnLst/>
            <a:rect r="r" b="b" t="t" l="l"/>
            <a:pathLst>
              <a:path h="7383854" w="9206731">
                <a:moveTo>
                  <a:pt x="0" y="0"/>
                </a:moveTo>
                <a:lnTo>
                  <a:pt x="9206731" y="0"/>
                </a:lnTo>
                <a:lnTo>
                  <a:pt x="9206731" y="7383854"/>
                </a:lnTo>
                <a:lnTo>
                  <a:pt x="0" y="738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04551">
            <a:off x="-3184870" y="8670272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5"/>
                </a:lnTo>
                <a:lnTo>
                  <a:pt x="0" y="408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8703791" y="-3053136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554055">
            <a:off x="15479805" y="-428041"/>
            <a:ext cx="10027030" cy="5595020"/>
          </a:xfrm>
          <a:custGeom>
            <a:avLst/>
            <a:gdLst/>
            <a:ahLst/>
            <a:cxnLst/>
            <a:rect r="r" b="b" t="t" l="l"/>
            <a:pathLst>
              <a:path h="5595020" w="10027030">
                <a:moveTo>
                  <a:pt x="0" y="0"/>
                </a:moveTo>
                <a:lnTo>
                  <a:pt x="10027030" y="0"/>
                </a:lnTo>
                <a:lnTo>
                  <a:pt x="10027030" y="5595020"/>
                </a:lnTo>
                <a:lnTo>
                  <a:pt x="0" y="5595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4158">
            <a:off x="17122359" y="4810453"/>
            <a:ext cx="7315200" cy="4081836"/>
          </a:xfrm>
          <a:custGeom>
            <a:avLst/>
            <a:gdLst/>
            <a:ahLst/>
            <a:cxnLst/>
            <a:rect r="r" b="b" t="t" l="l"/>
            <a:pathLst>
              <a:path h="4081836" w="7315200">
                <a:moveTo>
                  <a:pt x="0" y="0"/>
                </a:moveTo>
                <a:lnTo>
                  <a:pt x="7315200" y="0"/>
                </a:lnTo>
                <a:lnTo>
                  <a:pt x="7315200" y="4081836"/>
                </a:lnTo>
                <a:lnTo>
                  <a:pt x="0" y="40818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45119">
            <a:off x="4464849" y="9320007"/>
            <a:ext cx="9750281" cy="3964899"/>
          </a:xfrm>
          <a:custGeom>
            <a:avLst/>
            <a:gdLst/>
            <a:ahLst/>
            <a:cxnLst/>
            <a:rect r="r" b="b" t="t" l="l"/>
            <a:pathLst>
              <a:path h="3964899" w="9750281">
                <a:moveTo>
                  <a:pt x="0" y="0"/>
                </a:moveTo>
                <a:lnTo>
                  <a:pt x="9750282" y="0"/>
                </a:lnTo>
                <a:lnTo>
                  <a:pt x="9750282" y="3964898"/>
                </a:lnTo>
                <a:lnTo>
                  <a:pt x="0" y="396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2467902"/>
            <a:ext cx="5546446" cy="6356958"/>
          </a:xfrm>
          <a:custGeom>
            <a:avLst/>
            <a:gdLst/>
            <a:ahLst/>
            <a:cxnLst/>
            <a:rect r="r" b="b" t="t" l="l"/>
            <a:pathLst>
              <a:path h="6356958" w="5546446">
                <a:moveTo>
                  <a:pt x="0" y="0"/>
                </a:moveTo>
                <a:lnTo>
                  <a:pt x="5546446" y="0"/>
                </a:lnTo>
                <a:lnTo>
                  <a:pt x="5546446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479589" y="2536900"/>
            <a:ext cx="10629583" cy="15855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Kotlin Multiplatform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342163" y="4795546"/>
            <a:ext cx="10038455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Este framework es un SDK que facilita la creación de aplicaciones móviles nativas (iOS y Android) al p</a:t>
            </a:r>
            <a:r>
              <a:rPr lang="en-US" sz="3399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ermitir compartir la lógica de negocio escrita en Kotlin entre ambas plataformas.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DAG4qzWJt8g</dc:identifier>
  <dcterms:modified xsi:type="dcterms:W3CDTF">2011-08-01T06:04:30Z</dcterms:modified>
  <cp:revision>1</cp:revision>
  <dc:title>II de Sistema De Gestión Eventos Deportivos</dc:title>
</cp:coreProperties>
</file>