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10287000" cx="18288000"/>
  <p:notesSz cx="6858000" cy="91440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Montserrat Black"/>
      <p:bold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Montserrat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hPYuxt83mynC6eDmkSgPyt+rE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Black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MontserratMedium-bold.fntdata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Medium-boldItalic.fntdata"/><Relationship Id="rId47" Type="http://schemas.openxmlformats.org/officeDocument/2006/relationships/font" Target="fonts/MontserratMedium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SemiBold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SemiBold-italic.fntdata"/><Relationship Id="rId36" Type="http://schemas.openxmlformats.org/officeDocument/2006/relationships/font" Target="fonts/MontserratSemiBold-bold.fntdata"/><Relationship Id="rId39" Type="http://schemas.openxmlformats.org/officeDocument/2006/relationships/font" Target="fonts/MontserratBlack-bold.fntdata"/><Relationship Id="rId38" Type="http://schemas.openxmlformats.org/officeDocument/2006/relationships/font" Target="fonts/MontserratSemiBold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d4c53b4e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9d4c53b4ed_1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d4c53b4e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9d4c53b4ed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d4c53b4ed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9d4c53b4ed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d4c53b4ed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9d4c53b4ed_1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d4c53b4ed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9d4c53b4ed_1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9d4c53b4ed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39d4c53b4ed_1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9d4c53b4ed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9d4c53b4ed_1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9d4c53b4ed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9d4c53b4ed_1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9d4c53b4ed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9d4c53b4ed_1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9d4c53b4ed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9d4c53b4ed_1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9d4c53b4ed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39d4c53b4ed_1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9d4c53b4ed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9d4c53b4ed_1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9d4c53b4ed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39d4c53b4ed_1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9847c928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9847c928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9d4c53b4ed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39d4c53b4ed_1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9d4c53b4ed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39d4c53b4ed_1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d4c53b4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9d4c53b4e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d4c53b4e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9d4c53b4ed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d4c53b4e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9d4c53b4ed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d4c53b4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9d4c53b4e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jpg"/><Relationship Id="rId4" Type="http://schemas.openxmlformats.org/officeDocument/2006/relationships/image" Target="../media/image3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1898165" y="57403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780900" y="2347563"/>
            <a:ext cx="16473635" cy="6211109"/>
          </a:xfrm>
          <a:custGeom>
            <a:rect b="b" l="l" r="r" t="t"/>
            <a:pathLst>
              <a:path extrusionOk="0" h="4786982" w="14708603">
                <a:moveTo>
                  <a:pt x="0" y="0"/>
                </a:moveTo>
                <a:lnTo>
                  <a:pt x="14708604" y="0"/>
                </a:lnTo>
                <a:lnTo>
                  <a:pt x="14708604" y="4786982"/>
                </a:lnTo>
                <a:lnTo>
                  <a:pt x="0" y="478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3802195" y="2855650"/>
            <a:ext cx="125112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2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Sistema de </a:t>
            </a:r>
            <a:r>
              <a:rPr lang="en-US" sz="512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administración</a:t>
            </a:r>
            <a:r>
              <a:rPr lang="en-US" sz="512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 un laboratorio de ciberseguridad controlado</a:t>
            </a:r>
            <a:endParaRPr b="1" sz="100"/>
          </a:p>
        </p:txBody>
      </p:sp>
      <p:sp>
        <p:nvSpPr>
          <p:cNvPr id="94" name="Google Shape;94;p1"/>
          <p:cNvSpPr/>
          <p:nvPr/>
        </p:nvSpPr>
        <p:spPr>
          <a:xfrm>
            <a:off x="11995900" y="7959175"/>
            <a:ext cx="5624700" cy="1357500"/>
          </a:xfrm>
          <a:prstGeom prst="roundRect">
            <a:avLst>
              <a:gd fmla="val 16667" name="adj"/>
            </a:avLst>
          </a:prstGeom>
          <a:solidFill>
            <a:srgbClr val="FEFEFE">
              <a:alpha val="36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Autores: Scarlet Gavia Mondaca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Profesor: Diego Aracena Pizarro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Ramo: Proyecto IV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6"/>
          <p:cNvSpPr/>
          <p:nvPr/>
        </p:nvSpPr>
        <p:spPr>
          <a:xfrm>
            <a:off x="15530278" y="184727"/>
            <a:ext cx="8561561" cy="8561561"/>
          </a:xfrm>
          <a:custGeom>
            <a:rect b="b" l="l" r="r" t="t"/>
            <a:pathLst>
              <a:path extrusionOk="0" h="8561561" w="8561561">
                <a:moveTo>
                  <a:pt x="0" y="0"/>
                </a:moveTo>
                <a:lnTo>
                  <a:pt x="8561560" y="0"/>
                </a:lnTo>
                <a:lnTo>
                  <a:pt x="8561560" y="8561561"/>
                </a:lnTo>
                <a:lnTo>
                  <a:pt x="0" y="8561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3" name="Google Shape;243;p6"/>
          <p:cNvGrpSpPr/>
          <p:nvPr/>
        </p:nvGrpSpPr>
        <p:grpSpPr>
          <a:xfrm>
            <a:off x="0" y="-144661"/>
            <a:ext cx="18288000" cy="6953521"/>
            <a:chOff x="0" y="-38100"/>
            <a:chExt cx="4816593" cy="1831380"/>
          </a:xfrm>
        </p:grpSpPr>
        <p:sp>
          <p:nvSpPr>
            <p:cNvPr id="244" name="Google Shape;244;p6"/>
            <p:cNvSpPr/>
            <p:nvPr/>
          </p:nvSpPr>
          <p:spPr>
            <a:xfrm>
              <a:off x="0" y="0"/>
              <a:ext cx="4816592" cy="1793280"/>
            </a:xfrm>
            <a:custGeom>
              <a:rect b="b" l="l" r="r" t="t"/>
              <a:pathLst>
                <a:path extrusionOk="0" h="17932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93280"/>
                  </a:lnTo>
                  <a:lnTo>
                    <a:pt x="0" y="1793280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45" name="Google Shape;245;p6"/>
            <p:cNvSpPr txBox="1"/>
            <p:nvPr/>
          </p:nvSpPr>
          <p:spPr>
            <a:xfrm>
              <a:off x="0" y="-38100"/>
              <a:ext cx="4816593" cy="1831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6"/>
          <p:cNvGrpSpPr/>
          <p:nvPr/>
        </p:nvGrpSpPr>
        <p:grpSpPr>
          <a:xfrm>
            <a:off x="0" y="9101031"/>
            <a:ext cx="18288122" cy="3230782"/>
            <a:chOff x="0" y="-38100"/>
            <a:chExt cx="4816593" cy="850900"/>
          </a:xfrm>
        </p:grpSpPr>
        <p:sp>
          <p:nvSpPr>
            <p:cNvPr id="247" name="Google Shape;247;p6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8" name="Google Shape;248;p6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6"/>
          <p:cNvSpPr/>
          <p:nvPr/>
        </p:nvSpPr>
        <p:spPr>
          <a:xfrm>
            <a:off x="4002290" y="501705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6"/>
          <p:cNvSpPr txBox="1"/>
          <p:nvPr/>
        </p:nvSpPr>
        <p:spPr>
          <a:xfrm>
            <a:off x="3437487" y="2312272"/>
            <a:ext cx="11412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Objetivos específicos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-6383835" y="1937633"/>
            <a:ext cx="8561561" cy="8561561"/>
          </a:xfrm>
          <a:custGeom>
            <a:rect b="b" l="l" r="r" t="t"/>
            <a:pathLst>
              <a:path extrusionOk="0" h="8561561" w="8561561">
                <a:moveTo>
                  <a:pt x="0" y="0"/>
                </a:moveTo>
                <a:lnTo>
                  <a:pt x="8561561" y="0"/>
                </a:lnTo>
                <a:lnTo>
                  <a:pt x="8561561" y="8561560"/>
                </a:lnTo>
                <a:lnTo>
                  <a:pt x="0" y="8561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2" name="Google Shape;252;p6"/>
          <p:cNvGrpSpPr/>
          <p:nvPr/>
        </p:nvGrpSpPr>
        <p:grpSpPr>
          <a:xfrm>
            <a:off x="3965438" y="3778262"/>
            <a:ext cx="10357239" cy="3745282"/>
            <a:chOff x="0" y="-38100"/>
            <a:chExt cx="915468" cy="883113"/>
          </a:xfrm>
        </p:grpSpPr>
        <p:sp>
          <p:nvSpPr>
            <p:cNvPr id="253" name="Google Shape;253;p6"/>
            <p:cNvSpPr/>
            <p:nvPr/>
          </p:nvSpPr>
          <p:spPr>
            <a:xfrm>
              <a:off x="0" y="0"/>
              <a:ext cx="915468" cy="845013"/>
            </a:xfrm>
            <a:custGeom>
              <a:rect b="b" l="l" r="r" t="t"/>
              <a:pathLst>
                <a:path extrusionOk="0" h="845013" w="915468">
                  <a:moveTo>
                    <a:pt x="0" y="0"/>
                  </a:moveTo>
                  <a:lnTo>
                    <a:pt x="915468" y="0"/>
                  </a:lnTo>
                  <a:lnTo>
                    <a:pt x="915468" y="845013"/>
                  </a:lnTo>
                  <a:lnTo>
                    <a:pt x="0" y="845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457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4" name="Google Shape;254;p6"/>
            <p:cNvSpPr txBox="1"/>
            <p:nvPr/>
          </p:nvSpPr>
          <p:spPr>
            <a:xfrm>
              <a:off x="0" y="-38100"/>
              <a:ext cx="915468" cy="883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475" lIns="61475" spcFirstLastPara="1" rIns="61475" wrap="square" tIns="61475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6"/>
          <p:cNvSpPr txBox="1"/>
          <p:nvPr/>
        </p:nvSpPr>
        <p:spPr>
          <a:xfrm>
            <a:off x="4162262" y="4432000"/>
            <a:ext cx="9963600" cy="24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 el estado de los servidores</a:t>
            </a: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Instalar sistemas operativos.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Llevar un registro de las actividades realizadas en los servidores.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Utilizar un dashboard para 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las actividades en los servidores.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Realizar un informe con los datos obtenidos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6510806" y="8488697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9d4c53b4ed_1_4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262" name="Google Shape;262;g39d4c53b4ed_1_45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263" name="Google Shape;263;g39d4c53b4ed_1_45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64" name="Google Shape;264;g39d4c53b4ed_1_45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g39d4c53b4ed_1_45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266" name="Google Shape;266;g39d4c53b4ed_1_45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267" name="Google Shape;267;g39d4c53b4ed_1_45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g39d4c53b4ed_1_45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g39d4c53b4ed_1_45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g39d4c53b4ed_1_45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g39d4c53b4ed_1_45"/>
          <p:cNvSpPr txBox="1"/>
          <p:nvPr/>
        </p:nvSpPr>
        <p:spPr>
          <a:xfrm>
            <a:off x="3819352" y="3023748"/>
            <a:ext cx="106494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Planificación</a:t>
            </a: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del proyecto</a:t>
            </a:r>
            <a:endParaRPr/>
          </a:p>
        </p:txBody>
      </p:sp>
      <p:sp>
        <p:nvSpPr>
          <p:cNvPr id="272" name="Google Shape;272;g39d4c53b4ed_1_45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9d4c53b4ed_1_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g39d4c53b4ed_1_15"/>
          <p:cNvSpPr/>
          <p:nvPr/>
        </p:nvSpPr>
        <p:spPr>
          <a:xfrm>
            <a:off x="15530278" y="184727"/>
            <a:ext cx="8561561" cy="8561561"/>
          </a:xfrm>
          <a:custGeom>
            <a:rect b="b" l="l" r="r" t="t"/>
            <a:pathLst>
              <a:path extrusionOk="0" h="8561561" w="8561561">
                <a:moveTo>
                  <a:pt x="0" y="0"/>
                </a:moveTo>
                <a:lnTo>
                  <a:pt x="8561560" y="0"/>
                </a:lnTo>
                <a:lnTo>
                  <a:pt x="8561560" y="8561561"/>
                </a:lnTo>
                <a:lnTo>
                  <a:pt x="0" y="8561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9" name="Google Shape;279;g39d4c53b4ed_1_15"/>
          <p:cNvGrpSpPr/>
          <p:nvPr/>
        </p:nvGrpSpPr>
        <p:grpSpPr>
          <a:xfrm>
            <a:off x="0" y="-144662"/>
            <a:ext cx="18288118" cy="6954022"/>
            <a:chOff x="0" y="-38100"/>
            <a:chExt cx="4816592" cy="1831500"/>
          </a:xfrm>
        </p:grpSpPr>
        <p:sp>
          <p:nvSpPr>
            <p:cNvPr id="280" name="Google Shape;280;g39d4c53b4ed_1_15"/>
            <p:cNvSpPr/>
            <p:nvPr/>
          </p:nvSpPr>
          <p:spPr>
            <a:xfrm>
              <a:off x="0" y="0"/>
              <a:ext cx="4816592" cy="1793280"/>
            </a:xfrm>
            <a:custGeom>
              <a:rect b="b" l="l" r="r" t="t"/>
              <a:pathLst>
                <a:path extrusionOk="0" h="17932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93280"/>
                  </a:lnTo>
                  <a:lnTo>
                    <a:pt x="0" y="1793280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81" name="Google Shape;281;g39d4c53b4ed_1_15"/>
            <p:cNvSpPr txBox="1"/>
            <p:nvPr/>
          </p:nvSpPr>
          <p:spPr>
            <a:xfrm>
              <a:off x="0" y="-38100"/>
              <a:ext cx="48165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g39d4c53b4ed_1_15"/>
          <p:cNvGrpSpPr/>
          <p:nvPr/>
        </p:nvGrpSpPr>
        <p:grpSpPr>
          <a:xfrm>
            <a:off x="0" y="9316681"/>
            <a:ext cx="18288118" cy="3230782"/>
            <a:chOff x="0" y="-38100"/>
            <a:chExt cx="4816592" cy="850900"/>
          </a:xfrm>
        </p:grpSpPr>
        <p:sp>
          <p:nvSpPr>
            <p:cNvPr id="283" name="Google Shape;283;g39d4c53b4ed_1_15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0"/>
              </a:srgbClr>
            </a:solidFill>
            <a:ln cap="sq" cmpd="sng" w="85725">
              <a:solidFill>
                <a:srgbClr val="FFFFFF">
                  <a:alpha val="3686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4" name="Google Shape;284;g39d4c53b4ed_1_15"/>
            <p:cNvSpPr txBox="1"/>
            <p:nvPr/>
          </p:nvSpPr>
          <p:spPr>
            <a:xfrm>
              <a:off x="0" y="-38100"/>
              <a:ext cx="4816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g39d4c53b4ed_1_15"/>
          <p:cNvSpPr txBox="1"/>
          <p:nvPr/>
        </p:nvSpPr>
        <p:spPr>
          <a:xfrm>
            <a:off x="3437624" y="1438847"/>
            <a:ext cx="11412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Metodología</a:t>
            </a:r>
            <a:endParaRPr/>
          </a:p>
        </p:txBody>
      </p:sp>
      <p:sp>
        <p:nvSpPr>
          <p:cNvPr id="286" name="Google Shape;286;g39d4c53b4ed_1_15"/>
          <p:cNvSpPr/>
          <p:nvPr/>
        </p:nvSpPr>
        <p:spPr>
          <a:xfrm>
            <a:off x="-6383835" y="1937633"/>
            <a:ext cx="8561561" cy="8561561"/>
          </a:xfrm>
          <a:custGeom>
            <a:rect b="b" l="l" r="r" t="t"/>
            <a:pathLst>
              <a:path extrusionOk="0" h="8561561" w="8561561">
                <a:moveTo>
                  <a:pt x="0" y="0"/>
                </a:moveTo>
                <a:lnTo>
                  <a:pt x="8561561" y="0"/>
                </a:lnTo>
                <a:lnTo>
                  <a:pt x="8561561" y="8561560"/>
                </a:lnTo>
                <a:lnTo>
                  <a:pt x="0" y="8561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g39d4c53b4ed_1_15"/>
          <p:cNvSpPr txBox="1"/>
          <p:nvPr/>
        </p:nvSpPr>
        <p:spPr>
          <a:xfrm>
            <a:off x="16510806" y="8488697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12</a:t>
            </a:r>
            <a:endParaRPr/>
          </a:p>
        </p:txBody>
      </p:sp>
      <p:grpSp>
        <p:nvGrpSpPr>
          <p:cNvPr id="288" name="Google Shape;288;g39d4c53b4ed_1_15"/>
          <p:cNvGrpSpPr/>
          <p:nvPr/>
        </p:nvGrpSpPr>
        <p:grpSpPr>
          <a:xfrm>
            <a:off x="3092300" y="2685151"/>
            <a:ext cx="12103408" cy="5803507"/>
            <a:chOff x="0" y="-38100"/>
            <a:chExt cx="915600" cy="883200"/>
          </a:xfrm>
        </p:grpSpPr>
        <p:sp>
          <p:nvSpPr>
            <p:cNvPr id="289" name="Google Shape;289;g39d4c53b4ed_1_15"/>
            <p:cNvSpPr/>
            <p:nvPr/>
          </p:nvSpPr>
          <p:spPr>
            <a:xfrm>
              <a:off x="0" y="0"/>
              <a:ext cx="915468" cy="845013"/>
            </a:xfrm>
            <a:custGeom>
              <a:rect b="b" l="l" r="r" t="t"/>
              <a:pathLst>
                <a:path extrusionOk="0" h="845013" w="915468">
                  <a:moveTo>
                    <a:pt x="0" y="0"/>
                  </a:moveTo>
                  <a:lnTo>
                    <a:pt x="915468" y="0"/>
                  </a:lnTo>
                  <a:lnTo>
                    <a:pt x="915468" y="845013"/>
                  </a:lnTo>
                  <a:lnTo>
                    <a:pt x="0" y="845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382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0" name="Google Shape;290;g39d4c53b4ed_1_15"/>
            <p:cNvSpPr txBox="1"/>
            <p:nvPr/>
          </p:nvSpPr>
          <p:spPr>
            <a:xfrm>
              <a:off x="0" y="-38100"/>
              <a:ext cx="915600" cy="8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675" lIns="95675" spcFirstLastPara="1" rIns="95675" wrap="square" tIns="95675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g39d4c53b4ed_1_15"/>
          <p:cNvSpPr txBox="1"/>
          <p:nvPr/>
        </p:nvSpPr>
        <p:spPr>
          <a:xfrm>
            <a:off x="3437636" y="2961325"/>
            <a:ext cx="690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Metodología ágil Scrum</a:t>
            </a:r>
            <a:endParaRPr i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9d4c53b4ed_1_15"/>
          <p:cNvSpPr txBox="1"/>
          <p:nvPr/>
        </p:nvSpPr>
        <p:spPr>
          <a:xfrm>
            <a:off x="3092254" y="3611750"/>
            <a:ext cx="121035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Scrum se basa en sprints en los que se planifican, desarrollan y entregan incrementos funcionales del producto.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Esto para facilitar la entrega continua de valor y la </a:t>
            </a: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retroalimentación</a:t>
            </a: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constante</a:t>
            </a: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cliente.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Eventos principales: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Sprint: Ciclo de trabajo donde se desarrolla un incremento del producto.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Planificación del Sprint (Sprint Planning): Se define qué se hará en el sprint.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Daily Scrum (Reunión diaria): Reunión breve (15 min) para coordinar el trabajo.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Revisión del Sprint (Sprint Review): Se presenta el trabajo completado.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Retrospectiva del Sprint: El equipo analiza qué funcionó bien y qué debe mejorar.</a:t>
            </a:r>
            <a:endParaRPr b="1" i="0" sz="1671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71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9d4c53b4ed_1_6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298" name="Google Shape;298;g39d4c53b4ed_1_60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299" name="Google Shape;299;g39d4c53b4ed_1_60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00" name="Google Shape;300;g39d4c53b4ed_1_60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g39d4c53b4ed_1_60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302" name="Google Shape;302;g39d4c53b4ed_1_60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03" name="Google Shape;303;g39d4c53b4ed_1_60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39d4c53b4ed_1_60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g39d4c53b4ed_1_60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g39d4c53b4ed_1_60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g39d4c53b4ed_1_60"/>
          <p:cNvSpPr txBox="1"/>
          <p:nvPr/>
        </p:nvSpPr>
        <p:spPr>
          <a:xfrm>
            <a:off x="3819352" y="3023748"/>
            <a:ext cx="10649400" cy="1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Carta Gantt</a:t>
            </a:r>
            <a:endParaRPr/>
          </a:p>
        </p:txBody>
      </p:sp>
      <p:sp>
        <p:nvSpPr>
          <p:cNvPr id="308" name="Google Shape;308;g39d4c53b4ed_1_60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9d4c53b4ed_1_7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14" name="Google Shape;314;g39d4c53b4ed_1_75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315" name="Google Shape;315;g39d4c53b4ed_1_75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16" name="Google Shape;316;g39d4c53b4ed_1_75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g39d4c53b4ed_1_75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318" name="Google Shape;318;g39d4c53b4ed_1_75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19" name="Google Shape;319;g39d4c53b4ed_1_75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g39d4c53b4ed_1_75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g39d4c53b4ed_1_75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g39d4c53b4ed_1_75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g39d4c53b4ed_1_75"/>
          <p:cNvSpPr txBox="1"/>
          <p:nvPr/>
        </p:nvSpPr>
        <p:spPr>
          <a:xfrm>
            <a:off x="8266038" y="93146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14</a:t>
            </a:r>
            <a:endParaRPr/>
          </a:p>
        </p:txBody>
      </p:sp>
      <p:pic>
        <p:nvPicPr>
          <p:cNvPr id="324" name="Google Shape;324;g39d4c53b4ed_1_75"/>
          <p:cNvPicPr preferRelativeResize="0"/>
          <p:nvPr/>
        </p:nvPicPr>
        <p:blipFill rotWithShape="1">
          <a:blip r:embed="rId6">
            <a:alphaModFix/>
          </a:blip>
          <a:srcRect b="0" l="0" r="12226" t="0"/>
          <a:stretch/>
        </p:blipFill>
        <p:spPr>
          <a:xfrm>
            <a:off x="0" y="510366"/>
            <a:ext cx="18288125" cy="861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9d4c53b4ed_1_9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30" name="Google Shape;330;g39d4c53b4ed_1_92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331" name="Google Shape;331;g39d4c53b4ed_1_92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32" name="Google Shape;332;g39d4c53b4ed_1_92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g39d4c53b4ed_1_92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334" name="Google Shape;334;g39d4c53b4ed_1_92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35" name="Google Shape;335;g39d4c53b4ed_1_92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g39d4c53b4ed_1_92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g39d4c53b4ed_1_92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g39d4c53b4ed_1_92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g39d4c53b4ed_1_92"/>
          <p:cNvSpPr txBox="1"/>
          <p:nvPr/>
        </p:nvSpPr>
        <p:spPr>
          <a:xfrm>
            <a:off x="3819352" y="3023748"/>
            <a:ext cx="106494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Requisitos del sistema</a:t>
            </a:r>
            <a:endParaRPr/>
          </a:p>
        </p:txBody>
      </p:sp>
      <p:sp>
        <p:nvSpPr>
          <p:cNvPr id="340" name="Google Shape;340;g39d4c53b4ed_1_92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d4c53b4ed_1_10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46" name="Google Shape;346;g39d4c53b4ed_1_107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347" name="Google Shape;347;g39d4c53b4ed_1_107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48" name="Google Shape;348;g39d4c53b4ed_1_107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g39d4c53b4ed_1_107"/>
          <p:cNvGrpSpPr/>
          <p:nvPr/>
        </p:nvGrpSpPr>
        <p:grpSpPr>
          <a:xfrm>
            <a:off x="-1085810" y="10"/>
            <a:ext cx="19793619" cy="1116289"/>
            <a:chOff x="0" y="-38100"/>
            <a:chExt cx="5213100" cy="294000"/>
          </a:xfrm>
        </p:grpSpPr>
        <p:sp>
          <p:nvSpPr>
            <p:cNvPr id="350" name="Google Shape;350;g39d4c53b4ed_1_107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51" name="Google Shape;351;g39d4c53b4ed_1_107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g39d4c53b4ed_1_107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g39d4c53b4ed_1_107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g39d4c53b4ed_1_107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16</a:t>
            </a:r>
            <a:endParaRPr/>
          </a:p>
        </p:txBody>
      </p:sp>
      <p:sp>
        <p:nvSpPr>
          <p:cNvPr id="355" name="Google Shape;355;g39d4c53b4ed_1_107"/>
          <p:cNvSpPr txBox="1"/>
          <p:nvPr/>
        </p:nvSpPr>
        <p:spPr>
          <a:xfrm>
            <a:off x="1690200" y="211800"/>
            <a:ext cx="142416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Requisitos de alto nivel</a:t>
            </a:r>
            <a:endParaRPr b="1" i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39d4c53b4ed_1_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000" y="2662200"/>
            <a:ext cx="14600001" cy="4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9d4c53b4ed_1_1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62" name="Google Shape;362;g39d4c53b4ed_1_122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363" name="Google Shape;363;g39d4c53b4ed_1_122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64" name="Google Shape;364;g39d4c53b4ed_1_122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g39d4c53b4ed_1_122"/>
          <p:cNvGrpSpPr/>
          <p:nvPr/>
        </p:nvGrpSpPr>
        <p:grpSpPr>
          <a:xfrm>
            <a:off x="-1085810" y="10"/>
            <a:ext cx="19793619" cy="1116289"/>
            <a:chOff x="0" y="-38100"/>
            <a:chExt cx="5213100" cy="294000"/>
          </a:xfrm>
        </p:grpSpPr>
        <p:sp>
          <p:nvSpPr>
            <p:cNvPr id="366" name="Google Shape;366;g39d4c53b4ed_1_122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67" name="Google Shape;367;g39d4c53b4ed_1_122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g39d4c53b4ed_1_122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g39d4c53b4ed_1_122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g39d4c53b4ed_1_122"/>
          <p:cNvSpPr txBox="1"/>
          <p:nvPr/>
        </p:nvSpPr>
        <p:spPr>
          <a:xfrm>
            <a:off x="676650" y="281100"/>
            <a:ext cx="1693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Requisitos funcionales</a:t>
            </a:r>
            <a:endParaRPr b="1" i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9d4c53b4ed_1_122"/>
          <p:cNvSpPr txBox="1"/>
          <p:nvPr/>
        </p:nvSpPr>
        <p:spPr>
          <a:xfrm>
            <a:off x="16443176" y="926293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17</a:t>
            </a:r>
            <a:endParaRPr/>
          </a:p>
        </p:txBody>
      </p:sp>
      <p:pic>
        <p:nvPicPr>
          <p:cNvPr id="372" name="Google Shape;372;g39d4c53b4ed_1_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1651" y="1116300"/>
            <a:ext cx="12238361" cy="917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9d4c53b4ed_1_13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78" name="Google Shape;378;g39d4c53b4ed_1_137"/>
          <p:cNvGrpSpPr/>
          <p:nvPr/>
        </p:nvGrpSpPr>
        <p:grpSpPr>
          <a:xfrm>
            <a:off x="13" y="-12"/>
            <a:ext cx="18288118" cy="8700217"/>
            <a:chOff x="0" y="-38100"/>
            <a:chExt cx="4816592" cy="2291400"/>
          </a:xfrm>
        </p:grpSpPr>
        <p:sp>
          <p:nvSpPr>
            <p:cNvPr id="379" name="Google Shape;379;g39d4c53b4ed_1_137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0" name="Google Shape;380;g39d4c53b4ed_1_137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g39d4c53b4ed_1_137"/>
          <p:cNvGrpSpPr/>
          <p:nvPr/>
        </p:nvGrpSpPr>
        <p:grpSpPr>
          <a:xfrm>
            <a:off x="-478572" y="10"/>
            <a:ext cx="19793619" cy="1116289"/>
            <a:chOff x="0" y="-38100"/>
            <a:chExt cx="5213100" cy="294000"/>
          </a:xfrm>
        </p:grpSpPr>
        <p:sp>
          <p:nvSpPr>
            <p:cNvPr id="382" name="Google Shape;382;g39d4c53b4ed_1_137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83" name="Google Shape;383;g39d4c53b4ed_1_137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g39d4c53b4ed_1_137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g39d4c53b4ed_1_137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g39d4c53b4ed_1_137"/>
          <p:cNvSpPr txBox="1"/>
          <p:nvPr/>
        </p:nvSpPr>
        <p:spPr>
          <a:xfrm>
            <a:off x="3819365" y="281098"/>
            <a:ext cx="1064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Requisitos no funcionales</a:t>
            </a:r>
            <a:endParaRPr i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39d4c53b4ed_1_137"/>
          <p:cNvSpPr txBox="1"/>
          <p:nvPr/>
        </p:nvSpPr>
        <p:spPr>
          <a:xfrm>
            <a:off x="16443176" y="926293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18</a:t>
            </a:r>
            <a:endParaRPr/>
          </a:p>
        </p:txBody>
      </p:sp>
      <p:pic>
        <p:nvPicPr>
          <p:cNvPr id="388" name="Google Shape;388;g39d4c53b4ed_1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7023" y="1681525"/>
            <a:ext cx="14793946" cy="72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9d4c53b4ed_1_15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394" name="Google Shape;394;g39d4c53b4ed_1_152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395" name="Google Shape;395;g39d4c53b4ed_1_152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96" name="Google Shape;396;g39d4c53b4ed_1_152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g39d4c53b4ed_1_152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398" name="Google Shape;398;g39d4c53b4ed_1_152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399" name="Google Shape;399;g39d4c53b4ed_1_152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g39d4c53b4ed_1_152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g39d4c53b4ed_1_152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g39d4c53b4ed_1_152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g39d4c53b4ed_1_152"/>
          <p:cNvSpPr txBox="1"/>
          <p:nvPr/>
        </p:nvSpPr>
        <p:spPr>
          <a:xfrm>
            <a:off x="3819352" y="3023748"/>
            <a:ext cx="106494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Modelo de contexto</a:t>
            </a:r>
            <a:endParaRPr/>
          </a:p>
        </p:txBody>
      </p:sp>
      <p:sp>
        <p:nvSpPr>
          <p:cNvPr id="404" name="Google Shape;404;g39d4c53b4ed_1_152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19</a:t>
            </a:r>
            <a:endParaRPr/>
          </a:p>
        </p:txBody>
      </p:sp>
      <p:sp>
        <p:nvSpPr>
          <p:cNvPr id="405" name="Google Shape;405;g39d4c53b4ed_1_152"/>
          <p:cNvSpPr/>
          <p:nvPr/>
        </p:nvSpPr>
        <p:spPr>
          <a:xfrm rot="1530639">
            <a:off x="14086447" y="6120201"/>
            <a:ext cx="3200588" cy="2845587"/>
          </a:xfrm>
          <a:custGeom>
            <a:rect b="b" l="l" r="r" t="t"/>
            <a:pathLst>
              <a:path extrusionOk="0" h="1772066" w="1755956">
                <a:moveTo>
                  <a:pt x="0" y="0"/>
                </a:moveTo>
                <a:lnTo>
                  <a:pt x="1755956" y="0"/>
                </a:lnTo>
                <a:lnTo>
                  <a:pt x="1755956" y="1772066"/>
                </a:lnTo>
                <a:lnTo>
                  <a:pt x="0" y="1772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2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2" name="Google Shape;102;p2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-320577" y="-92903"/>
            <a:ext cx="8967340" cy="10472806"/>
          </a:xfrm>
          <a:custGeom>
            <a:rect b="b" l="l" r="r" t="t"/>
            <a:pathLst>
              <a:path extrusionOk="0" h="10472806" w="8967340">
                <a:moveTo>
                  <a:pt x="0" y="0"/>
                </a:moveTo>
                <a:lnTo>
                  <a:pt x="8967340" y="0"/>
                </a:lnTo>
                <a:lnTo>
                  <a:pt x="8967340" y="10472806"/>
                </a:lnTo>
                <a:lnTo>
                  <a:pt x="0" y="10472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4" name="Google Shape;104;p2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10053634" y="1417099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 txBox="1"/>
          <p:nvPr/>
        </p:nvSpPr>
        <p:spPr>
          <a:xfrm>
            <a:off x="1028700" y="1316360"/>
            <a:ext cx="1128031" cy="506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0053634" y="2764434"/>
            <a:ext cx="7214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39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</a:t>
            </a: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b="1" i="0" lang="en-US" sz="6539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</a:t>
            </a: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Ó</a:t>
            </a:r>
            <a:r>
              <a:rPr b="1" i="0" lang="en-US" sz="6539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0044625" y="4130001"/>
            <a:ext cx="72147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Diseño e </a:t>
            </a:r>
            <a:r>
              <a:rPr lang="en-US" sz="2200">
                <a:solidFill>
                  <a:schemeClr val="lt1"/>
                </a:solidFill>
              </a:rPr>
              <a:t>implementación</a:t>
            </a:r>
            <a:r>
              <a:rPr lang="en-US" sz="2200">
                <a:solidFill>
                  <a:schemeClr val="lt1"/>
                </a:solidFill>
              </a:rPr>
              <a:t> de un sistema de administración de servidores.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Diagramas de la funcionalidad.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Herramientas a utilizar.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Prototipos del sistema.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9d4c53b4ed_1_16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411" name="Google Shape;411;g39d4c53b4ed_1_167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412" name="Google Shape;412;g39d4c53b4ed_1_167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13" name="Google Shape;413;g39d4c53b4ed_1_167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g39d4c53b4ed_1_167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g39d4c53b4ed_1_167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g39d4c53b4ed_1_167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g39d4c53b4ed_1_167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20</a:t>
            </a:r>
            <a:endParaRPr/>
          </a:p>
        </p:txBody>
      </p:sp>
      <p:pic>
        <p:nvPicPr>
          <p:cNvPr id="418" name="Google Shape;418;g39d4c53b4ed_1_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4613" y="273725"/>
            <a:ext cx="14692780" cy="84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9d4c53b4ed_1_18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424" name="Google Shape;424;g39d4c53b4ed_1_184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425" name="Google Shape;425;g39d4c53b4ed_1_184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26" name="Google Shape;426;g39d4c53b4ed_1_184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g39d4c53b4ed_1_184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428" name="Google Shape;428;g39d4c53b4ed_1_184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429" name="Google Shape;429;g39d4c53b4ed_1_184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g39d4c53b4ed_1_184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g39d4c53b4ed_1_184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g39d4c53b4ed_1_184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g39d4c53b4ed_1_184"/>
          <p:cNvSpPr txBox="1"/>
          <p:nvPr/>
        </p:nvSpPr>
        <p:spPr>
          <a:xfrm>
            <a:off x="3819352" y="3023748"/>
            <a:ext cx="10649400" cy="1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Modelo BPMN</a:t>
            </a:r>
            <a:endParaRPr/>
          </a:p>
        </p:txBody>
      </p:sp>
      <p:sp>
        <p:nvSpPr>
          <p:cNvPr id="434" name="Google Shape;434;g39d4c53b4ed_1_184"/>
          <p:cNvSpPr txBox="1"/>
          <p:nvPr/>
        </p:nvSpPr>
        <p:spPr>
          <a:xfrm>
            <a:off x="8246988" y="8971788"/>
            <a:ext cx="112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21</a:t>
            </a:r>
            <a:endParaRPr sz="294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40">
              <a:solidFill>
                <a:srgbClr val="FFFFFF"/>
              </a:solidFill>
            </a:endParaRPr>
          </a:p>
        </p:txBody>
      </p:sp>
      <p:sp>
        <p:nvSpPr>
          <p:cNvPr id="435" name="Google Shape;435;g39d4c53b4ed_1_184"/>
          <p:cNvSpPr/>
          <p:nvPr/>
        </p:nvSpPr>
        <p:spPr>
          <a:xfrm rot="1271643">
            <a:off x="14167564" y="5859486"/>
            <a:ext cx="3229933" cy="3056329"/>
          </a:xfrm>
          <a:custGeom>
            <a:rect b="b" l="l" r="r" t="t"/>
            <a:pathLst>
              <a:path extrusionOk="0" h="1772066" w="1755956">
                <a:moveTo>
                  <a:pt x="0" y="0"/>
                </a:moveTo>
                <a:lnTo>
                  <a:pt x="1755956" y="0"/>
                </a:lnTo>
                <a:lnTo>
                  <a:pt x="1755956" y="1772066"/>
                </a:lnTo>
                <a:lnTo>
                  <a:pt x="0" y="1772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9d4c53b4ed_1_19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441" name="Google Shape;441;g39d4c53b4ed_1_199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442" name="Google Shape;442;g39d4c53b4ed_1_199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43" name="Google Shape;443;g39d4c53b4ed_1_199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g39d4c53b4ed_1_199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g39d4c53b4ed_1_199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g39d4c53b4ed_1_199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g39d4c53b4ed_1_199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22</a:t>
            </a:r>
            <a:endParaRPr/>
          </a:p>
        </p:txBody>
      </p:sp>
      <p:pic>
        <p:nvPicPr>
          <p:cNvPr id="448" name="Google Shape;448;g39d4c53b4ed_1_199"/>
          <p:cNvPicPr preferRelativeResize="0"/>
          <p:nvPr/>
        </p:nvPicPr>
        <p:blipFill rotWithShape="1">
          <a:blip r:embed="rId6">
            <a:alphaModFix/>
          </a:blip>
          <a:srcRect b="0" l="1234" r="0" t="1254"/>
          <a:stretch/>
        </p:blipFill>
        <p:spPr>
          <a:xfrm>
            <a:off x="1083725" y="319550"/>
            <a:ext cx="15454550" cy="84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20" l="0" r="0" t="-1221"/>
            </a:stretch>
          </a:blipFill>
          <a:ln>
            <a:noFill/>
          </a:ln>
        </p:spPr>
      </p:sp>
      <p:grpSp>
        <p:nvGrpSpPr>
          <p:cNvPr id="454" name="Google Shape;454;p7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455" name="Google Shape;455;p7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6" name="Google Shape;456;p7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7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458" name="Google Shape;458;p7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9" name="Google Shape;459;p7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7"/>
          <p:cNvGrpSpPr/>
          <p:nvPr/>
        </p:nvGrpSpPr>
        <p:grpSpPr>
          <a:xfrm>
            <a:off x="1755752" y="4894003"/>
            <a:ext cx="2832771" cy="2832771"/>
            <a:chOff x="0" y="0"/>
            <a:chExt cx="812800" cy="812800"/>
          </a:xfrm>
        </p:grpSpPr>
        <p:sp>
          <p:nvSpPr>
            <p:cNvPr id="461" name="Google Shape;461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7"/>
          <p:cNvSpPr txBox="1"/>
          <p:nvPr/>
        </p:nvSpPr>
        <p:spPr>
          <a:xfrm>
            <a:off x="4076896" y="2400306"/>
            <a:ext cx="106068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Herramientas a utilizar</a:t>
            </a:r>
            <a:endParaRPr/>
          </a:p>
        </p:txBody>
      </p:sp>
      <p:grpSp>
        <p:nvGrpSpPr>
          <p:cNvPr id="464" name="Google Shape;464;p7"/>
          <p:cNvGrpSpPr/>
          <p:nvPr/>
        </p:nvGrpSpPr>
        <p:grpSpPr>
          <a:xfrm>
            <a:off x="5739464" y="4894003"/>
            <a:ext cx="2832771" cy="2832771"/>
            <a:chOff x="0" y="0"/>
            <a:chExt cx="812800" cy="812800"/>
          </a:xfrm>
        </p:grpSpPr>
        <p:sp>
          <p:nvSpPr>
            <p:cNvPr id="465" name="Google Shape;465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7"/>
          <p:cNvGrpSpPr/>
          <p:nvPr/>
        </p:nvGrpSpPr>
        <p:grpSpPr>
          <a:xfrm>
            <a:off x="9712305" y="4894003"/>
            <a:ext cx="2832771" cy="2832771"/>
            <a:chOff x="0" y="0"/>
            <a:chExt cx="812800" cy="812800"/>
          </a:xfrm>
        </p:grpSpPr>
        <p:sp>
          <p:nvSpPr>
            <p:cNvPr id="468" name="Google Shape;468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0" name="Google Shape;470;p7"/>
          <p:cNvCxnSpPr/>
          <p:nvPr/>
        </p:nvCxnSpPr>
        <p:spPr>
          <a:xfrm>
            <a:off x="4481324" y="6288640"/>
            <a:ext cx="1293900" cy="0"/>
          </a:xfrm>
          <a:prstGeom prst="straightConnector1">
            <a:avLst/>
          </a:prstGeom>
          <a:noFill/>
          <a:ln cap="flat" cmpd="sng" w="43500">
            <a:solidFill>
              <a:srgbClr val="FFFFFF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471" name="Google Shape;471;p7"/>
          <p:cNvCxnSpPr/>
          <p:nvPr/>
        </p:nvCxnSpPr>
        <p:spPr>
          <a:xfrm>
            <a:off x="8461929" y="6288640"/>
            <a:ext cx="1293900" cy="0"/>
          </a:xfrm>
          <a:prstGeom prst="straightConnector1">
            <a:avLst/>
          </a:prstGeom>
          <a:noFill/>
          <a:ln cap="flat" cmpd="sng" w="43500">
            <a:solidFill>
              <a:srgbClr val="FFFFFF"/>
            </a:solidFill>
            <a:prstDash val="solid"/>
            <a:round/>
            <a:headEnd len="lg" w="lg" type="oval"/>
            <a:tailEnd len="lg" w="lg" type="oval"/>
          </a:ln>
        </p:spPr>
      </p:cxnSp>
      <p:grpSp>
        <p:nvGrpSpPr>
          <p:cNvPr id="472" name="Google Shape;472;p7"/>
          <p:cNvGrpSpPr/>
          <p:nvPr/>
        </p:nvGrpSpPr>
        <p:grpSpPr>
          <a:xfrm>
            <a:off x="13699594" y="4968336"/>
            <a:ext cx="2832771" cy="2832771"/>
            <a:chOff x="0" y="0"/>
            <a:chExt cx="812800" cy="812800"/>
          </a:xfrm>
        </p:grpSpPr>
        <p:sp>
          <p:nvSpPr>
            <p:cNvPr id="473" name="Google Shape;47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5" name="Google Shape;475;p7"/>
          <p:cNvCxnSpPr/>
          <p:nvPr/>
        </p:nvCxnSpPr>
        <p:spPr>
          <a:xfrm>
            <a:off x="12441453" y="6288640"/>
            <a:ext cx="1293900" cy="0"/>
          </a:xfrm>
          <a:prstGeom prst="straightConnector1">
            <a:avLst/>
          </a:prstGeom>
          <a:noFill/>
          <a:ln cap="flat" cmpd="sng" w="43500">
            <a:solidFill>
              <a:srgbClr val="FFFFFF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476" name="Google Shape;476;p7"/>
          <p:cNvSpPr txBox="1"/>
          <p:nvPr/>
        </p:nvSpPr>
        <p:spPr>
          <a:xfrm>
            <a:off x="2189300" y="5366297"/>
            <a:ext cx="196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Grafana</a:t>
            </a:r>
            <a:endParaRPr i="1"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"/>
          <p:cNvSpPr txBox="1"/>
          <p:nvPr/>
        </p:nvSpPr>
        <p:spPr>
          <a:xfrm>
            <a:off x="6110170" y="5391748"/>
            <a:ext cx="208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Prometheus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7"/>
          <p:cNvGrpSpPr/>
          <p:nvPr/>
        </p:nvGrpSpPr>
        <p:grpSpPr>
          <a:xfrm>
            <a:off x="2848453" y="4570325"/>
            <a:ext cx="647314" cy="647314"/>
            <a:chOff x="0" y="0"/>
            <a:chExt cx="812800" cy="812800"/>
          </a:xfrm>
        </p:grpSpPr>
        <p:sp>
          <p:nvSpPr>
            <p:cNvPr id="479" name="Google Shape;479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1059"/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7"/>
          <p:cNvGrpSpPr/>
          <p:nvPr/>
        </p:nvGrpSpPr>
        <p:grpSpPr>
          <a:xfrm>
            <a:off x="6832167" y="4644658"/>
            <a:ext cx="647314" cy="647314"/>
            <a:chOff x="0" y="0"/>
            <a:chExt cx="812800" cy="812800"/>
          </a:xfrm>
        </p:grpSpPr>
        <p:sp>
          <p:nvSpPr>
            <p:cNvPr id="482" name="Google Shape;482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1059"/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7"/>
          <p:cNvGrpSpPr/>
          <p:nvPr/>
        </p:nvGrpSpPr>
        <p:grpSpPr>
          <a:xfrm>
            <a:off x="10813507" y="4644658"/>
            <a:ext cx="647314" cy="647314"/>
            <a:chOff x="0" y="0"/>
            <a:chExt cx="812800" cy="812800"/>
          </a:xfrm>
        </p:grpSpPr>
        <p:sp>
          <p:nvSpPr>
            <p:cNvPr id="485" name="Google Shape;485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1059"/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7"/>
          <p:cNvGrpSpPr/>
          <p:nvPr/>
        </p:nvGrpSpPr>
        <p:grpSpPr>
          <a:xfrm>
            <a:off x="14797221" y="4718990"/>
            <a:ext cx="647314" cy="647314"/>
            <a:chOff x="0" y="0"/>
            <a:chExt cx="812800" cy="812800"/>
          </a:xfrm>
        </p:grpSpPr>
        <p:sp>
          <p:nvSpPr>
            <p:cNvPr id="488" name="Google Shape;488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1059"/>
            </a:solidFill>
            <a:ln cap="sq" cmpd="sng" w="21750">
              <a:solidFill>
                <a:srgbClr val="F4F4F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4375" lIns="104375" spcFirstLastPara="1" rIns="104375" wrap="square" tIns="10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7"/>
          <p:cNvSpPr txBox="1"/>
          <p:nvPr/>
        </p:nvSpPr>
        <p:spPr>
          <a:xfrm>
            <a:off x="10032071" y="5493299"/>
            <a:ext cx="22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Alertmanager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"/>
          <p:cNvSpPr txBox="1"/>
          <p:nvPr/>
        </p:nvSpPr>
        <p:spPr>
          <a:xfrm>
            <a:off x="13935775" y="5489350"/>
            <a:ext cx="251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 Exporter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7"/>
          <p:cNvSpPr txBox="1"/>
          <p:nvPr/>
        </p:nvSpPr>
        <p:spPr>
          <a:xfrm>
            <a:off x="16212722" y="1063151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23</a:t>
            </a:r>
            <a:endParaRPr/>
          </a:p>
        </p:txBody>
      </p:sp>
      <p:pic>
        <p:nvPicPr>
          <p:cNvPr id="493" name="Google Shape;493;p7"/>
          <p:cNvPicPr preferRelativeResize="0"/>
          <p:nvPr/>
        </p:nvPicPr>
        <p:blipFill rotWithShape="1">
          <a:blip r:embed="rId4">
            <a:alphaModFix/>
          </a:blip>
          <a:srcRect b="18956" l="0" r="0" t="0"/>
          <a:stretch/>
        </p:blipFill>
        <p:spPr>
          <a:xfrm>
            <a:off x="2197875" y="5961362"/>
            <a:ext cx="2080499" cy="17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7414" y="5937929"/>
            <a:ext cx="1742310" cy="172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7488" y="5930275"/>
            <a:ext cx="1742300" cy="17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67648" y="6058798"/>
            <a:ext cx="1742300" cy="17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9d4c53b4ed_1_2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502" name="Google Shape;502;g39d4c53b4ed_1_216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503" name="Google Shape;503;g39d4c53b4ed_1_216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04" name="Google Shape;504;g39d4c53b4ed_1_216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g39d4c53b4ed_1_216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506" name="Google Shape;506;g39d4c53b4ed_1_216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507" name="Google Shape;507;g39d4c53b4ed_1_216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g39d4c53b4ed_1_216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g39d4c53b4ed_1_216"/>
          <p:cNvSpPr/>
          <p:nvPr/>
        </p:nvSpPr>
        <p:spPr>
          <a:xfrm>
            <a:off x="12090925" y="3559875"/>
            <a:ext cx="5839802" cy="6550400"/>
          </a:xfrm>
          <a:custGeom>
            <a:rect b="b" l="l" r="r" t="t"/>
            <a:pathLst>
              <a:path extrusionOk="0" h="6859058" w="6035971">
                <a:moveTo>
                  <a:pt x="0" y="0"/>
                </a:moveTo>
                <a:lnTo>
                  <a:pt x="6035971" y="0"/>
                </a:lnTo>
                <a:lnTo>
                  <a:pt x="6035971" y="6859058"/>
                </a:lnTo>
                <a:lnTo>
                  <a:pt x="0" y="6859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g39d4c53b4ed_1_216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g39d4c53b4ed_1_216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g39d4c53b4ed_1_216"/>
          <p:cNvSpPr txBox="1"/>
          <p:nvPr/>
        </p:nvSpPr>
        <p:spPr>
          <a:xfrm>
            <a:off x="3819352" y="3023748"/>
            <a:ext cx="10649400" cy="1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Prototipo</a:t>
            </a:r>
            <a:endParaRPr/>
          </a:p>
        </p:txBody>
      </p:sp>
      <p:sp>
        <p:nvSpPr>
          <p:cNvPr id="513" name="Google Shape;513;g39d4c53b4ed_1_216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9847c92824_0_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519" name="Google Shape;519;g39847c92824_0_0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520" name="Google Shape;520;g39847c92824_0_0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21" name="Google Shape;521;g39847c92824_0_0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g39847c92824_0_0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g39847c92824_0_0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g39847c92824_0_0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g39847c92824_0_0"/>
          <p:cNvSpPr txBox="1"/>
          <p:nvPr/>
        </p:nvSpPr>
        <p:spPr>
          <a:xfrm>
            <a:off x="8247000" y="8971799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25</a:t>
            </a:r>
            <a:endParaRPr/>
          </a:p>
        </p:txBody>
      </p:sp>
      <p:pic>
        <p:nvPicPr>
          <p:cNvPr id="526" name="Google Shape;526;g39847c92824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500" y="0"/>
            <a:ext cx="15188993" cy="87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9d4c53b4ed_1_23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532" name="Google Shape;532;g39d4c53b4ed_1_231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533" name="Google Shape;533;g39d4c53b4ed_1_231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34" name="Google Shape;534;g39d4c53b4ed_1_231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g39d4c53b4ed_1_231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g39d4c53b4ed_1_231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g39d4c53b4ed_1_231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g39d4c53b4ed_1_231"/>
          <p:cNvSpPr txBox="1"/>
          <p:nvPr/>
        </p:nvSpPr>
        <p:spPr>
          <a:xfrm>
            <a:off x="8247000" y="8971799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25</a:t>
            </a:r>
            <a:endParaRPr/>
          </a:p>
        </p:txBody>
      </p:sp>
      <p:pic>
        <p:nvPicPr>
          <p:cNvPr id="539" name="Google Shape;539;g39d4c53b4ed_1_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7287" y="123950"/>
            <a:ext cx="14827425" cy="85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grpSp>
        <p:nvGrpSpPr>
          <p:cNvPr id="545" name="Google Shape;545;p9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546" name="Google Shape;546;p9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47" name="Google Shape;547;p9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9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549" name="Google Shape;549;p9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0" name="Google Shape;550;p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1" name="Google Shape;551;p9"/>
          <p:cNvSpPr/>
          <p:nvPr/>
        </p:nvSpPr>
        <p:spPr>
          <a:xfrm>
            <a:off x="7903015" y="1386155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9"/>
          <p:cNvSpPr/>
          <p:nvPr/>
        </p:nvSpPr>
        <p:spPr>
          <a:xfrm>
            <a:off x="-1754159" y="7850761"/>
            <a:ext cx="6406433" cy="634128"/>
          </a:xfrm>
          <a:custGeom>
            <a:rect b="b" l="l" r="r" t="t"/>
            <a:pathLst>
              <a:path extrusionOk="0" h="634128" w="6406433">
                <a:moveTo>
                  <a:pt x="0" y="0"/>
                </a:moveTo>
                <a:lnTo>
                  <a:pt x="6406433" y="0"/>
                </a:lnTo>
                <a:lnTo>
                  <a:pt x="6406433" y="634128"/>
                </a:lnTo>
                <a:lnTo>
                  <a:pt x="0" y="634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9"/>
          <p:cNvSpPr/>
          <p:nvPr/>
        </p:nvSpPr>
        <p:spPr>
          <a:xfrm>
            <a:off x="12554776" y="6878004"/>
            <a:ext cx="6406433" cy="634128"/>
          </a:xfrm>
          <a:custGeom>
            <a:rect b="b" l="l" r="r" t="t"/>
            <a:pathLst>
              <a:path extrusionOk="0" h="634128" w="6406433">
                <a:moveTo>
                  <a:pt x="0" y="0"/>
                </a:moveTo>
                <a:lnTo>
                  <a:pt x="6406433" y="0"/>
                </a:lnTo>
                <a:lnTo>
                  <a:pt x="6406433" y="634128"/>
                </a:lnTo>
                <a:lnTo>
                  <a:pt x="0" y="634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9"/>
          <p:cNvSpPr/>
          <p:nvPr/>
        </p:nvSpPr>
        <p:spPr>
          <a:xfrm>
            <a:off x="14654237" y="-1217781"/>
            <a:ext cx="5210126" cy="3009546"/>
          </a:xfrm>
          <a:custGeom>
            <a:rect b="b" l="l" r="r" t="t"/>
            <a:pathLst>
              <a:path extrusionOk="0" h="3009546" w="5210126">
                <a:moveTo>
                  <a:pt x="0" y="0"/>
                </a:moveTo>
                <a:lnTo>
                  <a:pt x="5210126" y="0"/>
                </a:lnTo>
                <a:lnTo>
                  <a:pt x="5210126" y="3009546"/>
                </a:lnTo>
                <a:lnTo>
                  <a:pt x="0" y="3009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9"/>
          <p:cNvSpPr txBox="1"/>
          <p:nvPr/>
        </p:nvSpPr>
        <p:spPr>
          <a:xfrm>
            <a:off x="3160396" y="3891551"/>
            <a:ext cx="119673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esta 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presentación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abordó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proceso de 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organización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diseño del “Sistema de administración del sistema de 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administración</a:t>
            </a:r>
            <a:r>
              <a:rPr b="1" lang="en-US" sz="23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un  laboratorio controlado”, sistema que busca ofrecer al cliente la posibilidad de monitorear varios servidores en tiempo real.</a:t>
            </a:r>
            <a:endParaRPr/>
          </a:p>
        </p:txBody>
      </p:sp>
      <p:sp>
        <p:nvSpPr>
          <p:cNvPr id="556" name="Google Shape;556;p9"/>
          <p:cNvSpPr/>
          <p:nvPr/>
        </p:nvSpPr>
        <p:spPr>
          <a:xfrm>
            <a:off x="-2792834" y="1645896"/>
            <a:ext cx="5210126" cy="3009546"/>
          </a:xfrm>
          <a:custGeom>
            <a:rect b="b" l="l" r="r" t="t"/>
            <a:pathLst>
              <a:path extrusionOk="0" h="3009546" w="5210126">
                <a:moveTo>
                  <a:pt x="0" y="0"/>
                </a:moveTo>
                <a:lnTo>
                  <a:pt x="5210126" y="0"/>
                </a:lnTo>
                <a:lnTo>
                  <a:pt x="5210126" y="3009546"/>
                </a:lnTo>
                <a:lnTo>
                  <a:pt x="0" y="3009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9"/>
          <p:cNvSpPr/>
          <p:nvPr/>
        </p:nvSpPr>
        <p:spPr>
          <a:xfrm>
            <a:off x="7924652" y="6615298"/>
            <a:ext cx="1793668" cy="1793668"/>
          </a:xfrm>
          <a:custGeom>
            <a:rect b="b" l="l" r="r" t="t"/>
            <a:pathLst>
              <a:path extrusionOk="0" h="1793668" w="1793668">
                <a:moveTo>
                  <a:pt x="0" y="0"/>
                </a:moveTo>
                <a:lnTo>
                  <a:pt x="1793668" y="0"/>
                </a:lnTo>
                <a:lnTo>
                  <a:pt x="1793668" y="1793668"/>
                </a:lnTo>
                <a:lnTo>
                  <a:pt x="0" y="1793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9"/>
          <p:cNvSpPr txBox="1"/>
          <p:nvPr/>
        </p:nvSpPr>
        <p:spPr>
          <a:xfrm>
            <a:off x="5088197" y="2400306"/>
            <a:ext cx="7466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Conclusión</a:t>
            </a:r>
            <a:endParaRPr/>
          </a:p>
        </p:txBody>
      </p:sp>
      <p:sp>
        <p:nvSpPr>
          <p:cNvPr id="559" name="Google Shape;559;p9"/>
          <p:cNvSpPr txBox="1"/>
          <p:nvPr/>
        </p:nvSpPr>
        <p:spPr>
          <a:xfrm>
            <a:off x="16212722" y="1063151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26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grpSp>
        <p:nvGrpSpPr>
          <p:cNvPr id="565" name="Google Shape;565;p10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566" name="Google Shape;566;p10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67" name="Google Shape;567;p10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10"/>
          <p:cNvGrpSpPr/>
          <p:nvPr/>
        </p:nvGrpSpPr>
        <p:grpSpPr>
          <a:xfrm>
            <a:off x="-332997" y="6867661"/>
            <a:ext cx="19792950" cy="1116211"/>
            <a:chOff x="0" y="-38100"/>
            <a:chExt cx="5212958" cy="293981"/>
          </a:xfrm>
        </p:grpSpPr>
        <p:sp>
          <p:nvSpPr>
            <p:cNvPr id="569" name="Google Shape;569;p10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66"/>
              </a:srgbClr>
            </a:solidFill>
            <a:ln>
              <a:noFill/>
            </a:ln>
          </p:spPr>
        </p:sp>
        <p:sp>
          <p:nvSpPr>
            <p:cNvPr id="570" name="Google Shape;570;p10"/>
            <p:cNvSpPr txBox="1"/>
            <p:nvPr/>
          </p:nvSpPr>
          <p:spPr>
            <a:xfrm>
              <a:off x="0" y="-38100"/>
              <a:ext cx="5212958" cy="293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10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10"/>
          <p:cNvSpPr/>
          <p:nvPr/>
        </p:nvSpPr>
        <p:spPr>
          <a:xfrm rot="-9820491">
            <a:off x="-2076248" y="5564614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10"/>
          <p:cNvSpPr txBox="1"/>
          <p:nvPr/>
        </p:nvSpPr>
        <p:spPr>
          <a:xfrm>
            <a:off x="3704765" y="3221548"/>
            <a:ext cx="106494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Gracias por su atención</a:t>
            </a:r>
            <a:endParaRPr/>
          </a:p>
        </p:txBody>
      </p:sp>
      <p:sp>
        <p:nvSpPr>
          <p:cNvPr id="574" name="Google Shape;574;p10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27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9d4c53b4ed_1_25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580" name="Google Shape;580;g39d4c53b4ed_1_253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581" name="Google Shape;581;g39d4c53b4ed_1_253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82" name="Google Shape;582;g39d4c53b4ed_1_253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g39d4c53b4ed_1_253"/>
          <p:cNvSpPr/>
          <p:nvPr/>
        </p:nvSpPr>
        <p:spPr>
          <a:xfrm>
            <a:off x="7903015" y="1386155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g39d4c53b4ed_1_253"/>
          <p:cNvSpPr/>
          <p:nvPr/>
        </p:nvSpPr>
        <p:spPr>
          <a:xfrm>
            <a:off x="780900" y="2347563"/>
            <a:ext cx="16473635" cy="6211109"/>
          </a:xfrm>
          <a:custGeom>
            <a:rect b="b" l="l" r="r" t="t"/>
            <a:pathLst>
              <a:path extrusionOk="0" h="4786982" w="14708603">
                <a:moveTo>
                  <a:pt x="0" y="0"/>
                </a:moveTo>
                <a:lnTo>
                  <a:pt x="14708604" y="0"/>
                </a:lnTo>
                <a:lnTo>
                  <a:pt x="14708604" y="4786982"/>
                </a:lnTo>
                <a:lnTo>
                  <a:pt x="0" y="478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85" name="Google Shape;585;g39d4c53b4ed_1_253"/>
          <p:cNvGrpSpPr/>
          <p:nvPr/>
        </p:nvGrpSpPr>
        <p:grpSpPr>
          <a:xfrm>
            <a:off x="0" y="9316681"/>
            <a:ext cx="18288118" cy="3230782"/>
            <a:chOff x="0" y="-38100"/>
            <a:chExt cx="4816592" cy="850900"/>
          </a:xfrm>
        </p:grpSpPr>
        <p:sp>
          <p:nvSpPr>
            <p:cNvPr id="586" name="Google Shape;586;g39d4c53b4ed_1_253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0"/>
              </a:srgbClr>
            </a:solidFill>
            <a:ln cap="sq" cmpd="sng" w="85725">
              <a:solidFill>
                <a:srgbClr val="FFFFFF">
                  <a:alpha val="3686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7" name="Google Shape;587;g39d4c53b4ed_1_253"/>
            <p:cNvSpPr txBox="1"/>
            <p:nvPr/>
          </p:nvSpPr>
          <p:spPr>
            <a:xfrm>
              <a:off x="0" y="-38100"/>
              <a:ext cx="4816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g39d4c53b4ed_1_253"/>
          <p:cNvSpPr txBox="1"/>
          <p:nvPr/>
        </p:nvSpPr>
        <p:spPr>
          <a:xfrm>
            <a:off x="3802195" y="2855650"/>
            <a:ext cx="125112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2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Sistema de administración de un laboratorio de ciberseguridad controlado</a:t>
            </a:r>
            <a:endParaRPr b="1" sz="100"/>
          </a:p>
        </p:txBody>
      </p:sp>
      <p:sp>
        <p:nvSpPr>
          <p:cNvPr id="589" name="Google Shape;589;g39d4c53b4ed_1_253"/>
          <p:cNvSpPr txBox="1"/>
          <p:nvPr/>
        </p:nvSpPr>
        <p:spPr>
          <a:xfrm>
            <a:off x="8811003" y="1557178"/>
            <a:ext cx="1506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1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thynk</a:t>
            </a:r>
            <a:endParaRPr/>
          </a:p>
        </p:txBody>
      </p:sp>
      <p:sp>
        <p:nvSpPr>
          <p:cNvPr id="590" name="Google Shape;590;g39d4c53b4ed_1_253"/>
          <p:cNvSpPr txBox="1"/>
          <p:nvPr/>
        </p:nvSpPr>
        <p:spPr>
          <a:xfrm>
            <a:off x="8811003" y="1848915"/>
            <a:ext cx="1506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1" u="none" cap="none" strike="noStrike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unlimited</a:t>
            </a:r>
            <a:endParaRPr/>
          </a:p>
        </p:txBody>
      </p:sp>
      <p:sp>
        <p:nvSpPr>
          <p:cNvPr id="591" name="Google Shape;591;g39d4c53b4ed_1_253"/>
          <p:cNvSpPr/>
          <p:nvPr/>
        </p:nvSpPr>
        <p:spPr>
          <a:xfrm>
            <a:off x="11995900" y="7959175"/>
            <a:ext cx="5624700" cy="1357500"/>
          </a:xfrm>
          <a:prstGeom prst="roundRect">
            <a:avLst>
              <a:gd fmla="val 16667" name="adj"/>
            </a:avLst>
          </a:prstGeom>
          <a:solidFill>
            <a:srgbClr val="FEFEFE">
              <a:alpha val="36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Autores: Scarlet Gavia Mondaca</a:t>
            </a:r>
            <a:endParaRPr b="1" i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grpSp>
        <p:nvGrpSpPr>
          <p:cNvPr id="116" name="Google Shape;116;p3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3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958465" y="498055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0" name="Google Shape;120;p3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2" name="Google Shape;122;p3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3"/>
          <p:cNvSpPr txBox="1"/>
          <p:nvPr/>
        </p:nvSpPr>
        <p:spPr>
          <a:xfrm>
            <a:off x="1028700" y="8488697"/>
            <a:ext cx="1174448" cy="506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718709" y="1308663"/>
            <a:ext cx="14850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Descripción</a:t>
            </a:r>
            <a:r>
              <a:rPr b="1" lang="en-US" sz="653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 la empresa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655801" y="2815857"/>
            <a:ext cx="109764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Departamento de Ingeniería en Computación e Informática ha trabajado conscientemente en el proceso de transformación de estudiantes en Ingenieros y como tales deben ser capaces de analizar y sistematizar la información, con el fin de alcanzar los objetivos organizacionales de la empresa, tanto nacional como internacional, mediante el uso de sistemas computacionales distribuidos</a:t>
            </a:r>
            <a:endParaRPr b="1" sz="2400"/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700" y="5734775"/>
            <a:ext cx="26860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d4c53b4ed_0_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132" name="Google Shape;132;g39d4c53b4ed_0_8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133" name="Google Shape;133;g39d4c53b4ed_0_8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4" name="Google Shape;134;g39d4c53b4ed_0_8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g39d4c53b4ed_0_8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136" name="Google Shape;136;g39d4c53b4ed_0_8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137" name="Google Shape;137;g39d4c53b4ed_0_8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g39d4c53b4ed_0_8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g39d4c53b4ed_0_8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39d4c53b4ed_0_8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39d4c53b4ed_0_8"/>
          <p:cNvSpPr txBox="1"/>
          <p:nvPr/>
        </p:nvSpPr>
        <p:spPr>
          <a:xfrm>
            <a:off x="3819352" y="3023748"/>
            <a:ext cx="106494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Definición del proyecto</a:t>
            </a:r>
            <a:endParaRPr/>
          </a:p>
        </p:txBody>
      </p:sp>
      <p:sp>
        <p:nvSpPr>
          <p:cNvPr id="142" name="Google Shape;142;g39d4c53b4ed_0_8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10315879" y="803816"/>
            <a:ext cx="6194926" cy="8647740"/>
          </a:xfrm>
          <a:custGeom>
            <a:rect b="b" l="l" r="r" t="t"/>
            <a:pathLst>
              <a:path extrusionOk="0" h="8647740" w="6194926">
                <a:moveTo>
                  <a:pt x="0" y="0"/>
                </a:moveTo>
                <a:lnTo>
                  <a:pt x="6194927" y="0"/>
                </a:lnTo>
                <a:lnTo>
                  <a:pt x="6194927" y="8647739"/>
                </a:lnTo>
                <a:lnTo>
                  <a:pt x="0" y="8647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9" name="Google Shape;149;p4"/>
          <p:cNvGrpSpPr/>
          <p:nvPr/>
        </p:nvGrpSpPr>
        <p:grpSpPr>
          <a:xfrm>
            <a:off x="0" y="-144661"/>
            <a:ext cx="18288000" cy="8700033"/>
            <a:chOff x="0" y="-38100"/>
            <a:chExt cx="4816593" cy="2291367"/>
          </a:xfrm>
        </p:grpSpPr>
        <p:sp>
          <p:nvSpPr>
            <p:cNvPr id="150" name="Google Shape;150;p4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1" name="Google Shape;151;p4"/>
            <p:cNvSpPr txBox="1"/>
            <p:nvPr/>
          </p:nvSpPr>
          <p:spPr>
            <a:xfrm>
              <a:off x="0" y="-38100"/>
              <a:ext cx="4816593" cy="229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4" name="Google Shape;154;p4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4"/>
          <p:cNvSpPr/>
          <p:nvPr/>
        </p:nvSpPr>
        <p:spPr>
          <a:xfrm rot="10800000">
            <a:off x="1504959" y="850068"/>
            <a:ext cx="704318" cy="50557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>
            <a:off x="13601700" y="5493175"/>
            <a:ext cx="7315200" cy="724081"/>
          </a:xfrm>
          <a:custGeom>
            <a:rect b="b" l="l" r="r" t="t"/>
            <a:pathLst>
              <a:path extrusionOk="0" h="724081" w="7315200">
                <a:moveTo>
                  <a:pt x="0" y="0"/>
                </a:moveTo>
                <a:lnTo>
                  <a:pt x="7315200" y="0"/>
                </a:lnTo>
                <a:lnTo>
                  <a:pt x="7315200" y="724081"/>
                </a:lnTo>
                <a:lnTo>
                  <a:pt x="0" y="724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4"/>
          <p:cNvSpPr txBox="1"/>
          <p:nvPr/>
        </p:nvSpPr>
        <p:spPr>
          <a:xfrm>
            <a:off x="16510806" y="8488697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940">
                <a:solidFill>
                  <a:srgbClr val="FFFFFF"/>
                </a:solidFill>
              </a:rPr>
              <a:t>5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2324928" y="2650949"/>
            <a:ext cx="5064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EFE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Contexto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2324928" y="5089586"/>
            <a:ext cx="67182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ciber seguridad es esencial para esta rama de estudios, ya que nos permite desarrollar habilidades en defensa de sistemas y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detección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ataques, por esto las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prácticas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deben ser realizadas en un entorno controlado, donde los riesgos sean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mínimos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d4c53b4ed_0_3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sp>
        <p:nvSpPr>
          <p:cNvPr id="165" name="Google Shape;165;g39d4c53b4ed_0_33"/>
          <p:cNvSpPr/>
          <p:nvPr/>
        </p:nvSpPr>
        <p:spPr>
          <a:xfrm>
            <a:off x="10315879" y="803816"/>
            <a:ext cx="6194926" cy="8647740"/>
          </a:xfrm>
          <a:custGeom>
            <a:rect b="b" l="l" r="r" t="t"/>
            <a:pathLst>
              <a:path extrusionOk="0" h="8647740" w="6194926">
                <a:moveTo>
                  <a:pt x="0" y="0"/>
                </a:moveTo>
                <a:lnTo>
                  <a:pt x="6194927" y="0"/>
                </a:lnTo>
                <a:lnTo>
                  <a:pt x="6194927" y="8647739"/>
                </a:lnTo>
                <a:lnTo>
                  <a:pt x="0" y="8647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6" name="Google Shape;166;g39d4c53b4ed_0_33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167" name="Google Shape;167;g39d4c53b4ed_0_33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68" name="Google Shape;168;g39d4c53b4ed_0_33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39d4c53b4ed_0_33"/>
          <p:cNvGrpSpPr/>
          <p:nvPr/>
        </p:nvGrpSpPr>
        <p:grpSpPr>
          <a:xfrm>
            <a:off x="0" y="9316681"/>
            <a:ext cx="18288118" cy="3230782"/>
            <a:chOff x="0" y="-38100"/>
            <a:chExt cx="4816592" cy="850900"/>
          </a:xfrm>
        </p:grpSpPr>
        <p:sp>
          <p:nvSpPr>
            <p:cNvPr id="170" name="Google Shape;170;g39d4c53b4ed_0_33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0"/>
              </a:srgbClr>
            </a:solidFill>
            <a:ln cap="sq" cmpd="sng" w="85725">
              <a:solidFill>
                <a:srgbClr val="FFFFFF">
                  <a:alpha val="3686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1" name="Google Shape;171;g39d4c53b4ed_0_33"/>
            <p:cNvSpPr txBox="1"/>
            <p:nvPr/>
          </p:nvSpPr>
          <p:spPr>
            <a:xfrm>
              <a:off x="0" y="-38100"/>
              <a:ext cx="4816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39d4c53b4ed_0_33"/>
          <p:cNvSpPr/>
          <p:nvPr/>
        </p:nvSpPr>
        <p:spPr>
          <a:xfrm rot="10800000">
            <a:off x="1504959" y="850068"/>
            <a:ext cx="704318" cy="50557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g39d4c53b4ed_0_33"/>
          <p:cNvSpPr/>
          <p:nvPr/>
        </p:nvSpPr>
        <p:spPr>
          <a:xfrm>
            <a:off x="13601700" y="5493175"/>
            <a:ext cx="7315200" cy="724081"/>
          </a:xfrm>
          <a:custGeom>
            <a:rect b="b" l="l" r="r" t="t"/>
            <a:pathLst>
              <a:path extrusionOk="0" h="724081" w="7315200">
                <a:moveTo>
                  <a:pt x="0" y="0"/>
                </a:moveTo>
                <a:lnTo>
                  <a:pt x="7315200" y="0"/>
                </a:lnTo>
                <a:lnTo>
                  <a:pt x="7315200" y="724081"/>
                </a:lnTo>
                <a:lnTo>
                  <a:pt x="0" y="724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g39d4c53b4ed_0_33"/>
          <p:cNvSpPr txBox="1"/>
          <p:nvPr/>
        </p:nvSpPr>
        <p:spPr>
          <a:xfrm>
            <a:off x="16510806" y="8488697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940">
                <a:solidFill>
                  <a:srgbClr val="FFFFFF"/>
                </a:solidFill>
              </a:rPr>
              <a:t>6</a:t>
            </a:r>
            <a:endParaRPr/>
          </a:p>
        </p:txBody>
      </p:sp>
      <p:sp>
        <p:nvSpPr>
          <p:cNvPr id="175" name="Google Shape;175;g39d4c53b4ed_0_33"/>
          <p:cNvSpPr txBox="1"/>
          <p:nvPr/>
        </p:nvSpPr>
        <p:spPr>
          <a:xfrm>
            <a:off x="2324928" y="2650949"/>
            <a:ext cx="5064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EFE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Problema</a:t>
            </a:r>
            <a:endParaRPr/>
          </a:p>
        </p:txBody>
      </p:sp>
      <p:sp>
        <p:nvSpPr>
          <p:cNvPr id="176" name="Google Shape;176;g39d4c53b4ed_0_33"/>
          <p:cNvSpPr txBox="1"/>
          <p:nvPr/>
        </p:nvSpPr>
        <p:spPr>
          <a:xfrm>
            <a:off x="2324928" y="5089586"/>
            <a:ext cx="67182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estudiantes aplicaran ataques y defensas en sistemas reales para desarrollar habilidades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efectivas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estas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prácticas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presentan riesgos si se realizan en entornos no controlados, ya que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podrían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dañarse los equipos o comprometer datos importantes.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d4c53b4ed_0_5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sp>
        <p:nvSpPr>
          <p:cNvPr id="182" name="Google Shape;182;g39d4c53b4ed_0_51"/>
          <p:cNvSpPr/>
          <p:nvPr/>
        </p:nvSpPr>
        <p:spPr>
          <a:xfrm>
            <a:off x="10315879" y="803816"/>
            <a:ext cx="6194926" cy="8647740"/>
          </a:xfrm>
          <a:custGeom>
            <a:rect b="b" l="l" r="r" t="t"/>
            <a:pathLst>
              <a:path extrusionOk="0" h="8647740" w="6194926">
                <a:moveTo>
                  <a:pt x="0" y="0"/>
                </a:moveTo>
                <a:lnTo>
                  <a:pt x="6194927" y="0"/>
                </a:lnTo>
                <a:lnTo>
                  <a:pt x="6194927" y="8647739"/>
                </a:lnTo>
                <a:lnTo>
                  <a:pt x="0" y="8647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3" name="Google Shape;183;g39d4c53b4ed_0_51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184" name="Google Shape;184;g39d4c53b4ed_0_51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85" name="Google Shape;185;g39d4c53b4ed_0_51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g39d4c53b4ed_0_51"/>
          <p:cNvGrpSpPr/>
          <p:nvPr/>
        </p:nvGrpSpPr>
        <p:grpSpPr>
          <a:xfrm>
            <a:off x="0" y="9316681"/>
            <a:ext cx="18288118" cy="3230782"/>
            <a:chOff x="0" y="-38100"/>
            <a:chExt cx="4816592" cy="850900"/>
          </a:xfrm>
        </p:grpSpPr>
        <p:sp>
          <p:nvSpPr>
            <p:cNvPr id="187" name="Google Shape;187;g39d4c53b4ed_0_51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0"/>
              </a:srgbClr>
            </a:solidFill>
            <a:ln cap="sq" cmpd="sng" w="85725">
              <a:solidFill>
                <a:srgbClr val="FFFFFF">
                  <a:alpha val="3686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8" name="Google Shape;188;g39d4c53b4ed_0_51"/>
            <p:cNvSpPr txBox="1"/>
            <p:nvPr/>
          </p:nvSpPr>
          <p:spPr>
            <a:xfrm>
              <a:off x="0" y="-38100"/>
              <a:ext cx="48165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g39d4c53b4ed_0_51"/>
          <p:cNvSpPr/>
          <p:nvPr/>
        </p:nvSpPr>
        <p:spPr>
          <a:xfrm rot="10800000">
            <a:off x="1504959" y="850068"/>
            <a:ext cx="704318" cy="50557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g39d4c53b4ed_0_51"/>
          <p:cNvSpPr/>
          <p:nvPr/>
        </p:nvSpPr>
        <p:spPr>
          <a:xfrm>
            <a:off x="13601700" y="5493175"/>
            <a:ext cx="7315200" cy="724081"/>
          </a:xfrm>
          <a:custGeom>
            <a:rect b="b" l="l" r="r" t="t"/>
            <a:pathLst>
              <a:path extrusionOk="0" h="724081" w="7315200">
                <a:moveTo>
                  <a:pt x="0" y="0"/>
                </a:moveTo>
                <a:lnTo>
                  <a:pt x="7315200" y="0"/>
                </a:lnTo>
                <a:lnTo>
                  <a:pt x="7315200" y="724081"/>
                </a:lnTo>
                <a:lnTo>
                  <a:pt x="0" y="724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g39d4c53b4ed_0_51"/>
          <p:cNvSpPr txBox="1"/>
          <p:nvPr/>
        </p:nvSpPr>
        <p:spPr>
          <a:xfrm>
            <a:off x="16510806" y="8488697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940">
                <a:solidFill>
                  <a:srgbClr val="FFFFFF"/>
                </a:solidFill>
              </a:rPr>
              <a:t>7</a:t>
            </a:r>
            <a:endParaRPr/>
          </a:p>
        </p:txBody>
      </p:sp>
      <p:sp>
        <p:nvSpPr>
          <p:cNvPr id="192" name="Google Shape;192;g39d4c53b4ed_0_51"/>
          <p:cNvSpPr txBox="1"/>
          <p:nvPr/>
        </p:nvSpPr>
        <p:spPr>
          <a:xfrm>
            <a:off x="2324928" y="2650949"/>
            <a:ext cx="5064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FEFE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Solución</a:t>
            </a:r>
            <a:endParaRPr/>
          </a:p>
        </p:txBody>
      </p:sp>
      <p:sp>
        <p:nvSpPr>
          <p:cNvPr id="193" name="Google Shape;193;g39d4c53b4ed_0_51"/>
          <p:cNvSpPr txBox="1"/>
          <p:nvPr/>
        </p:nvSpPr>
        <p:spPr>
          <a:xfrm>
            <a:off x="2324928" y="5089586"/>
            <a:ext cx="6718200" cy="4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dar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solución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esta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problemática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se propone la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implementación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un sistema de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administración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un laboratorio de ciberseguridad, para esto se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trabaja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servidores controlados y configurados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específicamente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prácticas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ataque y defensa, este sistema 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permitirá</a:t>
            </a: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 cliente monitorear, registrar y analizar las actividades realizadas en los servidores.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9d4c53b4ed_1_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grpSp>
        <p:nvGrpSpPr>
          <p:cNvPr id="199" name="Google Shape;199;g39d4c53b4ed_1_0"/>
          <p:cNvGrpSpPr/>
          <p:nvPr/>
        </p:nvGrpSpPr>
        <p:grpSpPr>
          <a:xfrm>
            <a:off x="0" y="-144662"/>
            <a:ext cx="18288118" cy="8700217"/>
            <a:chOff x="0" y="-38100"/>
            <a:chExt cx="4816592" cy="2291400"/>
          </a:xfrm>
        </p:grpSpPr>
        <p:sp>
          <p:nvSpPr>
            <p:cNvPr id="200" name="Google Shape;200;g39d4c53b4ed_1_0"/>
            <p:cNvSpPr/>
            <p:nvPr/>
          </p:nvSpPr>
          <p:spPr>
            <a:xfrm>
              <a:off x="0" y="0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01" name="Google Shape;201;g39d4c53b4ed_1_0"/>
            <p:cNvSpPr txBox="1"/>
            <p:nvPr/>
          </p:nvSpPr>
          <p:spPr>
            <a:xfrm>
              <a:off x="0" y="-3810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g39d4c53b4ed_1_0"/>
          <p:cNvGrpSpPr/>
          <p:nvPr/>
        </p:nvGrpSpPr>
        <p:grpSpPr>
          <a:xfrm>
            <a:off x="-332997" y="6867660"/>
            <a:ext cx="19793619" cy="1116289"/>
            <a:chOff x="0" y="-38100"/>
            <a:chExt cx="5213100" cy="294000"/>
          </a:xfrm>
        </p:grpSpPr>
        <p:sp>
          <p:nvSpPr>
            <p:cNvPr id="203" name="Google Shape;203;g39d4c53b4ed_1_0"/>
            <p:cNvSpPr/>
            <p:nvPr/>
          </p:nvSpPr>
          <p:spPr>
            <a:xfrm>
              <a:off x="0" y="0"/>
              <a:ext cx="5212958" cy="255881"/>
            </a:xfrm>
            <a:custGeom>
              <a:rect b="b" l="l" r="r" t="t"/>
              <a:pathLst>
                <a:path extrusionOk="0" h="255881" w="5212958">
                  <a:moveTo>
                    <a:pt x="0" y="0"/>
                  </a:moveTo>
                  <a:lnTo>
                    <a:pt x="5212958" y="0"/>
                  </a:lnTo>
                  <a:lnTo>
                    <a:pt x="5212958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000000">
                <a:alpha val="26670"/>
              </a:srgbClr>
            </a:solidFill>
            <a:ln>
              <a:noFill/>
            </a:ln>
          </p:spPr>
        </p:sp>
        <p:sp>
          <p:nvSpPr>
            <p:cNvPr id="204" name="Google Shape;204;g39d4c53b4ed_1_0"/>
            <p:cNvSpPr txBox="1"/>
            <p:nvPr/>
          </p:nvSpPr>
          <p:spPr>
            <a:xfrm>
              <a:off x="0" y="-38100"/>
              <a:ext cx="5213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g39d4c53b4ed_1_0"/>
          <p:cNvSpPr/>
          <p:nvPr/>
        </p:nvSpPr>
        <p:spPr>
          <a:xfrm>
            <a:off x="2520065" y="646080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g39d4c53b4ed_1_0"/>
          <p:cNvSpPr/>
          <p:nvPr/>
        </p:nvSpPr>
        <p:spPr>
          <a:xfrm>
            <a:off x="14458457" y="-1028700"/>
            <a:ext cx="5097464" cy="4912102"/>
          </a:xfrm>
          <a:custGeom>
            <a:rect b="b" l="l" r="r" t="t"/>
            <a:pathLst>
              <a:path extrusionOk="0" h="4912102" w="5097464">
                <a:moveTo>
                  <a:pt x="0" y="0"/>
                </a:moveTo>
                <a:lnTo>
                  <a:pt x="5097464" y="0"/>
                </a:lnTo>
                <a:lnTo>
                  <a:pt x="5097464" y="4912102"/>
                </a:lnTo>
                <a:lnTo>
                  <a:pt x="0" y="4912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g39d4c53b4ed_1_0"/>
          <p:cNvSpPr/>
          <p:nvPr/>
        </p:nvSpPr>
        <p:spPr>
          <a:xfrm rot="-9824388">
            <a:off x="-2079494" y="5566471"/>
            <a:ext cx="4750973" cy="4578210"/>
          </a:xfrm>
          <a:custGeom>
            <a:rect b="b" l="l" r="r" t="t"/>
            <a:pathLst>
              <a:path extrusionOk="0" h="4578210" w="4750973">
                <a:moveTo>
                  <a:pt x="0" y="0"/>
                </a:moveTo>
                <a:lnTo>
                  <a:pt x="4750973" y="0"/>
                </a:lnTo>
                <a:lnTo>
                  <a:pt x="4750973" y="4578211"/>
                </a:lnTo>
                <a:lnTo>
                  <a:pt x="0" y="4578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g39d4c53b4ed_1_0"/>
          <p:cNvSpPr txBox="1"/>
          <p:nvPr/>
        </p:nvSpPr>
        <p:spPr>
          <a:xfrm>
            <a:off x="3819352" y="3023748"/>
            <a:ext cx="10649400" cy="1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Objetivos</a:t>
            </a:r>
            <a:endParaRPr/>
          </a:p>
        </p:txBody>
      </p:sp>
      <p:sp>
        <p:nvSpPr>
          <p:cNvPr id="209" name="Google Shape;209;g39d4c53b4ed_1_0"/>
          <p:cNvSpPr txBox="1"/>
          <p:nvPr/>
        </p:nvSpPr>
        <p:spPr>
          <a:xfrm>
            <a:off x="8246988" y="89717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0">
                <a:solidFill>
                  <a:srgbClr val="FFFFFF"/>
                </a:solidFill>
              </a:rPr>
              <a:t>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5"/>
          <p:cNvGrpSpPr/>
          <p:nvPr/>
        </p:nvGrpSpPr>
        <p:grpSpPr>
          <a:xfrm>
            <a:off x="0" y="3455789"/>
            <a:ext cx="19174166" cy="3230761"/>
            <a:chOff x="0" y="-38100"/>
            <a:chExt cx="5049986" cy="850900"/>
          </a:xfrm>
        </p:grpSpPr>
        <p:sp>
          <p:nvSpPr>
            <p:cNvPr id="216" name="Google Shape;216;p5"/>
            <p:cNvSpPr/>
            <p:nvPr/>
          </p:nvSpPr>
          <p:spPr>
            <a:xfrm>
              <a:off x="0" y="0"/>
              <a:ext cx="5049986" cy="812800"/>
            </a:xfrm>
            <a:custGeom>
              <a:rect b="b" l="l" r="r" t="t"/>
              <a:pathLst>
                <a:path extrusionOk="0" h="812800" w="5049986">
                  <a:moveTo>
                    <a:pt x="0" y="0"/>
                  </a:moveTo>
                  <a:lnTo>
                    <a:pt x="5049986" y="0"/>
                  </a:lnTo>
                  <a:lnTo>
                    <a:pt x="50499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5"/>
            <p:cNvSpPr txBox="1"/>
            <p:nvPr/>
          </p:nvSpPr>
          <p:spPr>
            <a:xfrm>
              <a:off x="0" y="-38100"/>
              <a:ext cx="5049986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5"/>
          <p:cNvSpPr/>
          <p:nvPr/>
        </p:nvSpPr>
        <p:spPr>
          <a:xfrm>
            <a:off x="1301740" y="350055"/>
            <a:ext cx="697345" cy="697345"/>
          </a:xfrm>
          <a:custGeom>
            <a:rect b="b" l="l" r="r" t="t"/>
            <a:pathLst>
              <a:path extrusionOk="0" h="697345" w="697345">
                <a:moveTo>
                  <a:pt x="0" y="0"/>
                </a:moveTo>
                <a:lnTo>
                  <a:pt x="697345" y="0"/>
                </a:lnTo>
                <a:lnTo>
                  <a:pt x="697345" y="697346"/>
                </a:lnTo>
                <a:lnTo>
                  <a:pt x="0" y="69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5"/>
          <p:cNvGrpSpPr/>
          <p:nvPr/>
        </p:nvGrpSpPr>
        <p:grpSpPr>
          <a:xfrm>
            <a:off x="-62" y="-72399"/>
            <a:ext cx="18288118" cy="8700217"/>
            <a:chOff x="-33" y="449610"/>
            <a:chExt cx="4816592" cy="2291400"/>
          </a:xfrm>
        </p:grpSpPr>
        <p:sp>
          <p:nvSpPr>
            <p:cNvPr id="220" name="Google Shape;220;p5"/>
            <p:cNvSpPr/>
            <p:nvPr/>
          </p:nvSpPr>
          <p:spPr>
            <a:xfrm>
              <a:off x="-33" y="468678"/>
              <a:ext cx="4816592" cy="2253267"/>
            </a:xfrm>
            <a:custGeom>
              <a:rect b="b" l="l" r="r" t="t"/>
              <a:pathLst>
                <a:path extrusionOk="0" h="22532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53267"/>
                  </a:lnTo>
                  <a:lnTo>
                    <a:pt x="0" y="2253267"/>
                  </a:lnTo>
                  <a:close/>
                </a:path>
              </a:pathLst>
            </a:custGeom>
            <a:gradFill>
              <a:gsLst>
                <a:gs pos="0">
                  <a:srgbClr val="38025B"/>
                </a:gs>
                <a:gs pos="100000">
                  <a:srgbClr val="555555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21" name="Google Shape;221;p5"/>
            <p:cNvSpPr txBox="1"/>
            <p:nvPr/>
          </p:nvSpPr>
          <p:spPr>
            <a:xfrm>
              <a:off x="30" y="449610"/>
              <a:ext cx="4816500" cy="22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0" y="9316682"/>
            <a:ext cx="18288000" cy="3230761"/>
            <a:chOff x="0" y="-38100"/>
            <a:chExt cx="4816593" cy="850900"/>
          </a:xfrm>
        </p:grpSpPr>
        <p:sp>
          <p:nvSpPr>
            <p:cNvPr id="223" name="Google Shape;223;p5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>
                <a:alpha val="36862"/>
              </a:srgbClr>
            </a:solidFill>
            <a:ln cap="sq" cmpd="sng" w="85725">
              <a:solidFill>
                <a:srgbClr val="FFFFFF">
                  <a:alpha val="36862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5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5"/>
          <p:cNvSpPr txBox="1"/>
          <p:nvPr/>
        </p:nvSpPr>
        <p:spPr>
          <a:xfrm>
            <a:off x="1301750" y="4856988"/>
            <a:ext cx="1128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940">
                <a:solidFill>
                  <a:srgbClr val="FFFFFF"/>
                </a:solidFill>
              </a:rPr>
              <a:t>9</a:t>
            </a:r>
            <a:endParaRPr/>
          </a:p>
        </p:txBody>
      </p:sp>
      <p:grpSp>
        <p:nvGrpSpPr>
          <p:cNvPr id="226" name="Google Shape;226;p5"/>
          <p:cNvGrpSpPr/>
          <p:nvPr/>
        </p:nvGrpSpPr>
        <p:grpSpPr>
          <a:xfrm>
            <a:off x="3391136" y="3455789"/>
            <a:ext cx="4362252" cy="4171191"/>
            <a:chOff x="0" y="-38100"/>
            <a:chExt cx="1148906" cy="1098585"/>
          </a:xfrm>
        </p:grpSpPr>
        <p:sp>
          <p:nvSpPr>
            <p:cNvPr id="227" name="Google Shape;227;p5"/>
            <p:cNvSpPr/>
            <p:nvPr/>
          </p:nvSpPr>
          <p:spPr>
            <a:xfrm>
              <a:off x="0" y="0"/>
              <a:ext cx="1148906" cy="1060485"/>
            </a:xfrm>
            <a:custGeom>
              <a:rect b="b" l="l" r="r" t="t"/>
              <a:pathLst>
                <a:path extrusionOk="0" h="1060485" w="1148906">
                  <a:moveTo>
                    <a:pt x="0" y="0"/>
                  </a:moveTo>
                  <a:lnTo>
                    <a:pt x="1148906" y="0"/>
                  </a:lnTo>
                  <a:lnTo>
                    <a:pt x="1148906" y="1060485"/>
                  </a:lnTo>
                  <a:lnTo>
                    <a:pt x="0" y="1060485"/>
                  </a:lnTo>
                  <a:close/>
                </a:path>
              </a:pathLst>
            </a:custGeom>
            <a:solidFill>
              <a:srgbClr val="FEFEFE"/>
            </a:solidFill>
            <a:ln cap="sq" cmpd="sng" w="2857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8" name="Google Shape;228;p5"/>
            <p:cNvSpPr txBox="1"/>
            <p:nvPr/>
          </p:nvSpPr>
          <p:spPr>
            <a:xfrm>
              <a:off x="0" y="-38100"/>
              <a:ext cx="1148906" cy="1098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5"/>
          <p:cNvSpPr txBox="1"/>
          <p:nvPr/>
        </p:nvSpPr>
        <p:spPr>
          <a:xfrm>
            <a:off x="3756562" y="4632569"/>
            <a:ext cx="5064900" cy="21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3A10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</a:t>
            </a:r>
            <a:endParaRPr b="1" sz="6539">
              <a:solidFill>
                <a:srgbClr val="3A10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39">
                <a:solidFill>
                  <a:srgbClr val="3A10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General</a:t>
            </a:r>
            <a:endParaRPr b="1" sz="6539">
              <a:solidFill>
                <a:srgbClr val="3A105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8251687" y="3990030"/>
            <a:ext cx="92541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5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Realizar un sistema para el ramo de “Gestion de seguridad informatica”, que permita ver y registrar las actividades realizadas en los servidores.</a:t>
            </a:r>
            <a:endParaRPr/>
          </a:p>
        </p:txBody>
      </p:sp>
      <p:grpSp>
        <p:nvGrpSpPr>
          <p:cNvPr id="231" name="Google Shape;231;p5"/>
          <p:cNvGrpSpPr/>
          <p:nvPr/>
        </p:nvGrpSpPr>
        <p:grpSpPr>
          <a:xfrm>
            <a:off x="2922973" y="3071071"/>
            <a:ext cx="833589" cy="914096"/>
            <a:chOff x="0" y="-38100"/>
            <a:chExt cx="219546" cy="240750"/>
          </a:xfrm>
        </p:grpSpPr>
        <p:sp>
          <p:nvSpPr>
            <p:cNvPr id="232" name="Google Shape;232;p5"/>
            <p:cNvSpPr/>
            <p:nvPr/>
          </p:nvSpPr>
          <p:spPr>
            <a:xfrm>
              <a:off x="0" y="0"/>
              <a:ext cx="219546" cy="202650"/>
            </a:xfrm>
            <a:custGeom>
              <a:rect b="b" l="l" r="r" t="t"/>
              <a:pathLst>
                <a:path extrusionOk="0" h="202650" w="219546">
                  <a:moveTo>
                    <a:pt x="0" y="0"/>
                  </a:moveTo>
                  <a:lnTo>
                    <a:pt x="219546" y="0"/>
                  </a:lnTo>
                  <a:lnTo>
                    <a:pt x="219546" y="202650"/>
                  </a:lnTo>
                  <a:lnTo>
                    <a:pt x="0" y="202650"/>
                  </a:lnTo>
                  <a:close/>
                </a:path>
              </a:pathLst>
            </a:custGeom>
            <a:solidFill>
              <a:srgbClr val="3A1059"/>
            </a:solidFill>
            <a:ln cap="sq" cmpd="sng" w="2857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5"/>
            <p:cNvSpPr txBox="1"/>
            <p:nvPr/>
          </p:nvSpPr>
          <p:spPr>
            <a:xfrm>
              <a:off x="0" y="-38100"/>
              <a:ext cx="219546" cy="24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7418099" y="6968397"/>
            <a:ext cx="833589" cy="914096"/>
            <a:chOff x="0" y="-38100"/>
            <a:chExt cx="219546" cy="240750"/>
          </a:xfrm>
        </p:grpSpPr>
        <p:sp>
          <p:nvSpPr>
            <p:cNvPr id="235" name="Google Shape;235;p5"/>
            <p:cNvSpPr/>
            <p:nvPr/>
          </p:nvSpPr>
          <p:spPr>
            <a:xfrm>
              <a:off x="0" y="0"/>
              <a:ext cx="219546" cy="202650"/>
            </a:xfrm>
            <a:custGeom>
              <a:rect b="b" l="l" r="r" t="t"/>
              <a:pathLst>
                <a:path extrusionOk="0" h="202650" w="219546">
                  <a:moveTo>
                    <a:pt x="0" y="0"/>
                  </a:moveTo>
                  <a:lnTo>
                    <a:pt x="219546" y="0"/>
                  </a:lnTo>
                  <a:lnTo>
                    <a:pt x="219546" y="202650"/>
                  </a:lnTo>
                  <a:lnTo>
                    <a:pt x="0" y="202650"/>
                  </a:lnTo>
                  <a:close/>
                </a:path>
              </a:pathLst>
            </a:custGeom>
            <a:solidFill>
              <a:srgbClr val="3A1059"/>
            </a:solidFill>
            <a:ln cap="sq" cmpd="sng" w="28575">
              <a:solidFill>
                <a:srgbClr val="FEFE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5"/>
            <p:cNvSpPr txBox="1"/>
            <p:nvPr/>
          </p:nvSpPr>
          <p:spPr>
            <a:xfrm>
              <a:off x="0" y="-38100"/>
              <a:ext cx="219546" cy="24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