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Blogger Bold" charset="1" panose="02000506030000020004"/>
      <p:regular r:id="rId25"/>
    </p:embeddedFont>
    <p:embeddedFont>
      <p:font typeface="Old Standard Bold" charset="1" panose="02040503050505020303"/>
      <p:regular r:id="rId26"/>
    </p:embeddedFont>
    <p:embeddedFont>
      <p:font typeface="Canva Sans" charset="1" panose="020B0503030501040103"/>
      <p:regular r:id="rId27"/>
    </p:embeddedFont>
    <p:embeddedFont>
      <p:font typeface="Canva Sans Bold" charset="1" panose="020B0803030501040103"/>
      <p:regular r:id="rId28"/>
    </p:embeddedFont>
    <p:embeddedFont>
      <p:font typeface="Old Standard" charset="1" panose="02040503050505020303"/>
      <p:regular r:id="rId29"/>
    </p:embeddedFont>
    <p:embeddedFont>
      <p:font typeface="Arimo" charset="1" panose="020B0604020202020204"/>
      <p:regular r:id="rId30"/>
    </p:embeddedFont>
    <p:embeddedFont>
      <p:font typeface="Open Sans" charset="1" panose="020B0606030504020204"/>
      <p:regular r:id="rId31"/>
    </p:embeddedFont>
    <p:embeddedFont>
      <p:font typeface="Blogger" charset="1" panose="020005060300000200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embeddings/oleObject1.bin" Type="http://schemas.openxmlformats.org/officeDocument/2006/relationships/oleObject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embeddings/oleObject2.bin" Type="http://schemas.openxmlformats.org/officeDocument/2006/relationships/oleObjec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embeddings/oleObject3.bin" Type="http://schemas.openxmlformats.org/officeDocument/2006/relationships/oleObject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mcielectronics.cl" TargetMode="External" Type="http://schemas.openxmlformats.org/officeDocument/2006/relationships/hyperlink"/><Relationship Id="rId11" Target="https://www.midda.cl" TargetMode="External" Type="http://schemas.openxmlformats.org/officeDocument/2006/relationships/hyperlink"/><Relationship Id="rId12" Target="https://www.instructables.com/Automatic-Trash-Bin/" TargetMode="External" Type="http://schemas.openxmlformats.org/officeDocument/2006/relationships/hyperlink"/><Relationship Id="rId13" Target="https://hubot.cl/?s=sensores+raspberry&amp;post_type=product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https://forums.raspberrypi.com" TargetMode="External" Type="http://schemas.openxmlformats.org/officeDocument/2006/relationships/hyperlink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4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501026" y="5830627"/>
            <a:ext cx="5827339" cy="6384535"/>
          </a:xfrm>
          <a:custGeom>
            <a:avLst/>
            <a:gdLst/>
            <a:ahLst/>
            <a:cxnLst/>
            <a:rect r="r" b="b" t="t" l="l"/>
            <a:pathLst>
              <a:path h="6384535" w="5827339">
                <a:moveTo>
                  <a:pt x="0" y="0"/>
                </a:moveTo>
                <a:lnTo>
                  <a:pt x="5827339" y="0"/>
                </a:lnTo>
                <a:lnTo>
                  <a:pt x="5827339" y="6384534"/>
                </a:lnTo>
                <a:lnTo>
                  <a:pt x="0" y="6384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2092" y="231011"/>
            <a:ext cx="2935343" cy="1991056"/>
          </a:xfrm>
          <a:custGeom>
            <a:avLst/>
            <a:gdLst/>
            <a:ahLst/>
            <a:cxnLst/>
            <a:rect r="r" b="b" t="t" l="l"/>
            <a:pathLst>
              <a:path h="1991056" w="2935343">
                <a:moveTo>
                  <a:pt x="0" y="0"/>
                </a:moveTo>
                <a:lnTo>
                  <a:pt x="2935343" y="0"/>
                </a:lnTo>
                <a:lnTo>
                  <a:pt x="2935343" y="1991055"/>
                </a:lnTo>
                <a:lnTo>
                  <a:pt x="0" y="199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47264" y="0"/>
            <a:ext cx="3238788" cy="1646841"/>
          </a:xfrm>
          <a:custGeom>
            <a:avLst/>
            <a:gdLst/>
            <a:ahLst/>
            <a:cxnLst/>
            <a:rect r="r" b="b" t="t" l="l"/>
            <a:pathLst>
              <a:path h="1646841" w="3238788">
                <a:moveTo>
                  <a:pt x="0" y="0"/>
                </a:moveTo>
                <a:lnTo>
                  <a:pt x="3238788" y="0"/>
                </a:lnTo>
                <a:lnTo>
                  <a:pt x="3238788" y="1646841"/>
                </a:lnTo>
                <a:lnTo>
                  <a:pt x="0" y="16468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15948" y="3687502"/>
            <a:ext cx="10856103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50"/>
              </a:lnSpc>
            </a:pPr>
            <a:r>
              <a:rPr lang="en-US" b="true" sz="1500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BIN-RAIDERS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121249" y="7228668"/>
            <a:ext cx="5852030" cy="259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Integrantes: Jhon Alarcon</a:t>
            </a:r>
          </a:p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                  Andre Guerra</a:t>
            </a:r>
          </a:p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                  Benjamin Gomez </a:t>
            </a:r>
          </a:p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                  Nelson Ramirez</a:t>
            </a:r>
          </a:p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 Académico: Diego Aracena</a:t>
            </a:r>
          </a:p>
          <a:p>
            <a:pPr algn="ctr">
              <a:lnSpc>
                <a:spcPts val="3312"/>
              </a:lnSpc>
            </a:pPr>
            <a:r>
              <a:rPr lang="en-US" b="true" sz="3010" spc="249">
                <a:solidFill>
                  <a:srgbClr val="000000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Asignatura : Proyecto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03105" y="7004472"/>
            <a:ext cx="6007920" cy="11355175"/>
          </a:xfrm>
          <a:custGeom>
            <a:avLst/>
            <a:gdLst/>
            <a:ahLst/>
            <a:cxnLst/>
            <a:rect r="r" b="b" t="t" l="l"/>
            <a:pathLst>
              <a:path h="11355175" w="6007920">
                <a:moveTo>
                  <a:pt x="0" y="0"/>
                </a:moveTo>
                <a:lnTo>
                  <a:pt x="6007919" y="0"/>
                </a:lnTo>
                <a:lnTo>
                  <a:pt x="6007919" y="11355175"/>
                </a:lnTo>
                <a:lnTo>
                  <a:pt x="0" y="1135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740736" y="6397701"/>
            <a:ext cx="4475734" cy="4903693"/>
          </a:xfrm>
          <a:custGeom>
            <a:avLst/>
            <a:gdLst/>
            <a:ahLst/>
            <a:cxnLst/>
            <a:rect r="r" b="b" t="t" l="l"/>
            <a:pathLst>
              <a:path h="4903693" w="4475734">
                <a:moveTo>
                  <a:pt x="0" y="0"/>
                </a:moveTo>
                <a:lnTo>
                  <a:pt x="4475734" y="0"/>
                </a:lnTo>
                <a:lnTo>
                  <a:pt x="4475734" y="4903692"/>
                </a:lnTo>
                <a:lnTo>
                  <a:pt x="0" y="4903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5953786" y="-2753011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8" y="0"/>
                </a:lnTo>
                <a:lnTo>
                  <a:pt x="2611028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3546520" y="461356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1395607" y="2724580"/>
          <a:ext cx="15863693" cy="6715125"/>
        </p:xfrm>
        <a:graphic>
          <a:graphicData uri="http://schemas.openxmlformats.org/drawingml/2006/table">
            <a:tbl>
              <a:tblPr/>
              <a:tblGrid>
                <a:gridCol w="5287898"/>
                <a:gridCol w="5287898"/>
                <a:gridCol w="5287898"/>
              </a:tblGrid>
              <a:tr h="80466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Rol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Responsable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true">
                          <a:solidFill>
                            <a:srgbClr val="000000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Descripción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2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Jefe de grupo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Benjamín Gomez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strike="noStrike" u="non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Encargado de gestionar, designar tareas y roles, monitorear y controlar la actividad del grupo de proyecto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2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Programador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Andre Guerra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strike="noStrike" u="non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Encargado de diseñar, confeccionar y implementar software necesario para el hardware utilizado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63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Documentador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Nelson Ramirez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3599"/>
                        </a:lnSpc>
                        <a:defRPr/>
                      </a:pPr>
                      <a:r>
                        <a:rPr lang="en-US" sz="1999" strike="noStrike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Encargado de documentar la actividad del grupo y los avances en el proyecto 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2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Diseñador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Jhon Alarcón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strike="noStrike" u="none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Encargado de diseñar y confeccionar los artefactos de hardware necesarios para el proyecto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8" id="8"/>
          <p:cNvSpPr txBox="true"/>
          <p:nvPr/>
        </p:nvSpPr>
        <p:spPr>
          <a:xfrm rot="0">
            <a:off x="4202675" y="546596"/>
            <a:ext cx="10249557" cy="1235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b="true" sz="6854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PLANIFICACIÓN PERSONAL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Object 2" id="2"/>
          <p:cNvGraphicFramePr/>
          <p:nvPr/>
        </p:nvGraphicFramePr>
        <p:xfrm>
          <a:off x="2392709" y="2974308"/>
          <a:ext cx="3771900" cy="3143250"/>
        </p:xfrm>
        <a:graphic>
          <a:graphicData uri="http://schemas.openxmlformats.org/presentationml/2006/ole">
            <p:oleObj imgW="4521200" imgH="38862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1409700" y="298450"/>
            <a:ext cx="15468600" cy="126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PLANIFICACIÓN DE RECURSOS HUMANOS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117343" y="6084143"/>
            <a:ext cx="6844296" cy="12935956"/>
          </a:xfrm>
          <a:custGeom>
            <a:avLst/>
            <a:gdLst/>
            <a:ahLst/>
            <a:cxnLst/>
            <a:rect r="r" b="b" t="t" l="l"/>
            <a:pathLst>
              <a:path h="12935956" w="6844296">
                <a:moveTo>
                  <a:pt x="0" y="0"/>
                </a:moveTo>
                <a:lnTo>
                  <a:pt x="6844297" y="0"/>
                </a:lnTo>
                <a:lnTo>
                  <a:pt x="6844297" y="12935955"/>
                </a:lnTo>
                <a:lnTo>
                  <a:pt x="0" y="12935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28900" y="7347305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3" y="0"/>
                </a:lnTo>
                <a:lnTo>
                  <a:pt x="5538783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42756" y="163517"/>
            <a:ext cx="11602488" cy="3912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  <a:spcBef>
                <a:spcPct val="0"/>
              </a:spcBef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PLANIFICACIÓN DE RIESGOS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540158" y="4512915"/>
            <a:ext cx="3207684" cy="3106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NIV</a:t>
            </a: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ELES DE RIESGO:</a:t>
            </a:r>
          </a:p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1. CATASTRÓFICO</a:t>
            </a:r>
          </a:p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2. CRÍTICO</a:t>
            </a:r>
          </a:p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3. MARGINAL</a:t>
            </a:r>
          </a:p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4. DESPRECIABLE</a:t>
            </a:r>
          </a:p>
          <a:p>
            <a:pPr algn="ctr">
              <a:lnSpc>
                <a:spcPts val="4085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117343" y="6084143"/>
            <a:ext cx="6844296" cy="12935956"/>
          </a:xfrm>
          <a:custGeom>
            <a:avLst/>
            <a:gdLst/>
            <a:ahLst/>
            <a:cxnLst/>
            <a:rect r="r" b="b" t="t" l="l"/>
            <a:pathLst>
              <a:path h="12935956" w="6844296">
                <a:moveTo>
                  <a:pt x="0" y="0"/>
                </a:moveTo>
                <a:lnTo>
                  <a:pt x="6844297" y="0"/>
                </a:lnTo>
                <a:lnTo>
                  <a:pt x="6844297" y="12935955"/>
                </a:lnTo>
                <a:lnTo>
                  <a:pt x="0" y="12935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28900" y="7347305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3" y="0"/>
                </a:lnTo>
                <a:lnTo>
                  <a:pt x="5538783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Object 2" id="2"/>
          <p:cNvGraphicFramePr/>
          <p:nvPr/>
        </p:nvGraphicFramePr>
        <p:xfrm>
          <a:off x="0" y="0"/>
          <a:ext cx="8166676" cy="8229600"/>
        </p:xfrm>
        <a:graphic>
          <a:graphicData uri="http://schemas.openxmlformats.org/presentationml/2006/ole">
            <p:oleObj imgW="9804400" imgH="98679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39821" y="-13320"/>
            <a:ext cx="14608359" cy="392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HERRAMIENTAS DE SOFWARE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921967" y="7193839"/>
            <a:ext cx="5759481" cy="10885617"/>
          </a:xfrm>
          <a:custGeom>
            <a:avLst/>
            <a:gdLst/>
            <a:ahLst/>
            <a:cxnLst/>
            <a:rect r="r" b="b" t="t" l="l"/>
            <a:pathLst>
              <a:path h="10885617" w="5759481">
                <a:moveTo>
                  <a:pt x="0" y="0"/>
                </a:moveTo>
                <a:lnTo>
                  <a:pt x="5759481" y="0"/>
                </a:lnTo>
                <a:lnTo>
                  <a:pt x="5759481" y="10885617"/>
                </a:lnTo>
                <a:lnTo>
                  <a:pt x="0" y="108856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0" y="-2057400"/>
            <a:ext cx="2092011" cy="3296866"/>
          </a:xfrm>
          <a:custGeom>
            <a:avLst/>
            <a:gdLst/>
            <a:ahLst/>
            <a:cxnLst/>
            <a:rect r="r" b="b" t="t" l="l"/>
            <a:pathLst>
              <a:path h="3296866" w="2092011">
                <a:moveTo>
                  <a:pt x="2092011" y="3296866"/>
                </a:moveTo>
                <a:lnTo>
                  <a:pt x="0" y="3296866"/>
                </a:lnTo>
                <a:lnTo>
                  <a:pt x="0" y="0"/>
                </a:lnTo>
                <a:lnTo>
                  <a:pt x="2092011" y="0"/>
                </a:lnTo>
                <a:lnTo>
                  <a:pt x="2092011" y="329686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4287055" y="8694140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3"/>
                </a:lnTo>
                <a:lnTo>
                  <a:pt x="7315200" y="1596043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7667668" y="-1035676"/>
            <a:ext cx="2092011" cy="3296866"/>
          </a:xfrm>
          <a:custGeom>
            <a:avLst/>
            <a:gdLst/>
            <a:ahLst/>
            <a:cxnLst/>
            <a:rect r="r" b="b" t="t" l="l"/>
            <a:pathLst>
              <a:path h="3296866" w="2092011">
                <a:moveTo>
                  <a:pt x="2092011" y="3296866"/>
                </a:moveTo>
                <a:lnTo>
                  <a:pt x="0" y="3296866"/>
                </a:lnTo>
                <a:lnTo>
                  <a:pt x="0" y="0"/>
                </a:lnTo>
                <a:lnTo>
                  <a:pt x="2092011" y="0"/>
                </a:lnTo>
                <a:lnTo>
                  <a:pt x="2092011" y="329686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30037" y="4995733"/>
            <a:ext cx="3596217" cy="3596217"/>
          </a:xfrm>
          <a:custGeom>
            <a:avLst/>
            <a:gdLst/>
            <a:ahLst/>
            <a:cxnLst/>
            <a:rect r="r" b="b" t="t" l="l"/>
            <a:pathLst>
              <a:path h="3596217" w="3596217">
                <a:moveTo>
                  <a:pt x="0" y="0"/>
                </a:moveTo>
                <a:lnTo>
                  <a:pt x="3596217" y="0"/>
                </a:lnTo>
                <a:lnTo>
                  <a:pt x="3596217" y="3596217"/>
                </a:lnTo>
                <a:lnTo>
                  <a:pt x="0" y="35962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575774" y="5215844"/>
            <a:ext cx="3262886" cy="3262886"/>
          </a:xfrm>
          <a:custGeom>
            <a:avLst/>
            <a:gdLst/>
            <a:ahLst/>
            <a:cxnLst/>
            <a:rect r="r" b="b" t="t" l="l"/>
            <a:pathLst>
              <a:path h="3262886" w="3262886">
                <a:moveTo>
                  <a:pt x="0" y="0"/>
                </a:moveTo>
                <a:lnTo>
                  <a:pt x="3262886" y="0"/>
                </a:lnTo>
                <a:lnTo>
                  <a:pt x="3262886" y="3262886"/>
                </a:lnTo>
                <a:lnTo>
                  <a:pt x="0" y="3262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354768" y="5395730"/>
            <a:ext cx="2789232" cy="2796223"/>
          </a:xfrm>
          <a:custGeom>
            <a:avLst/>
            <a:gdLst/>
            <a:ahLst/>
            <a:cxnLst/>
            <a:rect r="r" b="b" t="t" l="l"/>
            <a:pathLst>
              <a:path h="2796223" w="2789232">
                <a:moveTo>
                  <a:pt x="0" y="0"/>
                </a:moveTo>
                <a:lnTo>
                  <a:pt x="2789232" y="0"/>
                </a:lnTo>
                <a:lnTo>
                  <a:pt x="2789232" y="2796223"/>
                </a:lnTo>
                <a:lnTo>
                  <a:pt x="0" y="27962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449734" y="5353639"/>
            <a:ext cx="3809566" cy="2880404"/>
          </a:xfrm>
          <a:custGeom>
            <a:avLst/>
            <a:gdLst/>
            <a:ahLst/>
            <a:cxnLst/>
            <a:rect r="r" b="b" t="t" l="l"/>
            <a:pathLst>
              <a:path h="2880404" w="3809566">
                <a:moveTo>
                  <a:pt x="0" y="0"/>
                </a:moveTo>
                <a:lnTo>
                  <a:pt x="3809566" y="0"/>
                </a:lnTo>
                <a:lnTo>
                  <a:pt x="3809566" y="2880404"/>
                </a:lnTo>
                <a:lnTo>
                  <a:pt x="0" y="2880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865464" y="4699421"/>
            <a:ext cx="1767840" cy="51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WHA</a:t>
            </a: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TSAPP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0915" y="4627077"/>
            <a:ext cx="1394460" cy="51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DI</a:t>
            </a: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SCORD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52787" y="4627077"/>
            <a:ext cx="2308860" cy="51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GOOGLE DRIVE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572826" y="4627077"/>
            <a:ext cx="1441847" cy="51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5"/>
              </a:lnSpc>
              <a:spcBef>
                <a:spcPct val="0"/>
              </a:spcBef>
            </a:pPr>
            <a:r>
              <a:rPr lang="en-US" b="true" sz="2918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REDMINE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Object 2" id="2"/>
          <p:cNvGraphicFramePr/>
          <p:nvPr/>
        </p:nvGraphicFramePr>
        <p:xfrm>
          <a:off x="1597638" y="1962585"/>
          <a:ext cx="5657850" cy="5657850"/>
        </p:xfrm>
        <a:graphic>
          <a:graphicData uri="http://schemas.openxmlformats.org/presentationml/2006/ole">
            <p:oleObj imgW="6781800" imgH="67818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3070547" y="298450"/>
            <a:ext cx="12146905" cy="126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HERRAMIENTAS DE HARDWARE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3343275" y="7290155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3" y="0"/>
                </a:lnTo>
                <a:lnTo>
                  <a:pt x="5538783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77750" y="9733436"/>
            <a:ext cx="4020501" cy="877200"/>
          </a:xfrm>
          <a:custGeom>
            <a:avLst/>
            <a:gdLst/>
            <a:ahLst/>
            <a:cxnLst/>
            <a:rect r="r" b="b" t="t" l="l"/>
            <a:pathLst>
              <a:path h="877200" w="4020501">
                <a:moveTo>
                  <a:pt x="0" y="0"/>
                </a:moveTo>
                <a:lnTo>
                  <a:pt x="4020500" y="0"/>
                </a:lnTo>
                <a:lnTo>
                  <a:pt x="4020500" y="877200"/>
                </a:lnTo>
                <a:lnTo>
                  <a:pt x="0" y="877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28900" y="7347305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3" y="0"/>
                </a:lnTo>
                <a:lnTo>
                  <a:pt x="5538783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49050" y="9205075"/>
            <a:ext cx="4020501" cy="877200"/>
          </a:xfrm>
          <a:custGeom>
            <a:avLst/>
            <a:gdLst/>
            <a:ahLst/>
            <a:cxnLst/>
            <a:rect r="r" b="b" t="t" l="l"/>
            <a:pathLst>
              <a:path h="877200" w="4020501">
                <a:moveTo>
                  <a:pt x="0" y="0"/>
                </a:moveTo>
                <a:lnTo>
                  <a:pt x="4020500" y="0"/>
                </a:lnTo>
                <a:lnTo>
                  <a:pt x="4020500" y="877201"/>
                </a:lnTo>
                <a:lnTo>
                  <a:pt x="0" y="877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3257550" y="2525717"/>
          <a:ext cx="11460480" cy="6026829"/>
        </p:xfrm>
        <a:graphic>
          <a:graphicData uri="http://schemas.openxmlformats.org/drawingml/2006/table">
            <a:tbl>
              <a:tblPr/>
              <a:tblGrid>
                <a:gridCol w="5730240"/>
                <a:gridCol w="5730240"/>
              </a:tblGrid>
              <a:tr h="12053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Herramienta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 b="true">
                          <a:solidFill>
                            <a:srgbClr val="000000"/>
                          </a:solidFill>
                          <a:latin typeface="Blogger Bold"/>
                          <a:ea typeface="Blogger Bold"/>
                          <a:cs typeface="Blogger Bold"/>
                          <a:sym typeface="Blogger Bold"/>
                        </a:rPr>
                        <a:t>Costo 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Recursos humanos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$5.227.996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Herramientas de Hardware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$3.618.938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Herramientas de Software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$0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3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Blogger"/>
                          <a:ea typeface="Blogger"/>
                          <a:cs typeface="Blogger"/>
                          <a:sym typeface="Blogger"/>
                        </a:rPr>
                        <a:t>$8.846.934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3569970" y="298450"/>
            <a:ext cx="11148060" cy="126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b="true" sz="6999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COSTO TOTAL DEL PROYECTO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86722"/>
            <a:ext cx="16230600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CONCLUSIÓN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2628900" y="7347305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3" y="0"/>
                </a:lnTo>
                <a:lnTo>
                  <a:pt x="5538783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6493627" y="-2057400"/>
            <a:ext cx="1934679" cy="3048922"/>
          </a:xfrm>
          <a:custGeom>
            <a:avLst/>
            <a:gdLst/>
            <a:ahLst/>
            <a:cxnLst/>
            <a:rect r="r" b="b" t="t" l="l"/>
            <a:pathLst>
              <a:path h="3048922" w="1934679">
                <a:moveTo>
                  <a:pt x="1934679" y="3048922"/>
                </a:moveTo>
                <a:lnTo>
                  <a:pt x="0" y="3048922"/>
                </a:lnTo>
                <a:lnTo>
                  <a:pt x="0" y="0"/>
                </a:lnTo>
                <a:lnTo>
                  <a:pt x="1934679" y="0"/>
                </a:lnTo>
                <a:lnTo>
                  <a:pt x="1934679" y="30489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49050" y="9205075"/>
            <a:ext cx="4020501" cy="877200"/>
          </a:xfrm>
          <a:custGeom>
            <a:avLst/>
            <a:gdLst/>
            <a:ahLst/>
            <a:cxnLst/>
            <a:rect r="r" b="b" t="t" l="l"/>
            <a:pathLst>
              <a:path h="877200" w="4020501">
                <a:moveTo>
                  <a:pt x="0" y="0"/>
                </a:moveTo>
                <a:lnTo>
                  <a:pt x="4020500" y="0"/>
                </a:lnTo>
                <a:lnTo>
                  <a:pt x="4020500" y="877201"/>
                </a:lnTo>
                <a:lnTo>
                  <a:pt x="0" y="877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27368" y="2546729"/>
            <a:ext cx="16222953" cy="6711571"/>
            <a:chOff x="0" y="0"/>
            <a:chExt cx="4272712" cy="17676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2712" cy="1767656"/>
            </a:xfrm>
            <a:custGeom>
              <a:avLst/>
              <a:gdLst/>
              <a:ahLst/>
              <a:cxnLst/>
              <a:rect r="r" b="b" t="t" l="l"/>
              <a:pathLst>
                <a:path h="1767656" w="4272712">
                  <a:moveTo>
                    <a:pt x="24338" y="0"/>
                  </a:moveTo>
                  <a:lnTo>
                    <a:pt x="4248374" y="0"/>
                  </a:lnTo>
                  <a:cubicBezTo>
                    <a:pt x="4254829" y="0"/>
                    <a:pt x="4261019" y="2564"/>
                    <a:pt x="4265583" y="7129"/>
                  </a:cubicBezTo>
                  <a:cubicBezTo>
                    <a:pt x="4270148" y="11693"/>
                    <a:pt x="4272712" y="17883"/>
                    <a:pt x="4272712" y="24338"/>
                  </a:cubicBezTo>
                  <a:lnTo>
                    <a:pt x="4272712" y="1743318"/>
                  </a:lnTo>
                  <a:cubicBezTo>
                    <a:pt x="4272712" y="1749773"/>
                    <a:pt x="4270148" y="1755964"/>
                    <a:pt x="4265583" y="1760528"/>
                  </a:cubicBezTo>
                  <a:cubicBezTo>
                    <a:pt x="4261019" y="1765092"/>
                    <a:pt x="4254829" y="1767656"/>
                    <a:pt x="4248374" y="1767656"/>
                  </a:cubicBezTo>
                  <a:lnTo>
                    <a:pt x="24338" y="1767656"/>
                  </a:lnTo>
                  <a:cubicBezTo>
                    <a:pt x="17883" y="1767656"/>
                    <a:pt x="11693" y="1765092"/>
                    <a:pt x="7129" y="1760528"/>
                  </a:cubicBezTo>
                  <a:cubicBezTo>
                    <a:pt x="2564" y="1755964"/>
                    <a:pt x="0" y="1749773"/>
                    <a:pt x="0" y="1743318"/>
                  </a:cubicBezTo>
                  <a:lnTo>
                    <a:pt x="0" y="24338"/>
                  </a:lnTo>
                  <a:cubicBezTo>
                    <a:pt x="0" y="17883"/>
                    <a:pt x="2564" y="11693"/>
                    <a:pt x="7129" y="7129"/>
                  </a:cubicBezTo>
                  <a:cubicBezTo>
                    <a:pt x="11693" y="2564"/>
                    <a:pt x="17883" y="0"/>
                    <a:pt x="24338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2712" cy="18057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true" rot="0">
            <a:off x="-1207311" y="-387000"/>
            <a:ext cx="1934679" cy="3048922"/>
          </a:xfrm>
          <a:custGeom>
            <a:avLst/>
            <a:gdLst/>
            <a:ahLst/>
            <a:cxnLst/>
            <a:rect r="r" b="b" t="t" l="l"/>
            <a:pathLst>
              <a:path h="3048922" w="1934679">
                <a:moveTo>
                  <a:pt x="1934679" y="3048922"/>
                </a:moveTo>
                <a:lnTo>
                  <a:pt x="0" y="3048922"/>
                </a:lnTo>
                <a:lnTo>
                  <a:pt x="0" y="0"/>
                </a:lnTo>
                <a:lnTo>
                  <a:pt x="1934679" y="0"/>
                </a:lnTo>
                <a:lnTo>
                  <a:pt x="1934679" y="30489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47182" y="3015567"/>
            <a:ext cx="15246445" cy="3881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32"/>
              </a:lnSpc>
            </a:pPr>
            <a:r>
              <a:rPr lang="en-US" b="true" sz="2452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EL PROYECTO BIN RAIDER BUSCA OPTIMIZAR LA GESTIÓN DE RESIDUOS URBANOS MEDIANTE EL USO DE TECNOLOGÍAS IOT.</a:t>
            </a:r>
          </a:p>
          <a:p>
            <a:pPr algn="just">
              <a:lnSpc>
                <a:spcPts val="3432"/>
              </a:lnSpc>
            </a:pPr>
          </a:p>
          <a:p>
            <a:pPr algn="just">
              <a:lnSpc>
                <a:spcPts val="3432"/>
              </a:lnSpc>
            </a:pPr>
            <a:r>
              <a:rPr lang="en-US" sz="2452" b="true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En esta etapa se definieron los objetivos, recursos y planificación para la construcción del prototipo.</a:t>
            </a:r>
          </a:p>
          <a:p>
            <a:pPr algn="just">
              <a:lnSpc>
                <a:spcPts val="3432"/>
              </a:lnSpc>
            </a:pPr>
          </a:p>
          <a:p>
            <a:pPr algn="just">
              <a:lnSpc>
                <a:spcPts val="3432"/>
              </a:lnSpc>
              <a:spcBef>
                <a:spcPct val="0"/>
              </a:spcBef>
            </a:pPr>
            <a:r>
              <a:rPr lang="en-US" b="true" sz="2452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Se espera avanzar con las pruebas e integración del sistema, orientadas a una solución práctica y sustentable.</a:t>
            </a:r>
          </a:p>
          <a:p>
            <a:pPr algn="ctr">
              <a:lnSpc>
                <a:spcPts val="343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86722"/>
            <a:ext cx="16230600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REFERENCIAS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10178" y="7006296"/>
            <a:ext cx="5574385" cy="10535780"/>
          </a:xfrm>
          <a:custGeom>
            <a:avLst/>
            <a:gdLst/>
            <a:ahLst/>
            <a:cxnLst/>
            <a:rect r="r" b="b" t="t" l="l"/>
            <a:pathLst>
              <a:path h="10535780" w="5574385">
                <a:moveTo>
                  <a:pt x="0" y="0"/>
                </a:moveTo>
                <a:lnTo>
                  <a:pt x="5574385" y="0"/>
                </a:lnTo>
                <a:lnTo>
                  <a:pt x="5574385" y="10535780"/>
                </a:lnTo>
                <a:lnTo>
                  <a:pt x="0" y="10535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7110835" y="-263706"/>
            <a:ext cx="1856444" cy="2925628"/>
          </a:xfrm>
          <a:custGeom>
            <a:avLst/>
            <a:gdLst/>
            <a:ahLst/>
            <a:cxnLst/>
            <a:rect r="r" b="b" t="t" l="l"/>
            <a:pathLst>
              <a:path h="2925628" w="1856444">
                <a:moveTo>
                  <a:pt x="1856444" y="2925628"/>
                </a:moveTo>
                <a:lnTo>
                  <a:pt x="0" y="2925628"/>
                </a:lnTo>
                <a:lnTo>
                  <a:pt x="0" y="0"/>
                </a:lnTo>
                <a:lnTo>
                  <a:pt x="1856444" y="0"/>
                </a:lnTo>
                <a:lnTo>
                  <a:pt x="1856444" y="29256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145942" y="421819"/>
            <a:ext cx="4913746" cy="1072090"/>
          </a:xfrm>
          <a:custGeom>
            <a:avLst/>
            <a:gdLst/>
            <a:ahLst/>
            <a:cxnLst/>
            <a:rect r="r" b="b" t="t" l="l"/>
            <a:pathLst>
              <a:path h="1072090" w="4913746">
                <a:moveTo>
                  <a:pt x="4913746" y="0"/>
                </a:moveTo>
                <a:lnTo>
                  <a:pt x="0" y="0"/>
                </a:lnTo>
                <a:lnTo>
                  <a:pt x="0" y="1072090"/>
                </a:lnTo>
                <a:lnTo>
                  <a:pt x="4913746" y="1072090"/>
                </a:lnTo>
                <a:lnTo>
                  <a:pt x="491374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04142" y="2768709"/>
            <a:ext cx="14279715" cy="281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[1] Raspber</a:t>
            </a: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ry Pi Foundation, Foros de Raspberry Pi, 2025. [En línea]. Disponible en:</a:t>
            </a:r>
            <a:r>
              <a:rPr lang="en-US" sz="2499" u="sng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  <a:hlinkClick r:id="rId9" tooltip="https://forums.raspberrypi.com"/>
              </a:rPr>
              <a:t> https://forums.raspberrypi.com</a:t>
            </a:r>
          </a:p>
          <a:p>
            <a:pPr algn="just" marL="539749" indent="-269875" lvl="1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[2] MCIElectronics, Listado de precios 2025. [En línea]. Disponible en:</a:t>
            </a:r>
            <a:r>
              <a:rPr lang="en-US" sz="2499" u="sng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  <a:hlinkClick r:id="rId10" tooltip="https://mcielectronics.cl"/>
              </a:rPr>
              <a:t> https://mcielectronics.cl</a:t>
            </a:r>
          </a:p>
          <a:p>
            <a:pPr algn="just" marL="539749" indent="-269875" lvl="1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[3] MIDDA, Inspiración del proyecto, 2025. [En línea]. Disponible en:</a:t>
            </a:r>
            <a:r>
              <a:rPr lang="en-US" sz="2499" u="sng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  <a:hlinkClick r:id="rId11" tooltip="https://www.midda.cl"/>
              </a:rPr>
              <a:t> https://www.midda.cl</a:t>
            </a:r>
          </a:p>
          <a:p>
            <a:pPr algn="just" marL="539749" indent="-269875" lvl="1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[4] Instructables, Automatic Trash Bin – Información de componentes, 2025. [En línea]. Disponible en:</a:t>
            </a:r>
            <a:r>
              <a:rPr lang="en-US" sz="2499" u="sng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  <a:hlinkClick r:id="rId12" tooltip="https://www.instructables.com/Automatic-Trash-Bin/"/>
              </a:rPr>
              <a:t> https://www.instructables.com/Automatic-Trash-Bin/</a:t>
            </a:r>
          </a:p>
          <a:p>
            <a:pPr algn="just" marL="539749" indent="-269875" lvl="1">
              <a:lnSpc>
                <a:spcPts val="2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[5] Hubot, Sensores compatibles con Raspberry Pi, 2025. [En línea]. Disponible en:</a:t>
            </a:r>
            <a:r>
              <a:rPr lang="en-US" sz="2499" u="sng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  <a:hlinkClick r:id="rId13" tooltip="https://hubot.cl/?s=sensores+raspberry&amp;post_type=product"/>
              </a:rPr>
              <a:t> https://hubot.cl/?s=sensores+raspberry&amp;post_type=product</a:t>
            </a:r>
            <a:r>
              <a:rPr lang="en-US" sz="2499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r.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8978791"/>
            <a:ext cx="1856444" cy="2925628"/>
          </a:xfrm>
          <a:custGeom>
            <a:avLst/>
            <a:gdLst/>
            <a:ahLst/>
            <a:cxnLst/>
            <a:rect r="r" b="b" t="t" l="l"/>
            <a:pathLst>
              <a:path h="2925628" w="1856444">
                <a:moveTo>
                  <a:pt x="0" y="0"/>
                </a:moveTo>
                <a:lnTo>
                  <a:pt x="1856444" y="0"/>
                </a:lnTo>
                <a:lnTo>
                  <a:pt x="1856444" y="2925628"/>
                </a:lnTo>
                <a:lnTo>
                  <a:pt x="0" y="2925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7402" y="2765502"/>
            <a:ext cx="17853196" cy="537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b="true" sz="1500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MUCHAS</a:t>
            </a:r>
          </a:p>
          <a:p>
            <a:pPr algn="ctr">
              <a:lnSpc>
                <a:spcPts val="21000"/>
              </a:lnSpc>
            </a:pPr>
            <a:r>
              <a:rPr lang="en-US" b="true" sz="1500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GRACIAS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837152" y="5143500"/>
            <a:ext cx="6844296" cy="12935956"/>
          </a:xfrm>
          <a:custGeom>
            <a:avLst/>
            <a:gdLst/>
            <a:ahLst/>
            <a:cxnLst/>
            <a:rect r="r" b="b" t="t" l="l"/>
            <a:pathLst>
              <a:path h="12935956" w="6844296">
                <a:moveTo>
                  <a:pt x="0" y="0"/>
                </a:moveTo>
                <a:lnTo>
                  <a:pt x="6844296" y="0"/>
                </a:lnTo>
                <a:lnTo>
                  <a:pt x="6844296" y="12935956"/>
                </a:lnTo>
                <a:lnTo>
                  <a:pt x="0" y="12935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43415" y="4022802"/>
            <a:ext cx="7511380" cy="8229600"/>
          </a:xfrm>
          <a:custGeom>
            <a:avLst/>
            <a:gdLst/>
            <a:ahLst/>
            <a:cxnLst/>
            <a:rect r="r" b="b" t="t" l="l"/>
            <a:pathLst>
              <a:path h="8229600" w="7511380">
                <a:moveTo>
                  <a:pt x="0" y="0"/>
                </a:moveTo>
                <a:lnTo>
                  <a:pt x="7511381" y="0"/>
                </a:lnTo>
                <a:lnTo>
                  <a:pt x="751138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3837152" y="-2057400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7" y="0"/>
                </a:lnTo>
                <a:lnTo>
                  <a:pt x="2611027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2628900" y="230678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466859" y="723900"/>
            <a:ext cx="15461007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ÍNDICE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837152" y="5143500"/>
            <a:ext cx="6844296" cy="12935956"/>
          </a:xfrm>
          <a:custGeom>
            <a:avLst/>
            <a:gdLst/>
            <a:ahLst/>
            <a:cxnLst/>
            <a:rect r="r" b="b" t="t" l="l"/>
            <a:pathLst>
              <a:path h="12935956" w="6844296">
                <a:moveTo>
                  <a:pt x="0" y="0"/>
                </a:moveTo>
                <a:lnTo>
                  <a:pt x="6844296" y="0"/>
                </a:lnTo>
                <a:lnTo>
                  <a:pt x="6844296" y="12935956"/>
                </a:lnTo>
                <a:lnTo>
                  <a:pt x="0" y="12935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66859" y="6372213"/>
            <a:ext cx="4366589" cy="4784111"/>
          </a:xfrm>
          <a:custGeom>
            <a:avLst/>
            <a:gdLst/>
            <a:ahLst/>
            <a:cxnLst/>
            <a:rect r="r" b="b" t="t" l="l"/>
            <a:pathLst>
              <a:path h="4784111" w="4366589">
                <a:moveTo>
                  <a:pt x="0" y="0"/>
                </a:moveTo>
                <a:lnTo>
                  <a:pt x="4366588" y="0"/>
                </a:lnTo>
                <a:lnTo>
                  <a:pt x="4366588" y="4784111"/>
                </a:lnTo>
                <a:lnTo>
                  <a:pt x="0" y="47841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3837152" y="-2057400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7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7" y="0"/>
                </a:lnTo>
                <a:lnTo>
                  <a:pt x="2611027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2628900" y="230678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86155" y="3290055"/>
            <a:ext cx="8859041" cy="4527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Introducción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Objetivos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Organización del proyecto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Planificación personal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Herramientas de software y hardware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Planificación de procesos de gestión</a:t>
            </a:r>
          </a:p>
          <a:p>
            <a:pPr algn="l" marL="779478" indent="-389739" lvl="1">
              <a:lnSpc>
                <a:spcPts val="5054"/>
              </a:lnSpc>
              <a:buAutoNum type="arabicPeriod" startAt="1"/>
            </a:pPr>
            <a:r>
              <a:rPr lang="en-US" b="true" sz="3610">
                <a:solidFill>
                  <a:srgbClr val="363D56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Conclusión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7131" y="1056989"/>
            <a:ext cx="15293739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INTRODUCCIÓN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673529" y="6724281"/>
            <a:ext cx="6007920" cy="11355175"/>
          </a:xfrm>
          <a:custGeom>
            <a:avLst/>
            <a:gdLst/>
            <a:ahLst/>
            <a:cxnLst/>
            <a:rect r="r" b="b" t="t" l="l"/>
            <a:pathLst>
              <a:path h="11355175" w="6007920">
                <a:moveTo>
                  <a:pt x="0" y="0"/>
                </a:moveTo>
                <a:lnTo>
                  <a:pt x="6007919" y="0"/>
                </a:lnTo>
                <a:lnTo>
                  <a:pt x="6007919" y="11355175"/>
                </a:lnTo>
                <a:lnTo>
                  <a:pt x="0" y="1135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40736" y="6397701"/>
            <a:ext cx="4475734" cy="4903693"/>
          </a:xfrm>
          <a:custGeom>
            <a:avLst/>
            <a:gdLst/>
            <a:ahLst/>
            <a:cxnLst/>
            <a:rect r="r" b="b" t="t" l="l"/>
            <a:pathLst>
              <a:path h="4903693" w="4475734">
                <a:moveTo>
                  <a:pt x="0" y="0"/>
                </a:moveTo>
                <a:lnTo>
                  <a:pt x="4475734" y="0"/>
                </a:lnTo>
                <a:lnTo>
                  <a:pt x="4475734" y="4903692"/>
                </a:lnTo>
                <a:lnTo>
                  <a:pt x="0" y="4903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5953786" y="-2753011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8" y="0"/>
                </a:lnTo>
                <a:lnTo>
                  <a:pt x="2611028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3546520" y="461356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07639" y="3298735"/>
            <a:ext cx="14046147" cy="3689530"/>
            <a:chOff x="0" y="0"/>
            <a:chExt cx="3699397" cy="9717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99397" cy="971728"/>
            </a:xfrm>
            <a:custGeom>
              <a:avLst/>
              <a:gdLst/>
              <a:ahLst/>
              <a:cxnLst/>
              <a:rect r="r" b="b" t="t" l="l"/>
              <a:pathLst>
                <a:path h="971728" w="3699397">
                  <a:moveTo>
                    <a:pt x="28110" y="0"/>
                  </a:moveTo>
                  <a:lnTo>
                    <a:pt x="3671287" y="0"/>
                  </a:lnTo>
                  <a:cubicBezTo>
                    <a:pt x="3678742" y="0"/>
                    <a:pt x="3685892" y="2962"/>
                    <a:pt x="3691163" y="8233"/>
                  </a:cubicBezTo>
                  <a:cubicBezTo>
                    <a:pt x="3696435" y="13505"/>
                    <a:pt x="3699397" y="20655"/>
                    <a:pt x="3699397" y="28110"/>
                  </a:cubicBezTo>
                  <a:lnTo>
                    <a:pt x="3699397" y="943618"/>
                  </a:lnTo>
                  <a:cubicBezTo>
                    <a:pt x="3699397" y="951073"/>
                    <a:pt x="3696435" y="958223"/>
                    <a:pt x="3691163" y="963495"/>
                  </a:cubicBezTo>
                  <a:cubicBezTo>
                    <a:pt x="3685892" y="968766"/>
                    <a:pt x="3678742" y="971728"/>
                    <a:pt x="3671287" y="971728"/>
                  </a:cubicBezTo>
                  <a:lnTo>
                    <a:pt x="28110" y="971728"/>
                  </a:lnTo>
                  <a:cubicBezTo>
                    <a:pt x="12585" y="971728"/>
                    <a:pt x="0" y="959143"/>
                    <a:pt x="0" y="943618"/>
                  </a:cubicBezTo>
                  <a:lnTo>
                    <a:pt x="0" y="28110"/>
                  </a:lnTo>
                  <a:cubicBezTo>
                    <a:pt x="0" y="20655"/>
                    <a:pt x="2962" y="13505"/>
                    <a:pt x="8233" y="8233"/>
                  </a:cubicBezTo>
                  <a:cubicBezTo>
                    <a:pt x="13505" y="2962"/>
                    <a:pt x="20655" y="0"/>
                    <a:pt x="28110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699397" cy="1028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En la siguiente presentación se dará a conocer la planificación del proyecto Bin Raider, cuyo propósito es aplicar tecnologías IoT para optimizar la recolección de residuos.</a:t>
              </a:r>
            </a:p>
            <a:p>
              <a:pPr algn="l">
                <a:lnSpc>
                  <a:spcPts val="3639"/>
                </a:lnSpc>
              </a:pPr>
            </a:p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S</a:t>
              </a: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e explicarán los objetivos, organización, recursos y riesgos considerados para la ejecución del proyecto.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7131" y="1309445"/>
            <a:ext cx="15293739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ALCANCE DEL PROYECTO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673529" y="6724281"/>
            <a:ext cx="6007920" cy="11355175"/>
          </a:xfrm>
          <a:custGeom>
            <a:avLst/>
            <a:gdLst/>
            <a:ahLst/>
            <a:cxnLst/>
            <a:rect r="r" b="b" t="t" l="l"/>
            <a:pathLst>
              <a:path h="11355175" w="6007920">
                <a:moveTo>
                  <a:pt x="0" y="0"/>
                </a:moveTo>
                <a:lnTo>
                  <a:pt x="6007919" y="0"/>
                </a:lnTo>
                <a:lnTo>
                  <a:pt x="6007919" y="11355175"/>
                </a:lnTo>
                <a:lnTo>
                  <a:pt x="0" y="1135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40736" y="6397701"/>
            <a:ext cx="4475734" cy="4903693"/>
          </a:xfrm>
          <a:custGeom>
            <a:avLst/>
            <a:gdLst/>
            <a:ahLst/>
            <a:cxnLst/>
            <a:rect r="r" b="b" t="t" l="l"/>
            <a:pathLst>
              <a:path h="4903693" w="4475734">
                <a:moveTo>
                  <a:pt x="0" y="0"/>
                </a:moveTo>
                <a:lnTo>
                  <a:pt x="4475734" y="0"/>
                </a:lnTo>
                <a:lnTo>
                  <a:pt x="4475734" y="4903692"/>
                </a:lnTo>
                <a:lnTo>
                  <a:pt x="0" y="4903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5953786" y="-2753011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8" y="0"/>
                </a:lnTo>
                <a:lnTo>
                  <a:pt x="2611028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3580202" y="230678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07639" y="3537101"/>
            <a:ext cx="14046147" cy="3689530"/>
            <a:chOff x="0" y="0"/>
            <a:chExt cx="3699397" cy="97172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99397" cy="971728"/>
            </a:xfrm>
            <a:custGeom>
              <a:avLst/>
              <a:gdLst/>
              <a:ahLst/>
              <a:cxnLst/>
              <a:rect r="r" b="b" t="t" l="l"/>
              <a:pathLst>
                <a:path h="971728" w="3699397">
                  <a:moveTo>
                    <a:pt x="28110" y="0"/>
                  </a:moveTo>
                  <a:lnTo>
                    <a:pt x="3671287" y="0"/>
                  </a:lnTo>
                  <a:cubicBezTo>
                    <a:pt x="3678742" y="0"/>
                    <a:pt x="3685892" y="2962"/>
                    <a:pt x="3691163" y="8233"/>
                  </a:cubicBezTo>
                  <a:cubicBezTo>
                    <a:pt x="3696435" y="13505"/>
                    <a:pt x="3699397" y="20655"/>
                    <a:pt x="3699397" y="28110"/>
                  </a:cubicBezTo>
                  <a:lnTo>
                    <a:pt x="3699397" y="943618"/>
                  </a:lnTo>
                  <a:cubicBezTo>
                    <a:pt x="3699397" y="951073"/>
                    <a:pt x="3696435" y="958223"/>
                    <a:pt x="3691163" y="963495"/>
                  </a:cubicBezTo>
                  <a:cubicBezTo>
                    <a:pt x="3685892" y="968766"/>
                    <a:pt x="3678742" y="971728"/>
                    <a:pt x="3671287" y="971728"/>
                  </a:cubicBezTo>
                  <a:lnTo>
                    <a:pt x="28110" y="971728"/>
                  </a:lnTo>
                  <a:cubicBezTo>
                    <a:pt x="12585" y="971728"/>
                    <a:pt x="0" y="959143"/>
                    <a:pt x="0" y="943618"/>
                  </a:cubicBezTo>
                  <a:lnTo>
                    <a:pt x="0" y="28110"/>
                  </a:lnTo>
                  <a:cubicBezTo>
                    <a:pt x="0" y="20655"/>
                    <a:pt x="2962" y="13505"/>
                    <a:pt x="8233" y="8233"/>
                  </a:cubicBezTo>
                  <a:cubicBezTo>
                    <a:pt x="13505" y="2962"/>
                    <a:pt x="20655" y="0"/>
                    <a:pt x="28110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699397" cy="1028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b="true" sz="2699">
                  <a:solidFill>
                    <a:srgbClr val="000000">
                      <a:alpha val="84706"/>
                    </a:srgbClr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Se desarrollará una aplicación para un dispositivo móvil, el cual estará conectado con el  Raspberry Pi 4b, el cual será referencia a un poste con una cámara. En esta aplicación, va a mostrar avisos de cuando un basurero o contenedor están a su máxima capacidad.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39821" y="686722"/>
            <a:ext cx="14608359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OBJETIVOS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2386650" y="7855595"/>
            <a:ext cx="4896021" cy="9253649"/>
          </a:xfrm>
          <a:custGeom>
            <a:avLst/>
            <a:gdLst/>
            <a:ahLst/>
            <a:cxnLst/>
            <a:rect r="r" b="b" t="t" l="l"/>
            <a:pathLst>
              <a:path h="9253649" w="4896021">
                <a:moveTo>
                  <a:pt x="0" y="0"/>
                </a:moveTo>
                <a:lnTo>
                  <a:pt x="4896021" y="0"/>
                </a:lnTo>
                <a:lnTo>
                  <a:pt x="4896021" y="9253649"/>
                </a:lnTo>
                <a:lnTo>
                  <a:pt x="0" y="9253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16004214" y="7303972"/>
            <a:ext cx="3328555" cy="3646823"/>
          </a:xfrm>
          <a:custGeom>
            <a:avLst/>
            <a:gdLst/>
            <a:ahLst/>
            <a:cxnLst/>
            <a:rect r="r" b="b" t="t" l="l"/>
            <a:pathLst>
              <a:path h="3646823" w="3328555">
                <a:moveTo>
                  <a:pt x="0" y="3646823"/>
                </a:moveTo>
                <a:lnTo>
                  <a:pt x="3328555" y="3646823"/>
                </a:lnTo>
                <a:lnTo>
                  <a:pt x="3328555" y="0"/>
                </a:lnTo>
                <a:lnTo>
                  <a:pt x="0" y="0"/>
                </a:lnTo>
                <a:lnTo>
                  <a:pt x="0" y="36468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61360" y="-1872257"/>
            <a:ext cx="1934679" cy="3048922"/>
          </a:xfrm>
          <a:custGeom>
            <a:avLst/>
            <a:gdLst/>
            <a:ahLst/>
            <a:cxnLst/>
            <a:rect r="r" b="b" t="t" l="l"/>
            <a:pathLst>
              <a:path h="3048922" w="1934679">
                <a:moveTo>
                  <a:pt x="1934680" y="3048921"/>
                </a:moveTo>
                <a:lnTo>
                  <a:pt x="0" y="3048921"/>
                </a:lnTo>
                <a:lnTo>
                  <a:pt x="0" y="0"/>
                </a:lnTo>
                <a:lnTo>
                  <a:pt x="1934680" y="0"/>
                </a:lnTo>
                <a:lnTo>
                  <a:pt x="1934680" y="304892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878862" y="147964"/>
            <a:ext cx="4036706" cy="880736"/>
          </a:xfrm>
          <a:custGeom>
            <a:avLst/>
            <a:gdLst/>
            <a:ahLst/>
            <a:cxnLst/>
            <a:rect r="r" b="b" t="t" l="l"/>
            <a:pathLst>
              <a:path h="880736" w="4036706">
                <a:moveTo>
                  <a:pt x="0" y="0"/>
                </a:moveTo>
                <a:lnTo>
                  <a:pt x="4036706" y="0"/>
                </a:lnTo>
                <a:lnTo>
                  <a:pt x="4036706" y="880736"/>
                </a:lnTo>
                <a:lnTo>
                  <a:pt x="0" y="8807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74377" y="4369325"/>
            <a:ext cx="7294993" cy="5441771"/>
            <a:chOff x="0" y="0"/>
            <a:chExt cx="2008131" cy="149798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08131" cy="1497984"/>
            </a:xfrm>
            <a:custGeom>
              <a:avLst/>
              <a:gdLst/>
              <a:ahLst/>
              <a:cxnLst/>
              <a:rect r="r" b="b" t="t" l="l"/>
              <a:pathLst>
                <a:path h="1497984" w="2008131">
                  <a:moveTo>
                    <a:pt x="54125" y="0"/>
                  </a:moveTo>
                  <a:lnTo>
                    <a:pt x="1954006" y="0"/>
                  </a:lnTo>
                  <a:cubicBezTo>
                    <a:pt x="1968361" y="0"/>
                    <a:pt x="1982127" y="5702"/>
                    <a:pt x="1992278" y="15853"/>
                  </a:cubicBezTo>
                  <a:cubicBezTo>
                    <a:pt x="2002428" y="26003"/>
                    <a:pt x="2008131" y="39770"/>
                    <a:pt x="2008131" y="54125"/>
                  </a:cubicBezTo>
                  <a:lnTo>
                    <a:pt x="2008131" y="1443860"/>
                  </a:lnTo>
                  <a:cubicBezTo>
                    <a:pt x="2008131" y="1473752"/>
                    <a:pt x="1983898" y="1497984"/>
                    <a:pt x="1954006" y="1497984"/>
                  </a:cubicBezTo>
                  <a:lnTo>
                    <a:pt x="54125" y="1497984"/>
                  </a:lnTo>
                  <a:cubicBezTo>
                    <a:pt x="24232" y="1497984"/>
                    <a:pt x="0" y="1473752"/>
                    <a:pt x="0" y="1443860"/>
                  </a:cubicBezTo>
                  <a:lnTo>
                    <a:pt x="0" y="54125"/>
                  </a:lnTo>
                  <a:cubicBezTo>
                    <a:pt x="0" y="39770"/>
                    <a:pt x="5702" y="26003"/>
                    <a:pt x="15853" y="15853"/>
                  </a:cubicBezTo>
                  <a:cubicBezTo>
                    <a:pt x="26003" y="5702"/>
                    <a:pt x="39770" y="0"/>
                    <a:pt x="54125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008131" cy="1536084"/>
            </a:xfrm>
            <a:prstGeom prst="rect">
              <a:avLst/>
            </a:prstGeom>
          </p:spPr>
          <p:txBody>
            <a:bodyPr anchor="ctr" rtlCol="false" tIns="48604" lIns="48604" bIns="48604" rIns="48604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4577352"/>
            <a:ext cx="6933834" cy="2449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9"/>
              </a:lnSpc>
            </a:pPr>
            <a:r>
              <a:rPr lang="en-US" sz="2872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Desarrollar un sistema que logre la automatización de los procesos de recolección de basura y de aseo, mediante una aplicación móvil que será representada por una maqueta, sensores y una serie de dispositivos.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441781" y="4369325"/>
            <a:ext cx="7817519" cy="5441771"/>
            <a:chOff x="0" y="0"/>
            <a:chExt cx="2151969" cy="14979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51969" cy="1497984"/>
            </a:xfrm>
            <a:custGeom>
              <a:avLst/>
              <a:gdLst/>
              <a:ahLst/>
              <a:cxnLst/>
              <a:rect r="r" b="b" t="t" l="l"/>
              <a:pathLst>
                <a:path h="1497984" w="2151969">
                  <a:moveTo>
                    <a:pt x="50507" y="0"/>
                  </a:moveTo>
                  <a:lnTo>
                    <a:pt x="2101462" y="0"/>
                  </a:lnTo>
                  <a:cubicBezTo>
                    <a:pt x="2114857" y="0"/>
                    <a:pt x="2127704" y="5321"/>
                    <a:pt x="2137176" y="14793"/>
                  </a:cubicBezTo>
                  <a:cubicBezTo>
                    <a:pt x="2146648" y="24265"/>
                    <a:pt x="2151969" y="37112"/>
                    <a:pt x="2151969" y="50507"/>
                  </a:cubicBezTo>
                  <a:lnTo>
                    <a:pt x="2151969" y="1447478"/>
                  </a:lnTo>
                  <a:cubicBezTo>
                    <a:pt x="2151969" y="1460873"/>
                    <a:pt x="2146648" y="1473719"/>
                    <a:pt x="2137176" y="1483191"/>
                  </a:cubicBezTo>
                  <a:cubicBezTo>
                    <a:pt x="2127704" y="1492663"/>
                    <a:pt x="2114857" y="1497984"/>
                    <a:pt x="2101462" y="1497984"/>
                  </a:cubicBezTo>
                  <a:lnTo>
                    <a:pt x="50507" y="1497984"/>
                  </a:lnTo>
                  <a:cubicBezTo>
                    <a:pt x="37112" y="1497984"/>
                    <a:pt x="24265" y="1492663"/>
                    <a:pt x="14793" y="1483191"/>
                  </a:cubicBezTo>
                  <a:cubicBezTo>
                    <a:pt x="5321" y="1473719"/>
                    <a:pt x="0" y="1460873"/>
                    <a:pt x="0" y="1447478"/>
                  </a:cubicBezTo>
                  <a:lnTo>
                    <a:pt x="0" y="50507"/>
                  </a:lnTo>
                  <a:cubicBezTo>
                    <a:pt x="0" y="37112"/>
                    <a:pt x="5321" y="24265"/>
                    <a:pt x="14793" y="14793"/>
                  </a:cubicBezTo>
                  <a:cubicBezTo>
                    <a:pt x="24265" y="5321"/>
                    <a:pt x="37112" y="0"/>
                    <a:pt x="50507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51969" cy="1536084"/>
            </a:xfrm>
            <a:prstGeom prst="rect">
              <a:avLst/>
            </a:prstGeom>
          </p:spPr>
          <p:txBody>
            <a:bodyPr anchor="ctr" rtlCol="false" tIns="48604" lIns="48604" bIns="48604" rIns="48604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441781" y="4452834"/>
            <a:ext cx="7293497" cy="5664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Estudiar la implementación de los sensores ultrasónicos que permitan medir la capacidad de los basureros.</a:t>
            </a:r>
          </a:p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Desarrollar una aplicación móvil que muestre alertas y registros del nivel de llenado.</a:t>
            </a:r>
          </a:p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Integrar una cámara para supervisar visualmente el estado del contenedor.</a:t>
            </a:r>
          </a:p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Sincronizar el sistema entre Raspberry Pi y la aplicación móvil mediante red local.</a:t>
            </a:r>
          </a:p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Elaborar una maqueta funcional que represente el funcionamiento del sistema completo.</a:t>
            </a:r>
          </a:p>
          <a:p>
            <a:pPr algn="just" marL="582525" indent="-291263" lvl="1">
              <a:lnSpc>
                <a:spcPts val="2967"/>
              </a:lnSpc>
              <a:buFont typeface="Arial"/>
              <a:buChar char="•"/>
            </a:pPr>
            <a:r>
              <a:rPr lang="en-US" sz="2698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Probar y validar el funcionamiento del sistema completo</a:t>
            </a:r>
          </a:p>
          <a:p>
            <a:pPr algn="just">
              <a:lnSpc>
                <a:spcPts val="3077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709688" y="3340007"/>
            <a:ext cx="3024547" cy="66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FFFFFF"/>
                </a:solidFill>
                <a:latin typeface="Blogger Bold"/>
                <a:ea typeface="Blogger Bold"/>
                <a:cs typeface="Blogger Bold"/>
                <a:sym typeface="Blogger Bold"/>
              </a:rPr>
              <a:t>1.GENERALES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01616" y="3340007"/>
            <a:ext cx="3198013" cy="66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FFFFFF"/>
                </a:solidFill>
                <a:latin typeface="Blogger Bold"/>
                <a:ea typeface="Blogger Bold"/>
                <a:cs typeface="Blogger Bold"/>
                <a:sym typeface="Blogger Bold"/>
              </a:rPr>
              <a:t>2.ESPECIFICOS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7131" y="1056989"/>
            <a:ext cx="15293739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PROBLEMATICA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673529" y="6724281"/>
            <a:ext cx="6007920" cy="11355175"/>
          </a:xfrm>
          <a:custGeom>
            <a:avLst/>
            <a:gdLst/>
            <a:ahLst/>
            <a:cxnLst/>
            <a:rect r="r" b="b" t="t" l="l"/>
            <a:pathLst>
              <a:path h="11355175" w="6007920">
                <a:moveTo>
                  <a:pt x="0" y="0"/>
                </a:moveTo>
                <a:lnTo>
                  <a:pt x="6007919" y="0"/>
                </a:lnTo>
                <a:lnTo>
                  <a:pt x="6007919" y="11355175"/>
                </a:lnTo>
                <a:lnTo>
                  <a:pt x="0" y="1135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40736" y="6397701"/>
            <a:ext cx="4475734" cy="4903693"/>
          </a:xfrm>
          <a:custGeom>
            <a:avLst/>
            <a:gdLst/>
            <a:ahLst/>
            <a:cxnLst/>
            <a:rect r="r" b="b" t="t" l="l"/>
            <a:pathLst>
              <a:path h="4903693" w="4475734">
                <a:moveTo>
                  <a:pt x="0" y="0"/>
                </a:moveTo>
                <a:lnTo>
                  <a:pt x="4475734" y="0"/>
                </a:lnTo>
                <a:lnTo>
                  <a:pt x="4475734" y="4903692"/>
                </a:lnTo>
                <a:lnTo>
                  <a:pt x="0" y="4903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5953786" y="-2753011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8" y="0"/>
                </a:lnTo>
                <a:lnTo>
                  <a:pt x="2611028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3546520" y="461356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438002" y="3098134"/>
            <a:ext cx="13515784" cy="3028359"/>
            <a:chOff x="0" y="0"/>
            <a:chExt cx="3559713" cy="7975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59713" cy="797593"/>
            </a:xfrm>
            <a:custGeom>
              <a:avLst/>
              <a:gdLst/>
              <a:ahLst/>
              <a:cxnLst/>
              <a:rect r="r" b="b" t="t" l="l"/>
              <a:pathLst>
                <a:path h="797593" w="3559713">
                  <a:moveTo>
                    <a:pt x="29213" y="0"/>
                  </a:moveTo>
                  <a:lnTo>
                    <a:pt x="3530500" y="0"/>
                  </a:lnTo>
                  <a:cubicBezTo>
                    <a:pt x="3538247" y="0"/>
                    <a:pt x="3545678" y="3078"/>
                    <a:pt x="3551156" y="8556"/>
                  </a:cubicBezTo>
                  <a:cubicBezTo>
                    <a:pt x="3556635" y="14035"/>
                    <a:pt x="3559713" y="21465"/>
                    <a:pt x="3559713" y="29213"/>
                  </a:cubicBezTo>
                  <a:lnTo>
                    <a:pt x="3559713" y="768380"/>
                  </a:lnTo>
                  <a:cubicBezTo>
                    <a:pt x="3559713" y="776127"/>
                    <a:pt x="3556635" y="783558"/>
                    <a:pt x="3551156" y="789036"/>
                  </a:cubicBezTo>
                  <a:cubicBezTo>
                    <a:pt x="3545678" y="794515"/>
                    <a:pt x="3538247" y="797593"/>
                    <a:pt x="3530500" y="797593"/>
                  </a:cubicBezTo>
                  <a:lnTo>
                    <a:pt x="29213" y="797593"/>
                  </a:lnTo>
                  <a:cubicBezTo>
                    <a:pt x="21465" y="797593"/>
                    <a:pt x="14035" y="794515"/>
                    <a:pt x="8556" y="789036"/>
                  </a:cubicBezTo>
                  <a:cubicBezTo>
                    <a:pt x="3078" y="783558"/>
                    <a:pt x="0" y="776127"/>
                    <a:pt x="0" y="768380"/>
                  </a:cubicBezTo>
                  <a:lnTo>
                    <a:pt x="0" y="29213"/>
                  </a:lnTo>
                  <a:cubicBezTo>
                    <a:pt x="0" y="21465"/>
                    <a:pt x="3078" y="14035"/>
                    <a:pt x="8556" y="8556"/>
                  </a:cubicBezTo>
                  <a:cubicBezTo>
                    <a:pt x="14035" y="3078"/>
                    <a:pt x="21465" y="0"/>
                    <a:pt x="29213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559713" cy="854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Los contenedores de basura públicos suelen desbordarse porque no se vacían oportunamente una vez que alcanzan su capacidad máxima. Esta situación genera acumulación de desechos, malos olores y contaminación en los espacios públicos, afectando la limpieza, la imagen del entorno urbano y gastos de recursos en exceso.</a:t>
              </a:r>
            </a:p>
            <a:p>
              <a:pPr algn="l">
                <a:lnSpc>
                  <a:spcPts val="32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2923202" y="6482623"/>
            <a:ext cx="5098028" cy="3524012"/>
          </a:xfrm>
          <a:custGeom>
            <a:avLst/>
            <a:gdLst/>
            <a:ahLst/>
            <a:cxnLst/>
            <a:rect r="r" b="b" t="t" l="l"/>
            <a:pathLst>
              <a:path h="3524012" w="5098028">
                <a:moveTo>
                  <a:pt x="0" y="0"/>
                </a:moveTo>
                <a:lnTo>
                  <a:pt x="5098028" y="0"/>
                </a:lnTo>
                <a:lnTo>
                  <a:pt x="5098028" y="3524012"/>
                </a:lnTo>
                <a:lnTo>
                  <a:pt x="0" y="35240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906143" y="6482623"/>
            <a:ext cx="5289324" cy="3524012"/>
          </a:xfrm>
          <a:custGeom>
            <a:avLst/>
            <a:gdLst/>
            <a:ahLst/>
            <a:cxnLst/>
            <a:rect r="r" b="b" t="t" l="l"/>
            <a:pathLst>
              <a:path h="3524012" w="5289324">
                <a:moveTo>
                  <a:pt x="0" y="0"/>
                </a:moveTo>
                <a:lnTo>
                  <a:pt x="5289324" y="0"/>
                </a:lnTo>
                <a:lnTo>
                  <a:pt x="5289324" y="3524012"/>
                </a:lnTo>
                <a:lnTo>
                  <a:pt x="0" y="35240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4578"/>
            <a:ext cx="15293739" cy="197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SOLUCIÓN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673529" y="6724281"/>
            <a:ext cx="6007920" cy="11355175"/>
          </a:xfrm>
          <a:custGeom>
            <a:avLst/>
            <a:gdLst/>
            <a:ahLst/>
            <a:cxnLst/>
            <a:rect r="r" b="b" t="t" l="l"/>
            <a:pathLst>
              <a:path h="11355175" w="6007920">
                <a:moveTo>
                  <a:pt x="0" y="0"/>
                </a:moveTo>
                <a:lnTo>
                  <a:pt x="6007919" y="0"/>
                </a:lnTo>
                <a:lnTo>
                  <a:pt x="6007919" y="11355175"/>
                </a:lnTo>
                <a:lnTo>
                  <a:pt x="0" y="1135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740736" y="6397701"/>
            <a:ext cx="4475734" cy="4903693"/>
          </a:xfrm>
          <a:custGeom>
            <a:avLst/>
            <a:gdLst/>
            <a:ahLst/>
            <a:cxnLst/>
            <a:rect r="r" b="b" t="t" l="l"/>
            <a:pathLst>
              <a:path h="4903693" w="4475734">
                <a:moveTo>
                  <a:pt x="0" y="0"/>
                </a:moveTo>
                <a:lnTo>
                  <a:pt x="4475734" y="0"/>
                </a:lnTo>
                <a:lnTo>
                  <a:pt x="4475734" y="4903692"/>
                </a:lnTo>
                <a:lnTo>
                  <a:pt x="0" y="49036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15953786" y="-2753011"/>
            <a:ext cx="2611028" cy="4114800"/>
          </a:xfrm>
          <a:custGeom>
            <a:avLst/>
            <a:gdLst/>
            <a:ahLst/>
            <a:cxnLst/>
            <a:rect r="r" b="b" t="t" l="l"/>
            <a:pathLst>
              <a:path h="4114800" w="2611028">
                <a:moveTo>
                  <a:pt x="26110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611028" y="0"/>
                </a:lnTo>
                <a:lnTo>
                  <a:pt x="2611028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3546520" y="461356"/>
            <a:ext cx="7315200" cy="1596044"/>
          </a:xfrm>
          <a:custGeom>
            <a:avLst/>
            <a:gdLst/>
            <a:ahLst/>
            <a:cxnLst/>
            <a:rect r="r" b="b" t="t" l="l"/>
            <a:pathLst>
              <a:path h="1596044" w="7315200">
                <a:moveTo>
                  <a:pt x="7315200" y="0"/>
                </a:moveTo>
                <a:lnTo>
                  <a:pt x="0" y="0"/>
                </a:lnTo>
                <a:lnTo>
                  <a:pt x="0" y="1596044"/>
                </a:lnTo>
                <a:lnTo>
                  <a:pt x="7315200" y="159604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743189" y="3434704"/>
            <a:ext cx="9606059" cy="3971566"/>
            <a:chOff x="0" y="0"/>
            <a:chExt cx="2529991" cy="10460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29991" cy="1046009"/>
            </a:xfrm>
            <a:custGeom>
              <a:avLst/>
              <a:gdLst/>
              <a:ahLst/>
              <a:cxnLst/>
              <a:rect r="r" b="b" t="t" l="l"/>
              <a:pathLst>
                <a:path h="1046009" w="2529991">
                  <a:moveTo>
                    <a:pt x="41103" y="0"/>
                  </a:moveTo>
                  <a:lnTo>
                    <a:pt x="2488888" y="0"/>
                  </a:lnTo>
                  <a:cubicBezTo>
                    <a:pt x="2511589" y="0"/>
                    <a:pt x="2529991" y="18402"/>
                    <a:pt x="2529991" y="41103"/>
                  </a:cubicBezTo>
                  <a:lnTo>
                    <a:pt x="2529991" y="1004906"/>
                  </a:lnTo>
                  <a:cubicBezTo>
                    <a:pt x="2529991" y="1027607"/>
                    <a:pt x="2511589" y="1046009"/>
                    <a:pt x="2488888" y="1046009"/>
                  </a:cubicBezTo>
                  <a:lnTo>
                    <a:pt x="41103" y="1046009"/>
                  </a:lnTo>
                  <a:cubicBezTo>
                    <a:pt x="18402" y="1046009"/>
                    <a:pt x="0" y="1027607"/>
                    <a:pt x="0" y="1004906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D1D3D4">
                <a:alpha val="84706"/>
              </a:srgbClr>
            </a:solidFill>
            <a:ln w="38100" cap="rnd">
              <a:solidFill>
                <a:srgbClr val="363D56">
                  <a:alpha val="84706"/>
                </a:srgbClr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529991" cy="110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Se plantea un sistema de automatización de basureros conectado a una aplicación móvil mediante una Raspberry Pi.</a:t>
              </a:r>
            </a:p>
            <a:p>
              <a:pPr algn="l">
                <a:lnSpc>
                  <a:spcPts val="3639"/>
                </a:lnSpc>
              </a:pPr>
            </a:p>
            <a:p>
              <a:pPr algn="l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>
                      <a:alpha val="84706"/>
                    </a:srgb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El sistema notificará cuando un contenedor esté lleno, utilizando sensores ultrasónicos y una cámara integrada, lo que permitirá una recolección más eficiente y oportuna.</a:t>
              </a:r>
            </a:p>
            <a:p>
              <a:pPr algn="l">
                <a:lnSpc>
                  <a:spcPts val="363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2628359" y="3321750"/>
            <a:ext cx="4503871" cy="3112970"/>
          </a:xfrm>
          <a:custGeom>
            <a:avLst/>
            <a:gdLst/>
            <a:ahLst/>
            <a:cxnLst/>
            <a:rect r="r" b="b" t="t" l="l"/>
            <a:pathLst>
              <a:path h="3112970" w="4503871">
                <a:moveTo>
                  <a:pt x="0" y="0"/>
                </a:moveTo>
                <a:lnTo>
                  <a:pt x="4503871" y="0"/>
                </a:lnTo>
                <a:lnTo>
                  <a:pt x="4503871" y="3112970"/>
                </a:lnTo>
                <a:lnTo>
                  <a:pt x="0" y="3112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2677" y="1684602"/>
            <a:ext cx="16947546" cy="7520474"/>
          </a:xfrm>
          <a:custGeom>
            <a:avLst/>
            <a:gdLst/>
            <a:ahLst/>
            <a:cxnLst/>
            <a:rect r="r" b="b" t="t" l="l"/>
            <a:pathLst>
              <a:path h="7520474" w="16947546">
                <a:moveTo>
                  <a:pt x="0" y="0"/>
                </a:moveTo>
                <a:lnTo>
                  <a:pt x="16947546" y="0"/>
                </a:lnTo>
                <a:lnTo>
                  <a:pt x="16947546" y="7520473"/>
                </a:lnTo>
                <a:lnTo>
                  <a:pt x="0" y="7520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57026" y="10600"/>
            <a:ext cx="5812880" cy="1370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99"/>
              </a:lnSpc>
              <a:spcBef>
                <a:spcPct val="0"/>
              </a:spcBef>
            </a:pPr>
            <a:r>
              <a:rPr lang="en-US" b="true" sz="7642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CARTA GANTT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2769391" y="8439010"/>
            <a:ext cx="5538783" cy="10468490"/>
          </a:xfrm>
          <a:custGeom>
            <a:avLst/>
            <a:gdLst/>
            <a:ahLst/>
            <a:cxnLst/>
            <a:rect r="r" b="b" t="t" l="l"/>
            <a:pathLst>
              <a:path h="10468490" w="5538783">
                <a:moveTo>
                  <a:pt x="0" y="0"/>
                </a:moveTo>
                <a:lnTo>
                  <a:pt x="5538782" y="0"/>
                </a:lnTo>
                <a:lnTo>
                  <a:pt x="5538782" y="10468490"/>
                </a:lnTo>
                <a:lnTo>
                  <a:pt x="0" y="10468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6493627" y="-2057400"/>
            <a:ext cx="1934679" cy="3048922"/>
          </a:xfrm>
          <a:custGeom>
            <a:avLst/>
            <a:gdLst/>
            <a:ahLst/>
            <a:cxnLst/>
            <a:rect r="r" b="b" t="t" l="l"/>
            <a:pathLst>
              <a:path h="3048922" w="1934679">
                <a:moveTo>
                  <a:pt x="1934679" y="3048922"/>
                </a:moveTo>
                <a:lnTo>
                  <a:pt x="0" y="3048922"/>
                </a:lnTo>
                <a:lnTo>
                  <a:pt x="0" y="0"/>
                </a:lnTo>
                <a:lnTo>
                  <a:pt x="1934679" y="0"/>
                </a:lnTo>
                <a:lnTo>
                  <a:pt x="1934679" y="30489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93627" y="9409800"/>
            <a:ext cx="4020501" cy="877200"/>
          </a:xfrm>
          <a:custGeom>
            <a:avLst/>
            <a:gdLst/>
            <a:ahLst/>
            <a:cxnLst/>
            <a:rect r="r" b="b" t="t" l="l"/>
            <a:pathLst>
              <a:path h="877200" w="4020501">
                <a:moveTo>
                  <a:pt x="0" y="0"/>
                </a:moveTo>
                <a:lnTo>
                  <a:pt x="4020500" y="0"/>
                </a:lnTo>
                <a:lnTo>
                  <a:pt x="4020500" y="877200"/>
                </a:lnTo>
                <a:lnTo>
                  <a:pt x="0" y="87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6666" r="0" b="-1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029100"/>
            <a:ext cx="16230600" cy="3924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44"/>
              </a:lnSpc>
            </a:pPr>
            <a:r>
              <a:rPr lang="en-US" b="true" sz="10960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rPr>
              <a:t>PLANIFICACIÓN DE PROCESOS DE GESTIÓN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10178" y="7006296"/>
            <a:ext cx="5574385" cy="10535780"/>
          </a:xfrm>
          <a:custGeom>
            <a:avLst/>
            <a:gdLst/>
            <a:ahLst/>
            <a:cxnLst/>
            <a:rect r="r" b="b" t="t" l="l"/>
            <a:pathLst>
              <a:path h="10535780" w="5574385">
                <a:moveTo>
                  <a:pt x="0" y="0"/>
                </a:moveTo>
                <a:lnTo>
                  <a:pt x="5574385" y="0"/>
                </a:lnTo>
                <a:lnTo>
                  <a:pt x="5574385" y="10535780"/>
                </a:lnTo>
                <a:lnTo>
                  <a:pt x="0" y="10535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7110835" y="-263706"/>
            <a:ext cx="1856444" cy="2925628"/>
          </a:xfrm>
          <a:custGeom>
            <a:avLst/>
            <a:gdLst/>
            <a:ahLst/>
            <a:cxnLst/>
            <a:rect r="r" b="b" t="t" l="l"/>
            <a:pathLst>
              <a:path h="2925628" w="1856444">
                <a:moveTo>
                  <a:pt x="1856444" y="2925628"/>
                </a:moveTo>
                <a:lnTo>
                  <a:pt x="0" y="2925628"/>
                </a:lnTo>
                <a:lnTo>
                  <a:pt x="0" y="0"/>
                </a:lnTo>
                <a:lnTo>
                  <a:pt x="1856444" y="0"/>
                </a:lnTo>
                <a:lnTo>
                  <a:pt x="1856444" y="29256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2145942" y="421819"/>
            <a:ext cx="4913746" cy="1072090"/>
          </a:xfrm>
          <a:custGeom>
            <a:avLst/>
            <a:gdLst/>
            <a:ahLst/>
            <a:cxnLst/>
            <a:rect r="r" b="b" t="t" l="l"/>
            <a:pathLst>
              <a:path h="1072090" w="4913746">
                <a:moveTo>
                  <a:pt x="4913746" y="0"/>
                </a:moveTo>
                <a:lnTo>
                  <a:pt x="0" y="0"/>
                </a:lnTo>
                <a:lnTo>
                  <a:pt x="0" y="1072090"/>
                </a:lnTo>
                <a:lnTo>
                  <a:pt x="4913746" y="1072090"/>
                </a:lnTo>
                <a:lnTo>
                  <a:pt x="491374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DAG3GvwKFsk</dc:identifier>
  <dcterms:modified xsi:type="dcterms:W3CDTF">2011-08-01T06:04:30Z</dcterms:modified>
  <cp:revision>1</cp:revision>
  <dc:title>Presentacion Binraider</dc:title>
</cp:coreProperties>
</file>