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0" r:id="rId8"/>
    <p:sldId id="264"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9/11/2017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9/11/2017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9/11/2017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9/11/2017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9/11/2017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9/11/2017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9/11/2017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Proyecto </a:t>
            </a:r>
            <a:r>
              <a:rPr lang="es-CL" dirty="0" err="1" smtClean="0"/>
              <a:t>Mindcuber</a:t>
            </a:r>
            <a:endParaRPr lang="es-CL" dirty="0"/>
          </a:p>
        </p:txBody>
      </p:sp>
      <p:sp>
        <p:nvSpPr>
          <p:cNvPr id="3" name="Subtítulo 2"/>
          <p:cNvSpPr>
            <a:spLocks noGrp="1"/>
          </p:cNvSpPr>
          <p:nvPr>
            <p:ph type="subTitle" idx="1"/>
          </p:nvPr>
        </p:nvSpPr>
        <p:spPr/>
        <p:txBody>
          <a:bodyPr/>
          <a:lstStyle/>
          <a:p>
            <a:r>
              <a:rPr lang="es-CL" dirty="0" smtClean="0"/>
              <a:t>Presentación plan de </a:t>
            </a:r>
            <a:r>
              <a:rPr lang="es-CL" dirty="0" smtClean="0"/>
              <a:t>proyecto Grupo 3</a:t>
            </a:r>
            <a:endParaRPr lang="es-CL" dirty="0"/>
          </a:p>
        </p:txBody>
      </p:sp>
    </p:spTree>
    <p:extLst>
      <p:ext uri="{BB962C8B-B14F-4D97-AF65-F5344CB8AC3E}">
        <p14:creationId xmlns:p14="http://schemas.microsoft.com/office/powerpoint/2010/main" val="1372522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1257" y="620681"/>
            <a:ext cx="10134600" cy="1293028"/>
          </a:xfrm>
        </p:spPr>
        <p:txBody>
          <a:bodyPr/>
          <a:lstStyle/>
          <a:p>
            <a:r>
              <a:rPr lang="es-CL" dirty="0" smtClean="0"/>
              <a:t>especificación del problema</a:t>
            </a:r>
            <a:endParaRPr lang="es-CL" dirty="0"/>
          </a:p>
        </p:txBody>
      </p:sp>
      <p:sp>
        <p:nvSpPr>
          <p:cNvPr id="3" name="Marcador de contenido 2"/>
          <p:cNvSpPr>
            <a:spLocks noGrp="1"/>
          </p:cNvSpPr>
          <p:nvPr>
            <p:ph idx="1"/>
          </p:nvPr>
        </p:nvSpPr>
        <p:spPr/>
        <p:txBody>
          <a:bodyPr/>
          <a:lstStyle/>
          <a:p>
            <a:r>
              <a:rPr lang="es-CL" dirty="0" smtClean="0"/>
              <a:t>Objetivo: El objetivo del proyecto es construir y programar un robot que sea capaz de armar un cubo </a:t>
            </a:r>
            <a:r>
              <a:rPr lang="es-CL" dirty="0" err="1" smtClean="0"/>
              <a:t>rubik</a:t>
            </a:r>
            <a:r>
              <a:rPr lang="es-CL" dirty="0" smtClean="0"/>
              <a:t>.</a:t>
            </a:r>
          </a:p>
          <a:p>
            <a:r>
              <a:rPr lang="es-CL" dirty="0" smtClean="0"/>
              <a:t>Acotación: El reto es establecer una organización entre los miembros del grupo y una coordinación adecuada para distribuir las tareas de una forma uniforme con el objetivo de agilizar los tiempos y esta forma terminar el proyecto dentro de los plazos establecidos.</a:t>
            </a:r>
          </a:p>
          <a:p>
            <a:pPr marL="0" indent="0">
              <a:buNone/>
            </a:pPr>
            <a:endParaRPr lang="es-CL" dirty="0"/>
          </a:p>
        </p:txBody>
      </p:sp>
    </p:spTree>
    <p:extLst>
      <p:ext uri="{BB962C8B-B14F-4D97-AF65-F5344CB8AC3E}">
        <p14:creationId xmlns:p14="http://schemas.microsoft.com/office/powerpoint/2010/main" val="1184211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24940" y="437802"/>
            <a:ext cx="8610600" cy="1293028"/>
          </a:xfrm>
        </p:spPr>
        <p:txBody>
          <a:bodyPr/>
          <a:lstStyle/>
          <a:p>
            <a:r>
              <a:rPr lang="es-CL" dirty="0" smtClean="0"/>
              <a:t>Definición de actividades</a:t>
            </a:r>
            <a:endParaRPr lang="es-CL" dirty="0"/>
          </a:p>
        </p:txBody>
      </p:sp>
      <p:sp>
        <p:nvSpPr>
          <p:cNvPr id="3" name="Marcador de contenido 2"/>
          <p:cNvSpPr>
            <a:spLocks noGrp="1"/>
          </p:cNvSpPr>
          <p:nvPr>
            <p:ph idx="1"/>
          </p:nvPr>
        </p:nvSpPr>
        <p:spPr/>
        <p:txBody>
          <a:bodyPr/>
          <a:lstStyle/>
          <a:p>
            <a:r>
              <a:rPr lang="es-CL" dirty="0" smtClean="0"/>
              <a:t>Algunas de las actividades planificadas son las siguientes:</a:t>
            </a:r>
          </a:p>
          <a:p>
            <a:r>
              <a:rPr lang="es-CL" dirty="0" smtClean="0"/>
              <a:t>Formulación: La planificación del proyecto (ejemplo el informe)</a:t>
            </a:r>
          </a:p>
          <a:p>
            <a:r>
              <a:rPr lang="es-CL" dirty="0" smtClean="0"/>
              <a:t>Evaluación de avances (cada 2 semanas) : Se hará una encuesta entre los miembros del grupo para evaluar el avance del grupo.</a:t>
            </a:r>
          </a:p>
          <a:p>
            <a:r>
              <a:rPr lang="es-CL" dirty="0" smtClean="0"/>
              <a:t>Codificación y análisis:  Comenzar con la programación del robot y el análisis de los posibles problemas en el transcurso.</a:t>
            </a:r>
          </a:p>
          <a:p>
            <a:r>
              <a:rPr lang="es-CL" dirty="0" smtClean="0"/>
              <a:t>Reuniones extraordinarias: se plantean reuniones extraordinarias con el fin de hablar sobre posibles soluciones a problemas en el transcurso proyecto.</a:t>
            </a:r>
          </a:p>
          <a:p>
            <a:endParaRPr lang="es-CL" dirty="0" smtClean="0"/>
          </a:p>
          <a:p>
            <a:endParaRPr lang="es-CL" dirty="0"/>
          </a:p>
        </p:txBody>
      </p:sp>
    </p:spTree>
    <p:extLst>
      <p:ext uri="{BB962C8B-B14F-4D97-AF65-F5344CB8AC3E}">
        <p14:creationId xmlns:p14="http://schemas.microsoft.com/office/powerpoint/2010/main" val="1743606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0700" y="555368"/>
            <a:ext cx="8610600" cy="1293028"/>
          </a:xfrm>
        </p:spPr>
        <p:txBody>
          <a:bodyPr/>
          <a:lstStyle/>
          <a:p>
            <a:r>
              <a:rPr lang="es-CL" dirty="0" smtClean="0"/>
              <a:t>Estructura organizacional</a:t>
            </a:r>
            <a:endParaRPr lang="es-CL" dirty="0"/>
          </a:p>
        </p:txBody>
      </p:sp>
      <p:sp>
        <p:nvSpPr>
          <p:cNvPr id="3" name="Marcador de contenido 2"/>
          <p:cNvSpPr>
            <a:spLocks noGrp="1"/>
          </p:cNvSpPr>
          <p:nvPr>
            <p:ph idx="1"/>
          </p:nvPr>
        </p:nvSpPr>
        <p:spPr/>
        <p:txBody>
          <a:bodyPr/>
          <a:lstStyle/>
          <a:p>
            <a:r>
              <a:rPr lang="es-CL" dirty="0" smtClean="0"/>
              <a:t>La Estructura de Organización del grupo se adaptará conforme a la complejidad de las tareas que se presenten, Si la complejidad de la tarea es alta el grupo podrá dividir el equipo de trabajo en 2 subgrupos de 2 integrantes cada uno siendo el líder el puente de comunicación entre ambos grupos para mantener la coordinación, de otra forma una única tarea se divide en partes iguales de trabajo entre los miembros del grupo.</a:t>
            </a:r>
            <a:endParaRPr lang="es-CL" dirty="0"/>
          </a:p>
          <a:p>
            <a:pPr marL="0" indent="0">
              <a:buNone/>
            </a:pPr>
            <a:endParaRPr lang="es-CL" dirty="0"/>
          </a:p>
        </p:txBody>
      </p:sp>
    </p:spTree>
    <p:extLst>
      <p:ext uri="{BB962C8B-B14F-4D97-AF65-F5344CB8AC3E}">
        <p14:creationId xmlns:p14="http://schemas.microsoft.com/office/powerpoint/2010/main" val="3809081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28503" y="529242"/>
            <a:ext cx="8610600" cy="1293028"/>
          </a:xfrm>
        </p:spPr>
        <p:txBody>
          <a:bodyPr>
            <a:normAutofit/>
          </a:bodyPr>
          <a:lstStyle/>
          <a:p>
            <a:r>
              <a:rPr lang="es-CL" dirty="0" smtClean="0"/>
              <a:t>Estructura organizacional</a:t>
            </a:r>
            <a:r>
              <a:rPr lang="es-CL" dirty="0"/>
              <a:t/>
            </a:r>
            <a:br>
              <a:rPr lang="es-CL" dirty="0"/>
            </a:br>
            <a:r>
              <a:rPr lang="es-CL" dirty="0" smtClean="0"/>
              <a:t>(TAREA COMPLEJA)</a:t>
            </a:r>
            <a:endParaRPr lang="es-CL" dirty="0"/>
          </a:p>
        </p:txBody>
      </p:sp>
      <p:sp>
        <p:nvSpPr>
          <p:cNvPr id="5" name="Rectángulo redondeado 4"/>
          <p:cNvSpPr/>
          <p:nvPr/>
        </p:nvSpPr>
        <p:spPr>
          <a:xfrm>
            <a:off x="4163785" y="3126768"/>
            <a:ext cx="3161212" cy="1005840"/>
          </a:xfrm>
          <a:prstGeom prst="roundRect">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Líder</a:t>
            </a:r>
            <a:endParaRPr lang="es-CL" dirty="0"/>
          </a:p>
        </p:txBody>
      </p:sp>
      <p:cxnSp>
        <p:nvCxnSpPr>
          <p:cNvPr id="7" name="Conector recto de flecha 6"/>
          <p:cNvCxnSpPr>
            <a:stCxn id="5" idx="1"/>
          </p:cNvCxnSpPr>
          <p:nvPr/>
        </p:nvCxnSpPr>
        <p:spPr>
          <a:xfrm flipH="1">
            <a:off x="2579914" y="3629688"/>
            <a:ext cx="1583871" cy="306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a:stCxn id="5" idx="3"/>
          </p:cNvCxnSpPr>
          <p:nvPr/>
        </p:nvCxnSpPr>
        <p:spPr>
          <a:xfrm>
            <a:off x="7324997" y="3629688"/>
            <a:ext cx="1525088" cy="424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ángulo redondeado 11"/>
          <p:cNvSpPr/>
          <p:nvPr/>
        </p:nvSpPr>
        <p:spPr>
          <a:xfrm>
            <a:off x="992777" y="3126768"/>
            <a:ext cx="2808514" cy="9535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 Encargado</a:t>
            </a:r>
            <a:endParaRPr lang="es-CL" dirty="0"/>
          </a:p>
        </p:txBody>
      </p:sp>
      <p:sp>
        <p:nvSpPr>
          <p:cNvPr id="13" name="Rectángulo redondeado 12"/>
          <p:cNvSpPr/>
          <p:nvPr/>
        </p:nvSpPr>
        <p:spPr>
          <a:xfrm>
            <a:off x="7628709" y="3126768"/>
            <a:ext cx="2899954" cy="9535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 Encargado</a:t>
            </a:r>
            <a:endParaRPr lang="es-CL" dirty="0"/>
          </a:p>
        </p:txBody>
      </p:sp>
      <p:cxnSp>
        <p:nvCxnSpPr>
          <p:cNvPr id="15" name="Conector recto 14"/>
          <p:cNvCxnSpPr>
            <a:stCxn id="12" idx="2"/>
          </p:cNvCxnSpPr>
          <p:nvPr/>
        </p:nvCxnSpPr>
        <p:spPr>
          <a:xfrm flipH="1">
            <a:off x="2390503" y="4080356"/>
            <a:ext cx="6531" cy="470263"/>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3" idx="2"/>
          </p:cNvCxnSpPr>
          <p:nvPr/>
        </p:nvCxnSpPr>
        <p:spPr>
          <a:xfrm>
            <a:off x="9078686" y="4080356"/>
            <a:ext cx="0" cy="352696"/>
          </a:xfrm>
          <a:prstGeom prst="line">
            <a:avLst/>
          </a:prstGeom>
        </p:spPr>
        <p:style>
          <a:lnRef idx="1">
            <a:schemeClr val="accent1"/>
          </a:lnRef>
          <a:fillRef idx="0">
            <a:schemeClr val="accent1"/>
          </a:fillRef>
          <a:effectRef idx="0">
            <a:schemeClr val="accent1"/>
          </a:effectRef>
          <a:fontRef idx="minor">
            <a:schemeClr val="tx1"/>
          </a:fontRef>
        </p:style>
      </p:cxnSp>
      <p:sp>
        <p:nvSpPr>
          <p:cNvPr id="22" name="Rectángulo redondeado 21"/>
          <p:cNvSpPr/>
          <p:nvPr/>
        </p:nvSpPr>
        <p:spPr>
          <a:xfrm>
            <a:off x="992777" y="4550619"/>
            <a:ext cx="2913017" cy="822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 de soporte</a:t>
            </a:r>
            <a:endParaRPr lang="es-CL" dirty="0"/>
          </a:p>
        </p:txBody>
      </p:sp>
      <p:sp>
        <p:nvSpPr>
          <p:cNvPr id="23" name="Rectángulo redondeado 22"/>
          <p:cNvSpPr/>
          <p:nvPr/>
        </p:nvSpPr>
        <p:spPr>
          <a:xfrm>
            <a:off x="7628709" y="4433052"/>
            <a:ext cx="2899954" cy="9405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 de soporte</a:t>
            </a:r>
            <a:endParaRPr lang="es-CL" dirty="0"/>
          </a:p>
        </p:txBody>
      </p:sp>
      <p:sp>
        <p:nvSpPr>
          <p:cNvPr id="24" name="CuadroTexto 23"/>
          <p:cNvSpPr txBox="1"/>
          <p:nvPr/>
        </p:nvSpPr>
        <p:spPr>
          <a:xfrm>
            <a:off x="1907178" y="2499752"/>
            <a:ext cx="1789611" cy="369332"/>
          </a:xfrm>
          <a:prstGeom prst="rect">
            <a:avLst/>
          </a:prstGeom>
          <a:noFill/>
        </p:spPr>
        <p:txBody>
          <a:bodyPr wrap="square" rtlCol="0">
            <a:spAutoFit/>
          </a:bodyPr>
          <a:lstStyle/>
          <a:p>
            <a:r>
              <a:rPr lang="es-CL" dirty="0" smtClean="0"/>
              <a:t>Tarea 1</a:t>
            </a:r>
            <a:endParaRPr lang="es-CL" dirty="0"/>
          </a:p>
        </p:txBody>
      </p:sp>
      <p:sp>
        <p:nvSpPr>
          <p:cNvPr id="25" name="CuadroTexto 24"/>
          <p:cNvSpPr txBox="1"/>
          <p:nvPr/>
        </p:nvSpPr>
        <p:spPr>
          <a:xfrm>
            <a:off x="8516983" y="2421961"/>
            <a:ext cx="1881051" cy="369332"/>
          </a:xfrm>
          <a:prstGeom prst="rect">
            <a:avLst/>
          </a:prstGeom>
          <a:noFill/>
        </p:spPr>
        <p:txBody>
          <a:bodyPr wrap="square" rtlCol="0">
            <a:spAutoFit/>
          </a:bodyPr>
          <a:lstStyle/>
          <a:p>
            <a:r>
              <a:rPr lang="es-CL" dirty="0" smtClean="0"/>
              <a:t>Tarea 2</a:t>
            </a:r>
            <a:endParaRPr lang="es-CL" dirty="0"/>
          </a:p>
        </p:txBody>
      </p:sp>
      <p:sp>
        <p:nvSpPr>
          <p:cNvPr id="26" name="CuadroTexto 25"/>
          <p:cNvSpPr txBox="1"/>
          <p:nvPr/>
        </p:nvSpPr>
        <p:spPr>
          <a:xfrm>
            <a:off x="4307477" y="2383360"/>
            <a:ext cx="3252651" cy="646331"/>
          </a:xfrm>
          <a:prstGeom prst="rect">
            <a:avLst/>
          </a:prstGeom>
          <a:noFill/>
        </p:spPr>
        <p:txBody>
          <a:bodyPr wrap="square" rtlCol="0">
            <a:spAutoFit/>
          </a:bodyPr>
          <a:lstStyle/>
          <a:p>
            <a:r>
              <a:rPr lang="es-CL" dirty="0" smtClean="0"/>
              <a:t>Puente administración y</a:t>
            </a:r>
          </a:p>
          <a:p>
            <a:r>
              <a:rPr lang="es-CL" dirty="0" smtClean="0"/>
              <a:t>         coordinación</a:t>
            </a:r>
            <a:endParaRPr lang="es-CL" dirty="0"/>
          </a:p>
        </p:txBody>
      </p:sp>
      <p:sp>
        <p:nvSpPr>
          <p:cNvPr id="27" name="CuadroTexto 26"/>
          <p:cNvSpPr txBox="1"/>
          <p:nvPr/>
        </p:nvSpPr>
        <p:spPr>
          <a:xfrm>
            <a:off x="901337" y="5525868"/>
            <a:ext cx="10868297" cy="923330"/>
          </a:xfrm>
          <a:prstGeom prst="rect">
            <a:avLst/>
          </a:prstGeom>
          <a:noFill/>
        </p:spPr>
        <p:txBody>
          <a:bodyPr wrap="square" rtlCol="0">
            <a:spAutoFit/>
          </a:bodyPr>
          <a:lstStyle/>
          <a:p>
            <a:r>
              <a:rPr lang="es-CL" dirty="0" smtClean="0"/>
              <a:t>Nota: En caso de ser necesario el líder deberá de formar parte de un subgrupo de tarea,</a:t>
            </a:r>
          </a:p>
          <a:p>
            <a:r>
              <a:rPr lang="es-CL" dirty="0" smtClean="0"/>
              <a:t>Conservando sus actividades iniciales de mediador y añadiendo las de integrante de subgrupo.</a:t>
            </a:r>
            <a:endParaRPr lang="es-CL" dirty="0"/>
          </a:p>
        </p:txBody>
      </p:sp>
    </p:spTree>
    <p:extLst>
      <p:ext uri="{BB962C8B-B14F-4D97-AF65-F5344CB8AC3E}">
        <p14:creationId xmlns:p14="http://schemas.microsoft.com/office/powerpoint/2010/main" val="2661725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Estructura organizacional (normal)</a:t>
            </a:r>
            <a:endParaRPr lang="es-CL" dirty="0"/>
          </a:p>
        </p:txBody>
      </p:sp>
      <p:sp>
        <p:nvSpPr>
          <p:cNvPr id="4" name="Rectángulo redondeado 3"/>
          <p:cNvSpPr/>
          <p:nvPr/>
        </p:nvSpPr>
        <p:spPr>
          <a:xfrm>
            <a:off x="4320540" y="2821577"/>
            <a:ext cx="2873829" cy="888275"/>
          </a:xfrm>
          <a:prstGeom prst="round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Líder</a:t>
            </a:r>
            <a:endParaRPr lang="es-CL" dirty="0"/>
          </a:p>
        </p:txBody>
      </p:sp>
      <p:sp>
        <p:nvSpPr>
          <p:cNvPr id="7" name="Rectángulo redondeado 6"/>
          <p:cNvSpPr/>
          <p:nvPr/>
        </p:nvSpPr>
        <p:spPr>
          <a:xfrm>
            <a:off x="1162596" y="4336867"/>
            <a:ext cx="1626325" cy="849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a:t>
            </a:r>
            <a:endParaRPr lang="es-CL" dirty="0"/>
          </a:p>
        </p:txBody>
      </p:sp>
      <p:sp>
        <p:nvSpPr>
          <p:cNvPr id="8" name="Rectángulo redondeado 7"/>
          <p:cNvSpPr/>
          <p:nvPr/>
        </p:nvSpPr>
        <p:spPr>
          <a:xfrm>
            <a:off x="3647804" y="4336866"/>
            <a:ext cx="1796142" cy="8490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a:t>
            </a:r>
            <a:endParaRPr lang="es-CL" dirty="0"/>
          </a:p>
        </p:txBody>
      </p:sp>
      <p:sp>
        <p:nvSpPr>
          <p:cNvPr id="9" name="Rectángulo redondeado 8"/>
          <p:cNvSpPr/>
          <p:nvPr/>
        </p:nvSpPr>
        <p:spPr>
          <a:xfrm>
            <a:off x="6198327" y="4336866"/>
            <a:ext cx="1796142" cy="8490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a:t>
            </a:r>
            <a:endParaRPr lang="es-CL" dirty="0"/>
          </a:p>
        </p:txBody>
      </p:sp>
      <p:sp>
        <p:nvSpPr>
          <p:cNvPr id="10" name="Rectángulo redondeado 9"/>
          <p:cNvSpPr/>
          <p:nvPr/>
        </p:nvSpPr>
        <p:spPr>
          <a:xfrm>
            <a:off x="8843557" y="4362991"/>
            <a:ext cx="1763483" cy="8229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t>Integrante</a:t>
            </a:r>
            <a:endParaRPr lang="es-CL" dirty="0"/>
          </a:p>
        </p:txBody>
      </p:sp>
      <p:cxnSp>
        <p:nvCxnSpPr>
          <p:cNvPr id="12" name="Conector angular 11"/>
          <p:cNvCxnSpPr>
            <a:stCxn id="4" idx="2"/>
            <a:endCxn id="9" idx="0"/>
          </p:cNvCxnSpPr>
          <p:nvPr/>
        </p:nvCxnSpPr>
        <p:spPr>
          <a:xfrm rot="16200000" flipH="1">
            <a:off x="6113419" y="3353887"/>
            <a:ext cx="627014" cy="133894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angular 14"/>
          <p:cNvCxnSpPr>
            <a:stCxn id="4" idx="2"/>
            <a:endCxn id="8" idx="0"/>
          </p:cNvCxnSpPr>
          <p:nvPr/>
        </p:nvCxnSpPr>
        <p:spPr>
          <a:xfrm rot="5400000">
            <a:off x="4838158" y="3417569"/>
            <a:ext cx="627014" cy="121158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angular 16"/>
          <p:cNvCxnSpPr>
            <a:stCxn id="4" idx="3"/>
            <a:endCxn id="10" idx="0"/>
          </p:cNvCxnSpPr>
          <p:nvPr/>
        </p:nvCxnSpPr>
        <p:spPr>
          <a:xfrm>
            <a:off x="7194369" y="3265715"/>
            <a:ext cx="2530930" cy="109727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angular 18"/>
          <p:cNvCxnSpPr>
            <a:stCxn id="4" idx="1"/>
            <a:endCxn id="7" idx="0"/>
          </p:cNvCxnSpPr>
          <p:nvPr/>
        </p:nvCxnSpPr>
        <p:spPr>
          <a:xfrm rot="10800000" flipV="1">
            <a:off x="1975760" y="3265715"/>
            <a:ext cx="2344781" cy="107115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CuadroTexto 19"/>
          <p:cNvSpPr txBox="1"/>
          <p:nvPr/>
        </p:nvSpPr>
        <p:spPr>
          <a:xfrm>
            <a:off x="5326381" y="2252732"/>
            <a:ext cx="1867988" cy="369332"/>
          </a:xfrm>
          <a:prstGeom prst="rect">
            <a:avLst/>
          </a:prstGeom>
          <a:noFill/>
        </p:spPr>
        <p:txBody>
          <a:bodyPr wrap="square" rtlCol="0">
            <a:spAutoFit/>
          </a:bodyPr>
          <a:lstStyle/>
          <a:p>
            <a:r>
              <a:rPr lang="es-CL" dirty="0" smtClean="0"/>
              <a:t>Tarea 1</a:t>
            </a:r>
            <a:endParaRPr lang="es-CL" dirty="0"/>
          </a:p>
        </p:txBody>
      </p:sp>
    </p:spTree>
    <p:extLst>
      <p:ext uri="{BB962C8B-B14F-4D97-AF65-F5344CB8AC3E}">
        <p14:creationId xmlns:p14="http://schemas.microsoft.com/office/powerpoint/2010/main" val="3961034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5360" y="607619"/>
            <a:ext cx="8610600" cy="1293028"/>
          </a:xfrm>
        </p:spPr>
        <p:txBody>
          <a:bodyPr/>
          <a:lstStyle/>
          <a:p>
            <a:r>
              <a:rPr lang="es-CL" dirty="0" smtClean="0"/>
              <a:t>Fechas y entregables</a:t>
            </a:r>
            <a:endParaRPr lang="es-CL" dirty="0"/>
          </a:p>
        </p:txBody>
      </p:sp>
      <p:sp>
        <p:nvSpPr>
          <p:cNvPr id="3" name="Marcador de contenido 2"/>
          <p:cNvSpPr>
            <a:spLocks noGrp="1"/>
          </p:cNvSpPr>
          <p:nvPr>
            <p:ph idx="1"/>
          </p:nvPr>
        </p:nvSpPr>
        <p:spPr/>
        <p:txBody>
          <a:bodyPr/>
          <a:lstStyle/>
          <a:p>
            <a:pPr marL="0" indent="0">
              <a:buNone/>
            </a:pPr>
            <a:r>
              <a:rPr lang="es-CL" dirty="0" smtClean="0"/>
              <a:t>El equipo de trabajo establece fechas de inicio y termino para cada tarea, de esta forma se puede planificar la mejor forma de afrontarla, una forma de organizar esto es mediante la carta Gantt a continuación un ejemplo de entregables.</a:t>
            </a:r>
          </a:p>
          <a:p>
            <a:pPr marL="0" indent="0">
              <a:buNone/>
            </a:pPr>
            <a:endParaRPr lang="es-CL" dirty="0" smtClean="0"/>
          </a:p>
          <a:p>
            <a:pPr marL="0" indent="0">
              <a:buNone/>
            </a:pPr>
            <a:r>
              <a:rPr lang="es-CL" dirty="0" smtClean="0"/>
              <a:t>1-Construccion del robot</a:t>
            </a:r>
          </a:p>
          <a:p>
            <a:pPr marL="0" indent="0">
              <a:buNone/>
            </a:pPr>
            <a:r>
              <a:rPr lang="es-CL" dirty="0" smtClean="0"/>
              <a:t>2-Elaboracion del informe </a:t>
            </a:r>
          </a:p>
          <a:p>
            <a:pPr marL="0" indent="0">
              <a:buNone/>
            </a:pPr>
            <a:r>
              <a:rPr lang="es-CL" dirty="0" smtClean="0"/>
              <a:t>3-Elaboracion de la presentación</a:t>
            </a:r>
          </a:p>
          <a:p>
            <a:pPr marL="0" indent="0">
              <a:buNone/>
            </a:pPr>
            <a:r>
              <a:rPr lang="es-CL" dirty="0" smtClean="0"/>
              <a:t>4-Programacion del robot</a:t>
            </a:r>
          </a:p>
          <a:p>
            <a:pPr marL="0" indent="0">
              <a:buNone/>
            </a:pPr>
            <a:endParaRPr lang="es-CL" dirty="0" smtClean="0"/>
          </a:p>
          <a:p>
            <a:pPr marL="0" indent="0">
              <a:buNone/>
            </a:pPr>
            <a:endParaRPr lang="es-CL" dirty="0" smtClean="0"/>
          </a:p>
        </p:txBody>
      </p:sp>
    </p:spTree>
    <p:extLst>
      <p:ext uri="{BB962C8B-B14F-4D97-AF65-F5344CB8AC3E}">
        <p14:creationId xmlns:p14="http://schemas.microsoft.com/office/powerpoint/2010/main" val="3575190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2365" y="620682"/>
            <a:ext cx="8610600" cy="1293028"/>
          </a:xfrm>
        </p:spPr>
        <p:txBody>
          <a:bodyPr/>
          <a:lstStyle/>
          <a:p>
            <a:r>
              <a:rPr lang="es-CL" dirty="0" smtClean="0"/>
              <a:t>Carta Gantt</a:t>
            </a:r>
            <a:endParaRPr lang="es-CL" dirty="0"/>
          </a:p>
        </p:txBody>
      </p:sp>
      <p:pic>
        <p:nvPicPr>
          <p:cNvPr id="7" name="Marcador de contenido 6"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0828" y="2828110"/>
            <a:ext cx="9882876" cy="3581931"/>
          </a:xfrm>
        </p:spPr>
      </p:pic>
    </p:spTree>
    <p:extLst>
      <p:ext uri="{BB962C8B-B14F-4D97-AF65-F5344CB8AC3E}">
        <p14:creationId xmlns:p14="http://schemas.microsoft.com/office/powerpoint/2010/main" val="4294131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8417" y="568429"/>
            <a:ext cx="8610600" cy="1293028"/>
          </a:xfrm>
        </p:spPr>
        <p:txBody>
          <a:bodyPr/>
          <a:lstStyle/>
          <a:p>
            <a:r>
              <a:rPr lang="es-CL" dirty="0" smtClean="0"/>
              <a:t>Gestión de riesgos</a:t>
            </a:r>
            <a:endParaRPr lang="es-CL" dirty="0"/>
          </a:p>
        </p:txBody>
      </p:sp>
      <p:sp>
        <p:nvSpPr>
          <p:cNvPr id="4" name="CuadroTexto 3"/>
          <p:cNvSpPr txBox="1"/>
          <p:nvPr/>
        </p:nvSpPr>
        <p:spPr>
          <a:xfrm>
            <a:off x="875211" y="1463040"/>
            <a:ext cx="9980023" cy="646331"/>
          </a:xfrm>
          <a:prstGeom prst="rect">
            <a:avLst/>
          </a:prstGeom>
          <a:noFill/>
        </p:spPr>
        <p:txBody>
          <a:bodyPr wrap="square" rtlCol="0">
            <a:spAutoFit/>
          </a:bodyPr>
          <a:lstStyle/>
          <a:p>
            <a:r>
              <a:rPr lang="es-CL" dirty="0" smtClean="0"/>
              <a:t>El equipo </a:t>
            </a:r>
            <a:r>
              <a:rPr lang="es-CL" dirty="0" smtClean="0"/>
              <a:t> </a:t>
            </a:r>
            <a:r>
              <a:rPr lang="es-CL" dirty="0" smtClean="0"/>
              <a:t>tomará las siguientes medidas en caso de presentarse algún tipo de inconveniente para el avance normal del proyecto.</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00" y="2109371"/>
            <a:ext cx="10656903" cy="3599098"/>
          </a:xfrm>
          <a:prstGeom prst="rect">
            <a:avLst/>
          </a:prstGeom>
        </p:spPr>
      </p:pic>
      <p:sp>
        <p:nvSpPr>
          <p:cNvPr id="6" name="CuadroTexto 5"/>
          <p:cNvSpPr txBox="1"/>
          <p:nvPr/>
        </p:nvSpPr>
        <p:spPr>
          <a:xfrm>
            <a:off x="1332411" y="4307766"/>
            <a:ext cx="2272938" cy="292388"/>
          </a:xfrm>
          <a:prstGeom prst="rect">
            <a:avLst/>
          </a:prstGeom>
          <a:noFill/>
        </p:spPr>
        <p:txBody>
          <a:bodyPr wrap="square" rtlCol="0">
            <a:spAutoFit/>
          </a:bodyPr>
          <a:lstStyle/>
          <a:p>
            <a:r>
              <a:rPr lang="es-CL" sz="1300" dirty="0" smtClean="0">
                <a:solidFill>
                  <a:schemeClr val="bg1"/>
                </a:solidFill>
              </a:rPr>
              <a:t>Falta presupuesto</a:t>
            </a:r>
            <a:endParaRPr lang="es-CL" sz="1300" dirty="0">
              <a:solidFill>
                <a:schemeClr val="bg1"/>
              </a:solidFill>
            </a:endParaRPr>
          </a:p>
        </p:txBody>
      </p:sp>
      <p:sp>
        <p:nvSpPr>
          <p:cNvPr id="7" name="CuadroTexto 6"/>
          <p:cNvSpPr txBox="1"/>
          <p:nvPr/>
        </p:nvSpPr>
        <p:spPr>
          <a:xfrm>
            <a:off x="1103811" y="2857788"/>
            <a:ext cx="2730139" cy="292388"/>
          </a:xfrm>
          <a:prstGeom prst="rect">
            <a:avLst/>
          </a:prstGeom>
          <a:noFill/>
        </p:spPr>
        <p:txBody>
          <a:bodyPr wrap="square" rtlCol="0">
            <a:spAutoFit/>
          </a:bodyPr>
          <a:lstStyle/>
          <a:p>
            <a:r>
              <a:rPr lang="es-CL" sz="1300" dirty="0" smtClean="0">
                <a:solidFill>
                  <a:schemeClr val="bg2"/>
                </a:solidFill>
              </a:rPr>
              <a:t>Se enferma un integrante</a:t>
            </a:r>
            <a:endParaRPr lang="es-CL" sz="1300" dirty="0">
              <a:solidFill>
                <a:schemeClr val="bg2"/>
              </a:solidFill>
            </a:endParaRPr>
          </a:p>
        </p:txBody>
      </p:sp>
      <p:sp>
        <p:nvSpPr>
          <p:cNvPr id="8" name="CuadroTexto 7"/>
          <p:cNvSpPr txBox="1"/>
          <p:nvPr/>
        </p:nvSpPr>
        <p:spPr>
          <a:xfrm>
            <a:off x="1018900" y="5385304"/>
            <a:ext cx="2403565" cy="323165"/>
          </a:xfrm>
          <a:prstGeom prst="rect">
            <a:avLst/>
          </a:prstGeom>
          <a:noFill/>
        </p:spPr>
        <p:txBody>
          <a:bodyPr wrap="square" rtlCol="0">
            <a:spAutoFit/>
          </a:bodyPr>
          <a:lstStyle/>
          <a:p>
            <a:r>
              <a:rPr lang="es-CL" sz="1500" dirty="0" smtClean="0">
                <a:solidFill>
                  <a:schemeClr val="bg1"/>
                </a:solidFill>
              </a:rPr>
              <a:t>Se muere un integrante</a:t>
            </a:r>
            <a:endParaRPr lang="es-CL" sz="1500" dirty="0">
              <a:solidFill>
                <a:schemeClr val="bg1"/>
              </a:solidFill>
            </a:endParaRPr>
          </a:p>
        </p:txBody>
      </p:sp>
      <p:sp>
        <p:nvSpPr>
          <p:cNvPr id="9" name="CuadroTexto 8"/>
          <p:cNvSpPr txBox="1"/>
          <p:nvPr/>
        </p:nvSpPr>
        <p:spPr>
          <a:xfrm>
            <a:off x="1103811" y="3267089"/>
            <a:ext cx="2103120" cy="523220"/>
          </a:xfrm>
          <a:prstGeom prst="rect">
            <a:avLst/>
          </a:prstGeom>
          <a:noFill/>
        </p:spPr>
        <p:txBody>
          <a:bodyPr wrap="square" rtlCol="0">
            <a:spAutoFit/>
          </a:bodyPr>
          <a:lstStyle/>
          <a:p>
            <a:r>
              <a:rPr lang="es-CL" sz="1400" dirty="0" smtClean="0">
                <a:solidFill>
                  <a:schemeClr val="bg2"/>
                </a:solidFill>
              </a:rPr>
              <a:t>Integrante falta a una </a:t>
            </a:r>
          </a:p>
          <a:p>
            <a:r>
              <a:rPr lang="es-CL" sz="1400" dirty="0" smtClean="0">
                <a:solidFill>
                  <a:schemeClr val="bg2"/>
                </a:solidFill>
              </a:rPr>
              <a:t>sesión</a:t>
            </a:r>
            <a:endParaRPr lang="es-CL" sz="1400" dirty="0">
              <a:solidFill>
                <a:schemeClr val="bg2"/>
              </a:solidFill>
            </a:endParaRPr>
          </a:p>
        </p:txBody>
      </p:sp>
      <p:sp>
        <p:nvSpPr>
          <p:cNvPr id="10" name="CuadroTexto 9"/>
          <p:cNvSpPr txBox="1"/>
          <p:nvPr/>
        </p:nvSpPr>
        <p:spPr>
          <a:xfrm>
            <a:off x="1103811" y="3741175"/>
            <a:ext cx="2318654" cy="492443"/>
          </a:xfrm>
          <a:prstGeom prst="rect">
            <a:avLst/>
          </a:prstGeom>
          <a:noFill/>
        </p:spPr>
        <p:txBody>
          <a:bodyPr wrap="square" rtlCol="0">
            <a:spAutoFit/>
          </a:bodyPr>
          <a:lstStyle/>
          <a:p>
            <a:r>
              <a:rPr lang="es-CL" sz="1300" dirty="0" smtClean="0">
                <a:solidFill>
                  <a:schemeClr val="bg2"/>
                </a:solidFill>
              </a:rPr>
              <a:t>Descoordinación entre sub Grupos </a:t>
            </a:r>
            <a:endParaRPr lang="es-CL" sz="1300" dirty="0">
              <a:solidFill>
                <a:schemeClr val="bg2"/>
              </a:solidFill>
            </a:endParaRPr>
          </a:p>
        </p:txBody>
      </p:sp>
      <p:sp>
        <p:nvSpPr>
          <p:cNvPr id="11" name="CuadroTexto 10"/>
          <p:cNvSpPr txBox="1"/>
          <p:nvPr/>
        </p:nvSpPr>
        <p:spPr>
          <a:xfrm>
            <a:off x="1103811" y="4794069"/>
            <a:ext cx="2318654" cy="492443"/>
          </a:xfrm>
          <a:prstGeom prst="rect">
            <a:avLst/>
          </a:prstGeom>
          <a:noFill/>
        </p:spPr>
        <p:txBody>
          <a:bodyPr wrap="square" rtlCol="0">
            <a:spAutoFit/>
          </a:bodyPr>
          <a:lstStyle/>
          <a:p>
            <a:r>
              <a:rPr lang="es-CL" sz="1300" dirty="0" smtClean="0">
                <a:solidFill>
                  <a:schemeClr val="bg2"/>
                </a:solidFill>
              </a:rPr>
              <a:t>Un integrante abandona el grupo</a:t>
            </a:r>
            <a:endParaRPr lang="es-CL" sz="1300" dirty="0">
              <a:solidFill>
                <a:schemeClr val="bg2"/>
              </a:solidFill>
            </a:endParaRPr>
          </a:p>
        </p:txBody>
      </p:sp>
      <p:sp>
        <p:nvSpPr>
          <p:cNvPr id="12" name="CuadroTexto 11"/>
          <p:cNvSpPr txBox="1"/>
          <p:nvPr/>
        </p:nvSpPr>
        <p:spPr>
          <a:xfrm>
            <a:off x="3605349" y="2857788"/>
            <a:ext cx="1502228" cy="369332"/>
          </a:xfrm>
          <a:prstGeom prst="rect">
            <a:avLst/>
          </a:prstGeom>
          <a:noFill/>
        </p:spPr>
        <p:txBody>
          <a:bodyPr wrap="square" rtlCol="0">
            <a:spAutoFit/>
          </a:bodyPr>
          <a:lstStyle/>
          <a:p>
            <a:r>
              <a:rPr lang="es-CL" dirty="0" smtClean="0">
                <a:solidFill>
                  <a:schemeClr val="bg2"/>
                </a:solidFill>
              </a:rPr>
              <a:t>      60%</a:t>
            </a:r>
            <a:endParaRPr lang="es-CL" dirty="0">
              <a:solidFill>
                <a:schemeClr val="bg2"/>
              </a:solidFill>
            </a:endParaRPr>
          </a:p>
        </p:txBody>
      </p:sp>
      <p:sp>
        <p:nvSpPr>
          <p:cNvPr id="13" name="CuadroTexto 12"/>
          <p:cNvSpPr txBox="1"/>
          <p:nvPr/>
        </p:nvSpPr>
        <p:spPr>
          <a:xfrm>
            <a:off x="3952603" y="3314757"/>
            <a:ext cx="1502228" cy="369332"/>
          </a:xfrm>
          <a:prstGeom prst="rect">
            <a:avLst/>
          </a:prstGeom>
          <a:noFill/>
        </p:spPr>
        <p:txBody>
          <a:bodyPr wrap="square" rtlCol="0">
            <a:spAutoFit/>
          </a:bodyPr>
          <a:lstStyle/>
          <a:p>
            <a:r>
              <a:rPr lang="es-CL" dirty="0" smtClean="0">
                <a:solidFill>
                  <a:schemeClr val="bg2">
                    <a:lumMod val="50000"/>
                  </a:schemeClr>
                </a:solidFill>
              </a:rPr>
              <a:t>50%</a:t>
            </a:r>
            <a:endParaRPr lang="es-CL" dirty="0">
              <a:solidFill>
                <a:schemeClr val="bg2">
                  <a:lumMod val="50000"/>
                </a:schemeClr>
              </a:solidFill>
            </a:endParaRPr>
          </a:p>
        </p:txBody>
      </p:sp>
      <p:sp>
        <p:nvSpPr>
          <p:cNvPr id="14" name="CuadroTexto 13"/>
          <p:cNvSpPr txBox="1"/>
          <p:nvPr/>
        </p:nvSpPr>
        <p:spPr>
          <a:xfrm>
            <a:off x="3952603" y="3802730"/>
            <a:ext cx="869767" cy="369332"/>
          </a:xfrm>
          <a:prstGeom prst="rect">
            <a:avLst/>
          </a:prstGeom>
          <a:noFill/>
        </p:spPr>
        <p:txBody>
          <a:bodyPr wrap="square" rtlCol="0">
            <a:spAutoFit/>
          </a:bodyPr>
          <a:lstStyle/>
          <a:p>
            <a:r>
              <a:rPr lang="es-CL" dirty="0" smtClean="0">
                <a:solidFill>
                  <a:schemeClr val="bg2">
                    <a:lumMod val="50000"/>
                  </a:schemeClr>
                </a:solidFill>
              </a:rPr>
              <a:t>40%</a:t>
            </a:r>
            <a:endParaRPr lang="es-CL" dirty="0">
              <a:solidFill>
                <a:schemeClr val="bg2">
                  <a:lumMod val="50000"/>
                </a:schemeClr>
              </a:solidFill>
            </a:endParaRPr>
          </a:p>
        </p:txBody>
      </p:sp>
      <p:sp>
        <p:nvSpPr>
          <p:cNvPr id="15" name="CuadroTexto 14"/>
          <p:cNvSpPr txBox="1"/>
          <p:nvPr/>
        </p:nvSpPr>
        <p:spPr>
          <a:xfrm>
            <a:off x="3952603" y="4307766"/>
            <a:ext cx="763088" cy="369332"/>
          </a:xfrm>
          <a:prstGeom prst="rect">
            <a:avLst/>
          </a:prstGeom>
          <a:noFill/>
        </p:spPr>
        <p:txBody>
          <a:bodyPr wrap="square" rtlCol="0">
            <a:spAutoFit/>
          </a:bodyPr>
          <a:lstStyle/>
          <a:p>
            <a:r>
              <a:rPr lang="es-CL" dirty="0" smtClean="0">
                <a:solidFill>
                  <a:schemeClr val="bg2">
                    <a:lumMod val="50000"/>
                  </a:schemeClr>
                </a:solidFill>
              </a:rPr>
              <a:t>30%</a:t>
            </a:r>
            <a:endParaRPr lang="es-CL" dirty="0">
              <a:solidFill>
                <a:schemeClr val="bg2">
                  <a:lumMod val="50000"/>
                </a:schemeClr>
              </a:solidFill>
            </a:endParaRPr>
          </a:p>
        </p:txBody>
      </p:sp>
      <p:sp>
        <p:nvSpPr>
          <p:cNvPr id="16" name="CuadroTexto 15"/>
          <p:cNvSpPr txBox="1"/>
          <p:nvPr/>
        </p:nvSpPr>
        <p:spPr>
          <a:xfrm>
            <a:off x="3952603" y="4924697"/>
            <a:ext cx="869767" cy="369332"/>
          </a:xfrm>
          <a:prstGeom prst="rect">
            <a:avLst/>
          </a:prstGeom>
          <a:noFill/>
        </p:spPr>
        <p:txBody>
          <a:bodyPr wrap="square" rtlCol="0">
            <a:spAutoFit/>
          </a:bodyPr>
          <a:lstStyle/>
          <a:p>
            <a:r>
              <a:rPr lang="es-CL" dirty="0" smtClean="0">
                <a:solidFill>
                  <a:schemeClr val="bg2">
                    <a:lumMod val="50000"/>
                  </a:schemeClr>
                </a:solidFill>
              </a:rPr>
              <a:t>10%</a:t>
            </a:r>
            <a:endParaRPr lang="es-CL" dirty="0">
              <a:solidFill>
                <a:schemeClr val="bg2">
                  <a:lumMod val="50000"/>
                </a:schemeClr>
              </a:solidFill>
            </a:endParaRPr>
          </a:p>
        </p:txBody>
      </p:sp>
      <p:sp>
        <p:nvSpPr>
          <p:cNvPr id="17" name="CuadroTexto 16"/>
          <p:cNvSpPr txBox="1"/>
          <p:nvPr/>
        </p:nvSpPr>
        <p:spPr>
          <a:xfrm>
            <a:off x="3952603" y="5385304"/>
            <a:ext cx="763088" cy="369332"/>
          </a:xfrm>
          <a:prstGeom prst="rect">
            <a:avLst/>
          </a:prstGeom>
          <a:noFill/>
        </p:spPr>
        <p:txBody>
          <a:bodyPr wrap="square" rtlCol="0">
            <a:spAutoFit/>
          </a:bodyPr>
          <a:lstStyle/>
          <a:p>
            <a:r>
              <a:rPr lang="es-CL" dirty="0" smtClean="0">
                <a:solidFill>
                  <a:schemeClr val="bg2">
                    <a:lumMod val="50000"/>
                  </a:schemeClr>
                </a:solidFill>
              </a:rPr>
              <a:t>3%</a:t>
            </a:r>
            <a:endParaRPr lang="es-CL" dirty="0">
              <a:solidFill>
                <a:schemeClr val="bg2">
                  <a:lumMod val="50000"/>
                </a:schemeClr>
              </a:solidFill>
            </a:endParaRPr>
          </a:p>
        </p:txBody>
      </p:sp>
      <p:sp>
        <p:nvSpPr>
          <p:cNvPr id="18" name="CuadroTexto 17"/>
          <p:cNvSpPr txBox="1"/>
          <p:nvPr/>
        </p:nvSpPr>
        <p:spPr>
          <a:xfrm>
            <a:off x="5454831" y="2857788"/>
            <a:ext cx="658586" cy="369332"/>
          </a:xfrm>
          <a:prstGeom prst="rect">
            <a:avLst/>
          </a:prstGeom>
          <a:noFill/>
        </p:spPr>
        <p:txBody>
          <a:bodyPr wrap="square" rtlCol="0">
            <a:spAutoFit/>
          </a:bodyPr>
          <a:lstStyle/>
          <a:p>
            <a:r>
              <a:rPr lang="es-CL" dirty="0">
                <a:solidFill>
                  <a:schemeClr val="tx2">
                    <a:lumMod val="10000"/>
                  </a:schemeClr>
                </a:solidFill>
              </a:rPr>
              <a:t>3</a:t>
            </a:r>
          </a:p>
        </p:txBody>
      </p:sp>
      <p:sp>
        <p:nvSpPr>
          <p:cNvPr id="19" name="CuadroTexto 18"/>
          <p:cNvSpPr txBox="1"/>
          <p:nvPr/>
        </p:nvSpPr>
        <p:spPr>
          <a:xfrm>
            <a:off x="5454831" y="3422469"/>
            <a:ext cx="658586" cy="369332"/>
          </a:xfrm>
          <a:prstGeom prst="rect">
            <a:avLst/>
          </a:prstGeom>
          <a:noFill/>
        </p:spPr>
        <p:txBody>
          <a:bodyPr wrap="square" rtlCol="0">
            <a:spAutoFit/>
          </a:bodyPr>
          <a:lstStyle/>
          <a:p>
            <a:r>
              <a:rPr lang="es-CL" dirty="0">
                <a:solidFill>
                  <a:schemeClr val="bg2"/>
                </a:solidFill>
              </a:rPr>
              <a:t>2</a:t>
            </a:r>
          </a:p>
        </p:txBody>
      </p:sp>
      <p:sp>
        <p:nvSpPr>
          <p:cNvPr id="20" name="CuadroTexto 19"/>
          <p:cNvSpPr txBox="1"/>
          <p:nvPr/>
        </p:nvSpPr>
        <p:spPr>
          <a:xfrm>
            <a:off x="5454831" y="3802730"/>
            <a:ext cx="541020" cy="369332"/>
          </a:xfrm>
          <a:prstGeom prst="rect">
            <a:avLst/>
          </a:prstGeom>
          <a:noFill/>
        </p:spPr>
        <p:txBody>
          <a:bodyPr wrap="square" rtlCol="0">
            <a:spAutoFit/>
          </a:bodyPr>
          <a:lstStyle/>
          <a:p>
            <a:r>
              <a:rPr lang="es-CL" dirty="0" smtClean="0">
                <a:solidFill>
                  <a:schemeClr val="bg2"/>
                </a:solidFill>
              </a:rPr>
              <a:t>1</a:t>
            </a:r>
            <a:endParaRPr lang="es-CL" dirty="0">
              <a:solidFill>
                <a:schemeClr val="bg2"/>
              </a:solidFill>
            </a:endParaRPr>
          </a:p>
        </p:txBody>
      </p:sp>
      <p:sp>
        <p:nvSpPr>
          <p:cNvPr id="21" name="CuadroTexto 20"/>
          <p:cNvSpPr txBox="1"/>
          <p:nvPr/>
        </p:nvSpPr>
        <p:spPr>
          <a:xfrm>
            <a:off x="5454831" y="4307766"/>
            <a:ext cx="658586" cy="369332"/>
          </a:xfrm>
          <a:prstGeom prst="rect">
            <a:avLst/>
          </a:prstGeom>
          <a:noFill/>
        </p:spPr>
        <p:txBody>
          <a:bodyPr wrap="square" rtlCol="0">
            <a:spAutoFit/>
          </a:bodyPr>
          <a:lstStyle/>
          <a:p>
            <a:r>
              <a:rPr lang="es-CL" dirty="0" smtClean="0">
                <a:solidFill>
                  <a:schemeClr val="bg2"/>
                </a:solidFill>
              </a:rPr>
              <a:t>2</a:t>
            </a:r>
            <a:endParaRPr lang="es-CL" dirty="0">
              <a:solidFill>
                <a:schemeClr val="bg2"/>
              </a:solidFill>
            </a:endParaRPr>
          </a:p>
        </p:txBody>
      </p:sp>
      <p:sp>
        <p:nvSpPr>
          <p:cNvPr id="22" name="CuadroTexto 21"/>
          <p:cNvSpPr txBox="1"/>
          <p:nvPr/>
        </p:nvSpPr>
        <p:spPr>
          <a:xfrm>
            <a:off x="5454831" y="4924697"/>
            <a:ext cx="658586" cy="369332"/>
          </a:xfrm>
          <a:prstGeom prst="rect">
            <a:avLst/>
          </a:prstGeom>
          <a:noFill/>
        </p:spPr>
        <p:txBody>
          <a:bodyPr wrap="square" rtlCol="0">
            <a:spAutoFit/>
          </a:bodyPr>
          <a:lstStyle/>
          <a:p>
            <a:r>
              <a:rPr lang="es-CL" dirty="0" smtClean="0">
                <a:solidFill>
                  <a:schemeClr val="bg2"/>
                </a:solidFill>
              </a:rPr>
              <a:t>3</a:t>
            </a:r>
            <a:endParaRPr lang="es-CL" dirty="0">
              <a:solidFill>
                <a:schemeClr val="bg2"/>
              </a:solidFill>
            </a:endParaRPr>
          </a:p>
        </p:txBody>
      </p:sp>
      <p:sp>
        <p:nvSpPr>
          <p:cNvPr id="23" name="CuadroTexto 22"/>
          <p:cNvSpPr txBox="1"/>
          <p:nvPr/>
        </p:nvSpPr>
        <p:spPr>
          <a:xfrm>
            <a:off x="5454831" y="5385304"/>
            <a:ext cx="541020" cy="369332"/>
          </a:xfrm>
          <a:prstGeom prst="rect">
            <a:avLst/>
          </a:prstGeom>
          <a:noFill/>
        </p:spPr>
        <p:txBody>
          <a:bodyPr wrap="square" rtlCol="0">
            <a:spAutoFit/>
          </a:bodyPr>
          <a:lstStyle/>
          <a:p>
            <a:r>
              <a:rPr lang="es-CL" dirty="0" smtClean="0">
                <a:solidFill>
                  <a:schemeClr val="bg2"/>
                </a:solidFill>
              </a:rPr>
              <a:t>3</a:t>
            </a:r>
            <a:endParaRPr lang="es-CL" dirty="0">
              <a:solidFill>
                <a:schemeClr val="bg2"/>
              </a:solidFill>
            </a:endParaRPr>
          </a:p>
        </p:txBody>
      </p:sp>
      <p:sp>
        <p:nvSpPr>
          <p:cNvPr id="24" name="CuadroTexto 23"/>
          <p:cNvSpPr txBox="1"/>
          <p:nvPr/>
        </p:nvSpPr>
        <p:spPr>
          <a:xfrm>
            <a:off x="6492240" y="2857788"/>
            <a:ext cx="4976949" cy="492443"/>
          </a:xfrm>
          <a:prstGeom prst="rect">
            <a:avLst/>
          </a:prstGeom>
          <a:noFill/>
        </p:spPr>
        <p:txBody>
          <a:bodyPr wrap="square" rtlCol="0">
            <a:spAutoFit/>
          </a:bodyPr>
          <a:lstStyle/>
          <a:p>
            <a:r>
              <a:rPr lang="es-CL" sz="1300" dirty="0" smtClean="0">
                <a:solidFill>
                  <a:schemeClr val="bg2"/>
                </a:solidFill>
              </a:rPr>
              <a:t>Se reasignan las tareas entre los integrantes que no estén enfermos</a:t>
            </a:r>
            <a:endParaRPr lang="es-CL" sz="1300" dirty="0">
              <a:solidFill>
                <a:schemeClr val="bg2"/>
              </a:solidFill>
            </a:endParaRPr>
          </a:p>
        </p:txBody>
      </p:sp>
      <p:sp>
        <p:nvSpPr>
          <p:cNvPr id="25" name="CuadroTexto 24"/>
          <p:cNvSpPr txBox="1"/>
          <p:nvPr/>
        </p:nvSpPr>
        <p:spPr>
          <a:xfrm>
            <a:off x="6464918" y="3267089"/>
            <a:ext cx="4976949" cy="569387"/>
          </a:xfrm>
          <a:prstGeom prst="rect">
            <a:avLst/>
          </a:prstGeom>
          <a:noFill/>
        </p:spPr>
        <p:txBody>
          <a:bodyPr wrap="square" rtlCol="0">
            <a:spAutoFit/>
          </a:bodyPr>
          <a:lstStyle/>
          <a:p>
            <a:r>
              <a:rPr lang="es-CL" sz="1300" dirty="0" smtClean="0">
                <a:solidFill>
                  <a:schemeClr val="bg2"/>
                </a:solidFill>
              </a:rPr>
              <a:t>Debe justificar la falta, además deberá ponerse al día con lo avanzado. </a:t>
            </a:r>
            <a:r>
              <a:rPr lang="es-CL" dirty="0" smtClean="0"/>
              <a:t>l</a:t>
            </a:r>
            <a:endParaRPr lang="es-CL" dirty="0"/>
          </a:p>
        </p:txBody>
      </p:sp>
      <p:sp>
        <p:nvSpPr>
          <p:cNvPr id="26" name="CuadroTexto 25"/>
          <p:cNvSpPr txBox="1"/>
          <p:nvPr/>
        </p:nvSpPr>
        <p:spPr>
          <a:xfrm>
            <a:off x="6492240" y="3785663"/>
            <a:ext cx="4839788" cy="492443"/>
          </a:xfrm>
          <a:prstGeom prst="rect">
            <a:avLst/>
          </a:prstGeom>
          <a:noFill/>
        </p:spPr>
        <p:txBody>
          <a:bodyPr wrap="square" rtlCol="0">
            <a:spAutoFit/>
          </a:bodyPr>
          <a:lstStyle/>
          <a:p>
            <a:r>
              <a:rPr lang="es-CL" sz="1300" dirty="0" smtClean="0">
                <a:solidFill>
                  <a:schemeClr val="bg2"/>
                </a:solidFill>
              </a:rPr>
              <a:t>El subgrupo que este avanzado deberá ayudar al subgrupo atrasado.</a:t>
            </a:r>
            <a:endParaRPr lang="es-CL" sz="1300" dirty="0">
              <a:solidFill>
                <a:schemeClr val="bg2"/>
              </a:solidFill>
            </a:endParaRPr>
          </a:p>
        </p:txBody>
      </p:sp>
      <p:sp>
        <p:nvSpPr>
          <p:cNvPr id="27" name="CuadroTexto 26"/>
          <p:cNvSpPr txBox="1"/>
          <p:nvPr/>
        </p:nvSpPr>
        <p:spPr>
          <a:xfrm>
            <a:off x="6492240" y="4307766"/>
            <a:ext cx="4976949" cy="292388"/>
          </a:xfrm>
          <a:prstGeom prst="rect">
            <a:avLst/>
          </a:prstGeom>
          <a:noFill/>
        </p:spPr>
        <p:txBody>
          <a:bodyPr wrap="square" rtlCol="0">
            <a:spAutoFit/>
          </a:bodyPr>
          <a:lstStyle/>
          <a:p>
            <a:r>
              <a:rPr lang="es-CL" sz="1300" dirty="0" smtClean="0">
                <a:solidFill>
                  <a:schemeClr val="bg2"/>
                </a:solidFill>
              </a:rPr>
              <a:t>Se pedirá una cuota entre los miembros del grupo</a:t>
            </a:r>
            <a:endParaRPr lang="es-CL" sz="1300" dirty="0">
              <a:solidFill>
                <a:schemeClr val="bg2"/>
              </a:solidFill>
            </a:endParaRPr>
          </a:p>
        </p:txBody>
      </p:sp>
      <p:sp>
        <p:nvSpPr>
          <p:cNvPr id="28" name="CuadroTexto 27"/>
          <p:cNvSpPr txBox="1"/>
          <p:nvPr/>
        </p:nvSpPr>
        <p:spPr>
          <a:xfrm>
            <a:off x="6492240" y="4794069"/>
            <a:ext cx="4949627" cy="292388"/>
          </a:xfrm>
          <a:prstGeom prst="rect">
            <a:avLst/>
          </a:prstGeom>
          <a:noFill/>
        </p:spPr>
        <p:txBody>
          <a:bodyPr wrap="square" rtlCol="0">
            <a:spAutoFit/>
          </a:bodyPr>
          <a:lstStyle/>
          <a:p>
            <a:r>
              <a:rPr lang="es-CL" sz="1300" dirty="0" smtClean="0">
                <a:solidFill>
                  <a:schemeClr val="bg2"/>
                </a:solidFill>
              </a:rPr>
              <a:t>Se reasignan tareas y cargos para solventar la perdida.</a:t>
            </a:r>
            <a:endParaRPr lang="es-CL" sz="1300" dirty="0">
              <a:solidFill>
                <a:schemeClr val="bg2"/>
              </a:solidFill>
            </a:endParaRPr>
          </a:p>
        </p:txBody>
      </p:sp>
      <p:sp>
        <p:nvSpPr>
          <p:cNvPr id="29" name="CuadroTexto 28"/>
          <p:cNvSpPr txBox="1"/>
          <p:nvPr/>
        </p:nvSpPr>
        <p:spPr>
          <a:xfrm>
            <a:off x="7101084" y="5362220"/>
            <a:ext cx="4839788" cy="369332"/>
          </a:xfrm>
          <a:prstGeom prst="rect">
            <a:avLst/>
          </a:prstGeom>
          <a:noFill/>
        </p:spPr>
        <p:txBody>
          <a:bodyPr wrap="square" rtlCol="0">
            <a:spAutoFit/>
          </a:bodyPr>
          <a:lstStyle/>
          <a:p>
            <a:r>
              <a:rPr lang="es-CL" dirty="0" smtClean="0">
                <a:solidFill>
                  <a:schemeClr val="bg2"/>
                </a:solidFill>
              </a:rPr>
              <a:t>Se reasignan tareas y cargos</a:t>
            </a:r>
            <a:endParaRPr lang="es-CL" dirty="0">
              <a:solidFill>
                <a:schemeClr val="bg2"/>
              </a:solidFill>
            </a:endParaRPr>
          </a:p>
        </p:txBody>
      </p:sp>
      <p:sp>
        <p:nvSpPr>
          <p:cNvPr id="3" name="CuadroTexto 2"/>
          <p:cNvSpPr txBox="1"/>
          <p:nvPr/>
        </p:nvSpPr>
        <p:spPr>
          <a:xfrm>
            <a:off x="1227909" y="5917474"/>
            <a:ext cx="9627325" cy="369332"/>
          </a:xfrm>
          <a:prstGeom prst="rect">
            <a:avLst/>
          </a:prstGeom>
          <a:noFill/>
        </p:spPr>
        <p:txBody>
          <a:bodyPr wrap="square" rtlCol="0">
            <a:spAutoFit/>
          </a:bodyPr>
          <a:lstStyle/>
          <a:p>
            <a:r>
              <a:rPr lang="es-CL" dirty="0" smtClean="0"/>
              <a:t>Escala de impacto: 1=no tan Despreciable, 2=Mala, 3=Critica</a:t>
            </a:r>
            <a:endParaRPr lang="es-CL" dirty="0"/>
          </a:p>
        </p:txBody>
      </p:sp>
    </p:spTree>
    <p:extLst>
      <p:ext uri="{BB962C8B-B14F-4D97-AF65-F5344CB8AC3E}">
        <p14:creationId xmlns:p14="http://schemas.microsoft.com/office/powerpoint/2010/main" val="708361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305</TotalTime>
  <Words>513</Words>
  <Application>Microsoft Office PowerPoint</Application>
  <PresentationFormat>Panorámica</PresentationFormat>
  <Paragraphs>68</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Century Gothic</vt:lpstr>
      <vt:lpstr>Estela de condensación</vt:lpstr>
      <vt:lpstr>Proyecto Mindcuber</vt:lpstr>
      <vt:lpstr>especificación del problema</vt:lpstr>
      <vt:lpstr>Definición de actividades</vt:lpstr>
      <vt:lpstr>Estructura organizacional</vt:lpstr>
      <vt:lpstr>Estructura organizacional (TAREA COMPLEJA)</vt:lpstr>
      <vt:lpstr>Estructura organizacional (normal)</vt:lpstr>
      <vt:lpstr>Fechas y entregables</vt:lpstr>
      <vt:lpstr>Carta Gantt</vt:lpstr>
      <vt:lpstr>Gestión de riesgos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dc:title>
  <dc:creator>byron yavi</dc:creator>
  <cp:lastModifiedBy>byron yavi</cp:lastModifiedBy>
  <cp:revision>22</cp:revision>
  <dcterms:created xsi:type="dcterms:W3CDTF">2017-09-09T17:24:57Z</dcterms:created>
  <dcterms:modified xsi:type="dcterms:W3CDTF">2017-09-11T18:47:49Z</dcterms:modified>
</cp:coreProperties>
</file>