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Fira Sans"/>
      <p:regular r:id="rId21"/>
      <p:bold r:id="rId22"/>
      <p:italic r:id="rId23"/>
      <p:boldItalic r:id="rId24"/>
    </p:embeddedFont>
    <p:embeddedFont>
      <p:font typeface="Fira Sans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iraSans-bold.fntdata"/><Relationship Id="rId21" Type="http://schemas.openxmlformats.org/officeDocument/2006/relationships/font" Target="fonts/FiraSans-regular.fntdata"/><Relationship Id="rId24" Type="http://schemas.openxmlformats.org/officeDocument/2006/relationships/font" Target="fonts/FiraSans-boldItalic.fntdata"/><Relationship Id="rId23" Type="http://schemas.openxmlformats.org/officeDocument/2006/relationships/font" Target="fonts/Fira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Light-bold.fntdata"/><Relationship Id="rId25" Type="http://schemas.openxmlformats.org/officeDocument/2006/relationships/font" Target="fonts/FiraSansLight-regular.fntdata"/><Relationship Id="rId28" Type="http://schemas.openxmlformats.org/officeDocument/2006/relationships/font" Target="fonts/FiraSansLight-boldItalic.fntdata"/><Relationship Id="rId27" Type="http://schemas.openxmlformats.org/officeDocument/2006/relationships/font" Target="fonts/Fira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42457b3e9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42457b3e9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42457b3e9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42457b3e9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42360962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42360962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42360962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42360962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42457b3e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42457b3e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42360962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442360962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546e1d306_1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546e1d306_1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41d2441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41d2441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4236096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4236096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42457b3e9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42457b3e9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360962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360962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42360962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42360962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42457b3e9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42457b3e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42360962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42360962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47297" y="9889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882125" y="3728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43776" y="27644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Google Shape;167;p12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1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 - No city">
  <p:cSld name="BLANK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Google Shape;240;p16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 - No city">
  <p:cSld name="BLANK_1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Google Shape;34;p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▫"/>
              <a:defRPr i="1"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9pPr>
          </a:lstStyle>
          <a:p/>
        </p:txBody>
      </p:sp>
      <p:sp>
        <p:nvSpPr>
          <p:cNvPr id="80" name="Google Shape;80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6000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b="1" sz="6000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>
            <a:off x="7999697" y="9127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7034525" y="2966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24776" y="25358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1" name="Google Shape;111;p6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2" name="Google Shape;112;p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3" name="Google Shape;123;p7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4" name="Google Shape;124;p7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5" name="Google Shape;125;p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Google Shape;135;p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9"/>
          <p:cNvGrpSpPr/>
          <p:nvPr/>
        </p:nvGrpSpPr>
        <p:grpSpPr>
          <a:xfrm>
            <a:off x="-1" y="4553740"/>
            <a:ext cx="9150299" cy="589766"/>
            <a:chOff x="0" y="4278697"/>
            <a:chExt cx="13245946" cy="853743"/>
          </a:xfrm>
        </p:grpSpPr>
        <p:sp>
          <p:nvSpPr>
            <p:cNvPr id="138" name="Google Shape;138;p9"/>
            <p:cNvSpPr/>
            <p:nvPr/>
          </p:nvSpPr>
          <p:spPr>
            <a:xfrm>
              <a:off x="0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6622975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9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45" name="Google Shape;145;p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/>
          <p:nvPr>
            <p:ph type="ctrTitle"/>
          </p:nvPr>
        </p:nvSpPr>
        <p:spPr>
          <a:xfrm>
            <a:off x="2514550" y="218025"/>
            <a:ext cx="3434100" cy="27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DANTRON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7" name="Google Shape;297;p18"/>
          <p:cNvSpPr txBox="1"/>
          <p:nvPr>
            <p:ph idx="4294967295" type="subTitle"/>
          </p:nvPr>
        </p:nvSpPr>
        <p:spPr>
          <a:xfrm>
            <a:off x="1472050" y="2294773"/>
            <a:ext cx="8520600" cy="733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Nombres:Angelo Coriza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457200" lvl="0" marL="3657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David Orellana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457200" lvl="0" marL="3657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Nicolas Vargas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457200" lvl="0" marL="22860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Profesores:Diego Aracena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3657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   Ricardo Valdivia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Implementación</a:t>
            </a:r>
            <a:r>
              <a:rPr lang="es-419"/>
              <a:t>:</a:t>
            </a:r>
            <a:endParaRPr/>
          </a:p>
        </p:txBody>
      </p:sp>
      <p:sp>
        <p:nvSpPr>
          <p:cNvPr id="359" name="Google Shape;359;p27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Implementación</a:t>
            </a:r>
            <a:r>
              <a:rPr lang="es-419"/>
              <a:t> de programas:</a:t>
            </a:r>
            <a:endParaRPr/>
          </a:p>
        </p:txBody>
      </p:sp>
      <p:pic>
        <p:nvPicPr>
          <p:cNvPr id="360" name="Google Shape;3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88" y="2290700"/>
            <a:ext cx="8038224" cy="3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525" y="3392150"/>
            <a:ext cx="4847200" cy="4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Implementacion(Diagrama de interacción)</a:t>
            </a:r>
            <a:endParaRPr/>
          </a:p>
        </p:txBody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963" y="986850"/>
            <a:ext cx="6122075" cy="38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Análisis</a:t>
            </a:r>
            <a:r>
              <a:rPr lang="es-419"/>
              <a:t> y diseños:</a:t>
            </a:r>
            <a:endParaRPr/>
          </a:p>
        </p:txBody>
      </p:sp>
      <p:sp>
        <p:nvSpPr>
          <p:cNvPr id="374" name="Google Shape;374;p29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725" y="961200"/>
            <a:ext cx="6436550" cy="37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Estado actual del Proyecto:</a:t>
            </a:r>
            <a:endParaRPr/>
          </a:p>
        </p:txBody>
      </p:sp>
      <p:sp>
        <p:nvSpPr>
          <p:cNvPr id="381" name="Google Shape;381;p30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Programación</a:t>
            </a:r>
            <a:r>
              <a:rPr lang="es-419"/>
              <a:t>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Comunicación</a:t>
            </a:r>
            <a:r>
              <a:rPr lang="es-419"/>
              <a:t> Remota.</a:t>
            </a:r>
            <a:endParaRPr/>
          </a:p>
        </p:txBody>
      </p:sp>
      <p:pic>
        <p:nvPicPr>
          <p:cNvPr id="382" name="Google Shape;3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625" y="1243375"/>
            <a:ext cx="1770900" cy="17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725" y="2645850"/>
            <a:ext cx="1946100" cy="19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0"/>
          <p:cNvPicPr preferRelativeResize="0"/>
          <p:nvPr/>
        </p:nvPicPr>
        <p:blipFill rotWithShape="1">
          <a:blip r:embed="rId5">
            <a:alphaModFix/>
          </a:blip>
          <a:srcRect b="23529" l="0" r="0" t="0"/>
          <a:stretch/>
        </p:blipFill>
        <p:spPr>
          <a:xfrm>
            <a:off x="4666850" y="2122825"/>
            <a:ext cx="1946101" cy="264576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0"/>
          <p:cNvSpPr/>
          <p:nvPr/>
        </p:nvSpPr>
        <p:spPr>
          <a:xfrm>
            <a:off x="2629475" y="3617125"/>
            <a:ext cx="2052300" cy="57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Bluetooth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Problemas Encontrados y </a:t>
            </a:r>
            <a:r>
              <a:rPr lang="es-419"/>
              <a:t>solución</a:t>
            </a:r>
            <a:r>
              <a:rPr lang="es-419"/>
              <a:t>(es):</a:t>
            </a:r>
            <a:endParaRPr/>
          </a:p>
        </p:txBody>
      </p:sp>
      <p:sp>
        <p:nvSpPr>
          <p:cNvPr id="391" name="Google Shape;391;p3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Armado del Robot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Problemas en </a:t>
            </a:r>
            <a:r>
              <a:rPr lang="es-419"/>
              <a:t>Programación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Sistema Operativo </a:t>
            </a:r>
            <a:endParaRPr/>
          </a:p>
        </p:txBody>
      </p:sp>
      <p:pic>
        <p:nvPicPr>
          <p:cNvPr id="392" name="Google Shape;3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475" y="2228388"/>
            <a:ext cx="428625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/>
          <p:nvPr>
            <p:ph type="ctrTitle"/>
          </p:nvPr>
        </p:nvSpPr>
        <p:spPr>
          <a:xfrm>
            <a:off x="1574200" y="147525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Conclusión</a:t>
            </a:r>
            <a:r>
              <a:rPr lang="es-419"/>
              <a:t>:</a:t>
            </a:r>
            <a:endParaRPr/>
          </a:p>
        </p:txBody>
      </p:sp>
      <p:sp>
        <p:nvSpPr>
          <p:cNvPr id="398" name="Google Shape;398;p32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32"/>
          <p:cNvPicPr preferRelativeResize="0"/>
          <p:nvPr/>
        </p:nvPicPr>
        <p:blipFill rotWithShape="1">
          <a:blip r:embed="rId3">
            <a:alphaModFix/>
          </a:blip>
          <a:srcRect b="9115" l="27054" r="21938" t="0"/>
          <a:stretch/>
        </p:blipFill>
        <p:spPr>
          <a:xfrm>
            <a:off x="3116875" y="1807700"/>
            <a:ext cx="3206674" cy="21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Introducción:</a:t>
            </a:r>
            <a:endParaRPr/>
          </a:p>
        </p:txBody>
      </p:sp>
      <p:sp>
        <p:nvSpPr>
          <p:cNvPr id="303" name="Google Shape;303;p19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Objetivos.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Costos.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Gantt.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Análisis</a:t>
            </a:r>
            <a:r>
              <a:rPr lang="es-419"/>
              <a:t> y diseños.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Implementacion.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Estado y Problemas.</a:t>
            </a:r>
            <a:endParaRPr/>
          </a:p>
        </p:txBody>
      </p:sp>
      <p:pic>
        <p:nvPicPr>
          <p:cNvPr id="304" name="Google Shape;3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950" y="1531450"/>
            <a:ext cx="3086150" cy="30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Objetivos</a:t>
            </a:r>
            <a:r>
              <a:rPr lang="es-419"/>
              <a:t>:</a:t>
            </a:r>
            <a:endParaRPr/>
          </a:p>
        </p:txBody>
      </p:sp>
      <p:sp>
        <p:nvSpPr>
          <p:cNvPr id="310" name="Google Shape;310;p20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General: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419"/>
              <a:t>Armar Robot Lego Mindstorms que ayude al armado de un cubo Rubik 3x3.</a:t>
            </a:r>
            <a:br>
              <a:rPr lang="es-419"/>
            </a:br>
            <a:endParaRPr/>
          </a:p>
        </p:txBody>
      </p:sp>
      <p:pic>
        <p:nvPicPr>
          <p:cNvPr id="311" name="Google Shape;3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950" y="2665450"/>
            <a:ext cx="2985525" cy="20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Objetivos:</a:t>
            </a:r>
            <a:endParaRPr/>
          </a:p>
        </p:txBody>
      </p:sp>
      <p:sp>
        <p:nvSpPr>
          <p:cNvPr id="317" name="Google Shape;317;p2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>
                <a:solidFill>
                  <a:schemeClr val="lt1"/>
                </a:solidFill>
              </a:rPr>
              <a:t>Específicos:</a:t>
            </a:r>
            <a:endParaRPr>
              <a:solidFill>
                <a:schemeClr val="lt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419">
                <a:solidFill>
                  <a:schemeClr val="lt1"/>
                </a:solidFill>
              </a:rPr>
              <a:t>Utilizar instrucciones del armado del robot</a:t>
            </a:r>
            <a:endParaRPr>
              <a:solidFill>
                <a:schemeClr val="lt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419">
                <a:solidFill>
                  <a:schemeClr val="lt1"/>
                </a:solidFill>
              </a:rPr>
              <a:t>Codificar algoritmos de movimiento del robot</a:t>
            </a:r>
            <a:endParaRPr>
              <a:solidFill>
                <a:schemeClr val="lt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419">
                <a:solidFill>
                  <a:schemeClr val="lt1"/>
                </a:solidFill>
              </a:rPr>
              <a:t>Comunicación Robot y PC/SMARPHONE</a:t>
            </a:r>
            <a:endParaRPr/>
          </a:p>
        </p:txBody>
      </p:sp>
      <p:pic>
        <p:nvPicPr>
          <p:cNvPr id="318" name="Google Shape;3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575" y="2628300"/>
            <a:ext cx="2146175" cy="20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Costos:</a:t>
            </a:r>
            <a:endParaRPr/>
          </a:p>
        </p:txBody>
      </p:sp>
      <p:sp>
        <p:nvSpPr>
          <p:cNvPr id="324" name="Google Shape;324;p22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Valor hora:$9.500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Horas de trabajo(en la semana):12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Semanas de trabajo:18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Total de costos(por persona):$2.052.00</a:t>
            </a:r>
            <a:endParaRPr/>
          </a:p>
        </p:txBody>
      </p:sp>
      <p:pic>
        <p:nvPicPr>
          <p:cNvPr id="325" name="Google Shape;3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225" y="2297400"/>
            <a:ext cx="2127800" cy="21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Costos(CLP)</a:t>
            </a:r>
            <a:endParaRPr/>
          </a:p>
        </p:txBody>
      </p:sp>
      <p:sp>
        <p:nvSpPr>
          <p:cNvPr id="331" name="Google Shape;331;p23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Robot EV3 : $490.209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MicroSD: $6.000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Adaptador: $9.000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Cubo Rubik: $8.000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Software: $0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Valor equipo(3 personas): $6.156.00</a:t>
            </a:r>
            <a:r>
              <a:rPr lang="es-419"/>
              <a:t>0</a:t>
            </a:r>
            <a:br>
              <a:rPr b="1" lang="es-419" sz="1400">
                <a:latin typeface="Fira Sans"/>
                <a:ea typeface="Fira Sans"/>
                <a:cs typeface="Fira Sans"/>
                <a:sym typeface="Fira Sans"/>
              </a:rPr>
            </a:br>
            <a:br>
              <a:rPr b="1" lang="es-419" sz="1400"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es-419">
                <a:latin typeface="Fira Sans"/>
                <a:ea typeface="Fira Sans"/>
                <a:cs typeface="Fira Sans"/>
                <a:sym typeface="Fira Sans"/>
              </a:rPr>
              <a:t>Total: $6.669.209</a:t>
            </a:r>
            <a:br>
              <a:rPr b="1" lang="es-419" sz="1400">
                <a:latin typeface="Fira Sans"/>
                <a:ea typeface="Fira Sans"/>
                <a:cs typeface="Fira Sans"/>
                <a:sym typeface="Fira Sans"/>
              </a:rPr>
            </a:br>
            <a:endParaRPr b="1" sz="14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32" name="Google Shape;3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075" y="1394700"/>
            <a:ext cx="3158775" cy="31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Gantt</a:t>
            </a:r>
            <a:endParaRPr/>
          </a:p>
        </p:txBody>
      </p:sp>
      <p:sp>
        <p:nvSpPr>
          <p:cNvPr id="338" name="Google Shape;338;p24"/>
          <p:cNvSpPr txBox="1"/>
          <p:nvPr>
            <p:ph idx="1" type="body"/>
          </p:nvPr>
        </p:nvSpPr>
        <p:spPr>
          <a:xfrm>
            <a:off x="925950" y="126902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24"/>
          <p:cNvPicPr preferRelativeResize="0"/>
          <p:nvPr/>
        </p:nvPicPr>
        <p:blipFill rotWithShape="1">
          <a:blip r:embed="rId3">
            <a:alphaModFix/>
          </a:blip>
          <a:srcRect b="2343" l="0" r="14610" t="0"/>
          <a:stretch/>
        </p:blipFill>
        <p:spPr>
          <a:xfrm>
            <a:off x="637475" y="1136063"/>
            <a:ext cx="7657524" cy="3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Análisis y diseños:</a:t>
            </a:r>
            <a:endParaRPr/>
          </a:p>
        </p:txBody>
      </p:sp>
      <p:sp>
        <p:nvSpPr>
          <p:cNvPr id="345" name="Google Shape;345;p25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b="1" lang="es-419">
                <a:latin typeface="Fira Sans"/>
                <a:ea typeface="Fira Sans"/>
                <a:cs typeface="Fira Sans"/>
                <a:sym typeface="Fira Sans"/>
              </a:rPr>
              <a:t>Requerimientos Funcional</a:t>
            </a:r>
            <a:r>
              <a:rPr lang="es-419"/>
              <a:t>: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419"/>
              <a:t>Conexión</a:t>
            </a:r>
            <a:r>
              <a:rPr lang="es-419"/>
              <a:t> entre el computador y el robot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Fira Sans"/>
              <a:buChar char="●"/>
            </a:pPr>
            <a:r>
              <a:rPr b="1" lang="es-419">
                <a:latin typeface="Fira Sans"/>
                <a:ea typeface="Fira Sans"/>
                <a:cs typeface="Fira Sans"/>
                <a:sym typeface="Fira Sans"/>
              </a:rPr>
              <a:t>Requerimientos no Funcional</a:t>
            </a:r>
            <a:r>
              <a:rPr lang="es-419"/>
              <a:t>: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Fira Sans"/>
              <a:buChar char="○"/>
            </a:pPr>
            <a:r>
              <a:rPr lang="es-419"/>
              <a:t>Manual de usuario.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Análisis</a:t>
            </a:r>
            <a:r>
              <a:rPr lang="es-419"/>
              <a:t> y diseños:</a:t>
            </a:r>
            <a:endParaRPr/>
          </a:p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Arquitectura.</a:t>
            </a:r>
            <a:endParaRPr/>
          </a:p>
        </p:txBody>
      </p:sp>
      <p:pic>
        <p:nvPicPr>
          <p:cNvPr id="352" name="Google Shape;352;p26"/>
          <p:cNvPicPr preferRelativeResize="0"/>
          <p:nvPr/>
        </p:nvPicPr>
        <p:blipFill rotWithShape="1">
          <a:blip r:embed="rId3">
            <a:alphaModFix/>
          </a:blip>
          <a:srcRect b="5297" l="0" r="0" t="9668"/>
          <a:stretch/>
        </p:blipFill>
        <p:spPr>
          <a:xfrm>
            <a:off x="5894425" y="1487900"/>
            <a:ext cx="2197475" cy="332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00" y="1856053"/>
            <a:ext cx="3846525" cy="27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