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5"/>
  </p:notesMasterIdLst>
  <p:sldIdLst>
    <p:sldId id="256" r:id="rId2"/>
    <p:sldId id="283" r:id="rId3"/>
    <p:sldId id="267" r:id="rId4"/>
    <p:sldId id="258" r:id="rId5"/>
    <p:sldId id="259" r:id="rId6"/>
    <p:sldId id="290" r:id="rId7"/>
    <p:sldId id="291" r:id="rId8"/>
    <p:sldId id="292" r:id="rId9"/>
    <p:sldId id="284" r:id="rId10"/>
    <p:sldId id="257" r:id="rId11"/>
    <p:sldId id="264" r:id="rId12"/>
    <p:sldId id="262" r:id="rId13"/>
    <p:sldId id="263" r:id="rId14"/>
    <p:sldId id="278" r:id="rId15"/>
    <p:sldId id="286" r:id="rId16"/>
    <p:sldId id="287" r:id="rId17"/>
    <p:sldId id="260" r:id="rId18"/>
    <p:sldId id="272" r:id="rId19"/>
    <p:sldId id="288" r:id="rId20"/>
    <p:sldId id="289" r:id="rId21"/>
    <p:sldId id="269" r:id="rId22"/>
    <p:sldId id="270" r:id="rId23"/>
    <p:sldId id="271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Hind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A6B084-2572-4A62-9202-D5C0D6409B0C}">
  <a:tblStyle styleId="{0CA6B084-2572-4A62-9202-D5C0D6409B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882" y="78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0"/>
          <p:cNvGrpSpPr/>
          <p:nvPr/>
        </p:nvGrpSpPr>
        <p:grpSpPr>
          <a:xfrm>
            <a:off x="7934863" y="4"/>
            <a:ext cx="1209179" cy="2774603"/>
            <a:chOff x="7395202" y="-6"/>
            <a:chExt cx="1748884" cy="4013021"/>
          </a:xfrm>
        </p:grpSpPr>
        <p:sp>
          <p:nvSpPr>
            <p:cNvPr id="131" name="Google Shape;131;p10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0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0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0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0"/>
          <p:cNvGrpSpPr/>
          <p:nvPr/>
        </p:nvGrpSpPr>
        <p:grpSpPr>
          <a:xfrm>
            <a:off x="-1" y="2232486"/>
            <a:ext cx="874634" cy="2911268"/>
            <a:chOff x="3" y="2750304"/>
            <a:chExt cx="722480" cy="2404814"/>
          </a:xfrm>
        </p:grpSpPr>
        <p:sp>
          <p:nvSpPr>
            <p:cNvPr id="137" name="Google Shape;137;p10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0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0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1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4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81" name="Google Shape;181;p14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4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4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4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14"/>
          <p:cNvSpPr/>
          <p:nvPr/>
        </p:nvSpPr>
        <p:spPr>
          <a:xfrm rot="5400000" flipH="1">
            <a:off x="-479615" y="1845054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4"/>
          <p:cNvSpPr/>
          <p:nvPr/>
        </p:nvSpPr>
        <p:spPr>
          <a:xfrm rot="5400000">
            <a:off x="-262152" y="1526813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4"/>
          <p:cNvSpPr/>
          <p:nvPr/>
        </p:nvSpPr>
        <p:spPr>
          <a:xfrm rot="-5400000" flipH="1">
            <a:off x="-358955" y="3663589"/>
            <a:ext cx="1838400" cy="1120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4"/>
          <p:cNvSpPr/>
          <p:nvPr/>
        </p:nvSpPr>
        <p:spPr>
          <a:xfrm rot="-5400000">
            <a:off x="-199052" y="1206482"/>
            <a:ext cx="1018800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/>
          <p:nvPr/>
        </p:nvSpPr>
        <p:spPr>
          <a:xfrm rot="-5400000" flipH="1">
            <a:off x="472234" y="3024661"/>
            <a:ext cx="1272000" cy="7752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28150" y="1991825"/>
            <a:ext cx="448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 flipH="1">
            <a:off x="6177275" y="-42338"/>
            <a:ext cx="3688200" cy="2246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 flipH="1">
            <a:off x="-698074" y="3247200"/>
            <a:ext cx="3573900" cy="2177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-5400000" flipH="1">
            <a:off x="-428544" y="2831032"/>
            <a:ext cx="2195100" cy="13380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-5400000" flipH="1">
            <a:off x="563748" y="2068298"/>
            <a:ext cx="1518900" cy="9255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-253698" y="2260564"/>
            <a:ext cx="1297200" cy="789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5400000">
            <a:off x="-192598" y="1950593"/>
            <a:ext cx="985800" cy="6006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 flipH="1">
            <a:off x="7217675" y="1270025"/>
            <a:ext cx="2394600" cy="1458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rot="-5400000" flipH="1">
            <a:off x="7315902" y="2802275"/>
            <a:ext cx="1027800" cy="62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 flipH="1">
            <a:off x="6337825" y="578875"/>
            <a:ext cx="1520100" cy="9261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722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1067100" y="170695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4224149" y="170695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grpSp>
        <p:nvGrpSpPr>
          <p:cNvPr id="68" name="Google Shape;68;p6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69" name="Google Shape;69;p6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74;p6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75" name="Google Shape;75;p6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6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618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41F3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»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60" r:id="rId2"/>
    <p:sldLayoutId id="2147483662" r:id="rId3"/>
    <p:sldLayoutId id="214748366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04DB019-760F-491E-9E39-DEA708151BC5}"/>
              </a:ext>
            </a:extLst>
          </p:cNvPr>
          <p:cNvSpPr/>
          <p:nvPr/>
        </p:nvSpPr>
        <p:spPr>
          <a:xfrm>
            <a:off x="1456006" y="364761"/>
            <a:ext cx="623198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E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Wall•E</a:t>
            </a:r>
            <a:r>
              <a:rPr lang="es-E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E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Resultado de imagen para cubo rubik">
            <a:extLst>
              <a:ext uri="{FF2B5EF4-FFF2-40B4-BE49-F238E27FC236}">
                <a16:creationId xmlns:a16="http://schemas.microsoft.com/office/drawing/2014/main" id="{EA8F75C2-72E1-4F57-B71C-4421FF0CA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17" y="2488419"/>
            <a:ext cx="2034872" cy="211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"/>
          <p:cNvSpPr txBox="1">
            <a:spLocks noGrp="1"/>
          </p:cNvSpPr>
          <p:nvPr>
            <p:ph type="body" idx="2"/>
          </p:nvPr>
        </p:nvSpPr>
        <p:spPr>
          <a:xfrm>
            <a:off x="751011" y="477136"/>
            <a:ext cx="3234858" cy="45464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rgbClr val="FFCC00"/>
                </a:solidFill>
              </a:rPr>
              <a:t>Requerimiento Funcional:</a:t>
            </a:r>
            <a:endParaRPr dirty="0">
              <a:solidFill>
                <a:srgbClr val="FFCC00"/>
              </a:solidFill>
            </a:endParaRPr>
          </a:p>
          <a:p>
            <a:pPr marL="171450" indent="-171450" algn="just">
              <a:buClr>
                <a:schemeClr val="dk1"/>
              </a:buClr>
              <a:buSzPts val="1100"/>
            </a:pPr>
            <a:r>
              <a:rPr lang="es-CL" sz="1600" dirty="0"/>
              <a:t>Se implementará un robot el cual  se va a comunicar vía Wifi con el computador, por tanto le  permitirá al usuario poder elegir algoritmos mediante una interfaz gráfica desarrollada en él.</a:t>
            </a:r>
          </a:p>
          <a:p>
            <a:pPr marL="171450" indent="-171450" algn="just">
              <a:buClr>
                <a:schemeClr val="dk1"/>
              </a:buClr>
              <a:buSzPts val="1100"/>
            </a:pPr>
            <a:r>
              <a:rPr lang="es-CL" sz="1600" dirty="0"/>
              <a:t>La interfaz gráfica tendrá las opciones necesarias de dichos algoritmos para resolver el cubo.</a:t>
            </a:r>
          </a:p>
          <a:p>
            <a:pPr marL="171450" indent="-171450" algn="just">
              <a:buClr>
                <a:schemeClr val="dk1"/>
              </a:buClr>
              <a:buSzPts val="1100"/>
            </a:pPr>
            <a:r>
              <a:rPr lang="es-CL" sz="1600" dirty="0"/>
              <a:t>El robot podrá ejecutar más cinco algoritmos con la ayuda de la persona.</a:t>
            </a:r>
            <a:endParaRPr sz="16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03" name="Google Shape;203;p16"/>
          <p:cNvSpPr txBox="1">
            <a:spLocks noGrp="1"/>
          </p:cNvSpPr>
          <p:nvPr>
            <p:ph type="body" idx="2"/>
          </p:nvPr>
        </p:nvSpPr>
        <p:spPr>
          <a:xfrm>
            <a:off x="4572000" y="477136"/>
            <a:ext cx="3431822" cy="42529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rgbClr val="FF6600"/>
                </a:solidFill>
              </a:rPr>
              <a:t>Requerimiento No Funcional:</a:t>
            </a:r>
            <a:endParaRPr dirty="0">
              <a:solidFill>
                <a:srgbClr val="FF6600"/>
              </a:solidFill>
            </a:endParaRPr>
          </a:p>
          <a:p>
            <a:pPr marL="285750" indent="-285750" algn="just"/>
            <a:r>
              <a:rPr lang="es-CL" sz="1600" dirty="0"/>
              <a:t>Requerimientos No Funcionales:</a:t>
            </a:r>
            <a:br>
              <a:rPr lang="es-CL" sz="1600" dirty="0"/>
            </a:br>
            <a:r>
              <a:rPr lang="es-CL" sz="1600" dirty="0"/>
              <a:t>Cada movimiento que ejecutará el robot deberá realizarse en un tiempo prudente.</a:t>
            </a:r>
          </a:p>
          <a:p>
            <a:pPr marL="285750" indent="-285750" algn="just"/>
            <a:r>
              <a:rPr lang="es-CL" sz="1600" dirty="0"/>
              <a:t>El sistema debe contar con manuales de usuario estructurados adecuadamente.</a:t>
            </a:r>
          </a:p>
          <a:p>
            <a:pPr marL="285750" indent="-285750" algn="just"/>
            <a:r>
              <a:rPr lang="es-CL" sz="1600" dirty="0"/>
              <a:t>El sistema debe poseer un buen diseño de interfaces gráficas.</a:t>
            </a:r>
            <a:endParaRPr sz="1600" dirty="0"/>
          </a:p>
        </p:txBody>
      </p:sp>
      <p:sp>
        <p:nvSpPr>
          <p:cNvPr id="205" name="Google Shape;205;p1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C5F85-A03F-4256-83BF-FF4C3C9832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Modelo de Arquitectura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4925B1E-7CEF-4549-B253-0D258260D9C8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56625" y="4813300"/>
            <a:ext cx="587375" cy="3302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4177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2A8B662-421D-441A-90AB-FEA6556B3D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12</a:t>
            </a:fld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38901C8-D159-465A-80ED-F71144099553}"/>
              </a:ext>
            </a:extLst>
          </p:cNvPr>
          <p:cNvPicPr/>
          <p:nvPr/>
        </p:nvPicPr>
        <p:blipFill rotWithShape="1">
          <a:blip r:embed="rId2"/>
          <a:srcRect l="20320" t="51899" r="27445" b="20297"/>
          <a:stretch/>
        </p:blipFill>
        <p:spPr bwMode="auto">
          <a:xfrm>
            <a:off x="722286" y="1143705"/>
            <a:ext cx="7834489" cy="28560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6396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DDD4E-E7FE-4092-A9D5-E8D7379508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Interfaz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31118B1-664D-4518-8DEA-D31D269C435F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56625" y="4813300"/>
            <a:ext cx="587375" cy="3302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2068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7"/>
          <p:cNvSpPr/>
          <p:nvPr/>
        </p:nvSpPr>
        <p:spPr>
          <a:xfrm>
            <a:off x="2273649" y="964508"/>
            <a:ext cx="4596701" cy="3578584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9525" cap="flat" cmpd="sng">
            <a:solidFill>
              <a:srgbClr val="6699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7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9A7C55-CEF2-413F-B78A-AFA575F7B1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48" t="32693" r="28642" b="12972"/>
          <a:stretch/>
        </p:blipFill>
        <p:spPr>
          <a:xfrm>
            <a:off x="2719711" y="1174044"/>
            <a:ext cx="3704578" cy="261902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65BAC-DCE5-451D-B38F-F757BC1246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4800" b="0" dirty="0"/>
              <a:t>Descripción de los programas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62297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5.googleusercontent.com/hqk9Acys1_fs6hr--LcBo445xAsCnLSr4MRFmiEzZriyMRpINJxjW8_EHOhnw3CLbJMixRBP0f6ceq6e_Qv3KUrpoX-ID7I10kabh0eDaCojAlWROvjgOqzffQKVN1yA4GQ4V0zYK6c">
            <a:extLst>
              <a:ext uri="{FF2B5EF4-FFF2-40B4-BE49-F238E27FC236}">
                <a16:creationId xmlns:a16="http://schemas.microsoft.com/office/drawing/2014/main" id="{7C31F57F-B52B-495E-8F34-0F7D7E6BE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078" y="269522"/>
            <a:ext cx="1674812" cy="166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IpmX1f8brHt8KNZhn_1qcnNfUIpcYebtuxM5IjU9NgjzQvUJ54ubcn9o12b9VJoord8LmeRAVKbMl_IHcJ6-6kMudgVQ4OXp3cq66DdWi8DzwWR2e8SbPKcpIq4f5Dn5KkmHnYkrt30">
            <a:extLst>
              <a:ext uri="{FF2B5EF4-FFF2-40B4-BE49-F238E27FC236}">
                <a16:creationId xmlns:a16="http://schemas.microsoft.com/office/drawing/2014/main" id="{2E31BAC8-E78E-4B73-957D-628FC0F57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9" y="2380745"/>
            <a:ext cx="4571811" cy="58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qOu_aT4FYRWrU7qIlY93dRtg-WXqQJenLX_Aq95P88s2v6Zu3Uv3lojnRRUcwvQ4xhOQPilDiQ4gICmzrN44ZqEu8aQOuMO5G6iHavgiiFeekRA_uWVkWGnyv8561NyfPbtwX-YHXZE">
            <a:extLst>
              <a:ext uri="{FF2B5EF4-FFF2-40B4-BE49-F238E27FC236}">
                <a16:creationId xmlns:a16="http://schemas.microsoft.com/office/drawing/2014/main" id="{EB202814-4647-4966-A210-77F347259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570" y="3306125"/>
            <a:ext cx="3045554" cy="36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3.googleusercontent.com/PV6Lfan4v9JgnG4pB0MsGgdrCj4SiL7utF4JVbMv2aSC98EZXWE9CyhAKl2HzItQU31YjG6yqA-QATXtZei0QcT4db5fOP9A8Ol-gP7WT4IfTWe1LVNS3Ew_xHWVDJuuhRdAxET0otg">
            <a:extLst>
              <a:ext uri="{FF2B5EF4-FFF2-40B4-BE49-F238E27FC236}">
                <a16:creationId xmlns:a16="http://schemas.microsoft.com/office/drawing/2014/main" id="{82C4AFE2-8546-4277-B6C9-BCA18BC13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0" y="4111938"/>
            <a:ext cx="8938040" cy="36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329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"/>
          <p:cNvSpPr txBox="1">
            <a:spLocks noGrp="1"/>
          </p:cNvSpPr>
          <p:nvPr>
            <p:ph type="sldNum" idx="4294967295"/>
          </p:nvPr>
        </p:nvSpPr>
        <p:spPr>
          <a:xfrm>
            <a:off x="8556625" y="4813300"/>
            <a:ext cx="587375" cy="3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5594C04-B619-4F45-84E1-7A597A492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2141" y="1783644"/>
            <a:ext cx="5246694" cy="1875981"/>
          </a:xfrm>
        </p:spPr>
        <p:txBody>
          <a:bodyPr/>
          <a:lstStyle/>
          <a:p>
            <a:r>
              <a:rPr lang="es-CL" dirty="0"/>
              <a:t>Interacción entre programas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AC4F5B2-2FE7-4D3D-9F06-05E3265181CC}"/>
              </a:ext>
            </a:extLst>
          </p:cNvPr>
          <p:cNvPicPr/>
          <p:nvPr/>
        </p:nvPicPr>
        <p:blipFill rotWithShape="1">
          <a:blip r:embed="rId2"/>
          <a:srcRect l="32289" t="24919" r="50480" b="7538"/>
          <a:stretch/>
        </p:blipFill>
        <p:spPr bwMode="auto">
          <a:xfrm>
            <a:off x="3117602" y="0"/>
            <a:ext cx="2425242" cy="5143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3591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223832-7B18-4D10-853A-D5C612B1BB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4800" b="0" dirty="0"/>
              <a:t>Estado actual del proyecto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9028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F0462CA-9178-446F-A354-EDAC378FB9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Introducción</a:t>
            </a:r>
            <a:br>
              <a:rPr lang="es-CL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08405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interior, suelo, mesa, pared&#10;&#10;Descripción generada con confianza muy alta">
            <a:extLst>
              <a:ext uri="{FF2B5EF4-FFF2-40B4-BE49-F238E27FC236}">
                <a16:creationId xmlns:a16="http://schemas.microsoft.com/office/drawing/2014/main" id="{D913A21F-E44E-4584-A193-4C281A1F10A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83" y="355495"/>
            <a:ext cx="3314700" cy="24682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n 2" descr="Imagen que contiene suelo, interior, pequeño, pared&#10;&#10;Descripción generada con confianza muy alta">
            <a:extLst>
              <a:ext uri="{FF2B5EF4-FFF2-40B4-BE49-F238E27FC236}">
                <a16:creationId xmlns:a16="http://schemas.microsoft.com/office/drawing/2014/main" id="{CBFD83A6-6D98-4DE4-9591-C9B14296A4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753" y="2442986"/>
            <a:ext cx="3295650" cy="24701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7664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D1D9B65-852E-4C9B-A4F5-32B9A30A71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Problemas encontrados</a:t>
            </a:r>
          </a:p>
        </p:txBody>
      </p:sp>
    </p:spTree>
    <p:extLst>
      <p:ext uri="{BB962C8B-B14F-4D97-AF65-F5344CB8AC3E}">
        <p14:creationId xmlns:p14="http://schemas.microsoft.com/office/powerpoint/2010/main" val="1713306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E42F957-B0A4-47B7-93CD-FED3C1803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173292"/>
              </p:ext>
            </p:extLst>
          </p:nvPr>
        </p:nvGraphicFramePr>
        <p:xfrm>
          <a:off x="1106311" y="1553316"/>
          <a:ext cx="6931378" cy="2109893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465689">
                  <a:extLst>
                    <a:ext uri="{9D8B030D-6E8A-4147-A177-3AD203B41FA5}">
                      <a16:colId xmlns:a16="http://schemas.microsoft.com/office/drawing/2014/main" val="1156168005"/>
                    </a:ext>
                  </a:extLst>
                </a:gridCol>
                <a:gridCol w="3465689">
                  <a:extLst>
                    <a:ext uri="{9D8B030D-6E8A-4147-A177-3AD203B41FA5}">
                      <a16:colId xmlns:a16="http://schemas.microsoft.com/office/drawing/2014/main" val="274434544"/>
                    </a:ext>
                  </a:extLst>
                </a:gridCol>
              </a:tblGrid>
              <a:tr h="556037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Problemas encontrados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Soluciones propuestas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701396"/>
                  </a:ext>
                </a:extLst>
              </a:tr>
              <a:tr h="776928">
                <a:tc>
                  <a:txBody>
                    <a:bodyPr/>
                    <a:lstStyle/>
                    <a:p>
                      <a:pPr algn="just"/>
                      <a:r>
                        <a:rPr lang="es-CL" dirty="0"/>
                        <a:t>Fallo en el sistema operativo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dirty="0"/>
                        <a:t>Formatear la tarjeta SD y volver a instalar el sistema operativo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353121"/>
                  </a:ext>
                </a:extLst>
              </a:tr>
              <a:tr h="776928">
                <a:tc>
                  <a:txBody>
                    <a:bodyPr/>
                    <a:lstStyle/>
                    <a:p>
                      <a:pPr algn="just"/>
                      <a:r>
                        <a:rPr lang="es-CL" dirty="0"/>
                        <a:t>Conexión del robot con el computador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No se ha encontrado hasta ahora una solución factible.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769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728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3E843AA-6ED4-4AEE-9AC0-B52D5FFB2C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Conclusión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2BB2D11-34BB-47D9-B402-6736043873B4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56625" y="4813300"/>
            <a:ext cx="587375" cy="3302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255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0;p17">
            <a:extLst>
              <a:ext uri="{FF2B5EF4-FFF2-40B4-BE49-F238E27FC236}">
                <a16:creationId xmlns:a16="http://schemas.microsoft.com/office/drawing/2014/main" id="{42498DED-D8A1-4CBB-800E-CB98A323D70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28862" y="1868136"/>
            <a:ext cx="4486275" cy="11588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Objetivos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490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A554568-BBC9-4257-B0CC-1697EA4C1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55" y="418464"/>
            <a:ext cx="2029599" cy="2054578"/>
          </a:xfrm>
          <a:prstGeom prst="round2DiagRect">
            <a:avLst>
              <a:gd name="adj1" fmla="val 16667"/>
              <a:gd name="adj2" fmla="val 2284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562CABAA-EF4E-4837-9FB9-845840C72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699" y="2541295"/>
            <a:ext cx="5762678" cy="2221583"/>
          </a:xfrm>
        </p:spPr>
        <p:txBody>
          <a:bodyPr/>
          <a:lstStyle/>
          <a:p>
            <a:pPr marL="114300" indent="0" algn="just" fontAlgn="base">
              <a:buNone/>
            </a:pPr>
            <a:r>
              <a:rPr lang="es-CL" sz="2000" dirty="0">
                <a:solidFill>
                  <a:srgbClr val="00B0F0"/>
                </a:solidFill>
              </a:rPr>
              <a:t>Específicos:</a:t>
            </a:r>
            <a:endParaRPr lang="es-CL" sz="2000" dirty="0"/>
          </a:p>
          <a:p>
            <a:pPr lvl="0" algn="just"/>
            <a:r>
              <a:rPr lang="es-ES" sz="2000" dirty="0"/>
              <a:t>Construir un robot en base a piezas lego, que sea capaz de emplear ciertos algoritmos para armar un cubo Rubik.</a:t>
            </a:r>
            <a:endParaRPr lang="es-CL" sz="2000" dirty="0"/>
          </a:p>
          <a:p>
            <a:pPr lvl="0" algn="just"/>
            <a:r>
              <a:rPr lang="es-ES" sz="2000" dirty="0"/>
              <a:t>Manipular el robot para que sea capaz de comunicarse vía remota con el computador.</a:t>
            </a:r>
            <a:endParaRPr lang="es-CL" sz="2000" dirty="0"/>
          </a:p>
          <a:p>
            <a:endParaRPr lang="es-CL" dirty="0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28A960AC-18D6-4889-B21F-64540F8FEA08}"/>
              </a:ext>
            </a:extLst>
          </p:cNvPr>
          <p:cNvSpPr txBox="1">
            <a:spLocks/>
          </p:cNvSpPr>
          <p:nvPr/>
        </p:nvSpPr>
        <p:spPr>
          <a:xfrm>
            <a:off x="2577921" y="577284"/>
            <a:ext cx="5085345" cy="173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»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114300" indent="0">
              <a:buNone/>
            </a:pPr>
            <a:r>
              <a:rPr lang="es-CL" sz="2000" dirty="0">
                <a:solidFill>
                  <a:srgbClr val="00B0F0"/>
                </a:solidFill>
              </a:rPr>
              <a:t>Generales:</a:t>
            </a:r>
          </a:p>
          <a:p>
            <a:pPr marL="34290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</a:rPr>
              <a:t>Desarrollar un robot funcional que con la ayuda de una persona logre armar un cubo Rubik 3x3.</a:t>
            </a:r>
            <a:endParaRPr lang="es-CL" sz="2000" dirty="0">
              <a:solidFill>
                <a:schemeClr val="bg1"/>
              </a:solidFill>
            </a:endParaRPr>
          </a:p>
          <a:p>
            <a:pPr marL="114300" indent="0">
              <a:buNone/>
            </a:pPr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BE6089D-249C-4C68-95B4-9D71E743B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757" y="2975860"/>
            <a:ext cx="1787018" cy="1787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Carta Gantt</a:t>
            </a:r>
            <a:endParaRPr dirty="0"/>
          </a:p>
        </p:txBody>
      </p:sp>
      <p:sp>
        <p:nvSpPr>
          <p:cNvPr id="220" name="Google Shape;220;p18"/>
          <p:cNvSpPr txBox="1">
            <a:spLocks noGrp="1"/>
          </p:cNvSpPr>
          <p:nvPr>
            <p:ph type="sldNum" idx="4294967295"/>
          </p:nvPr>
        </p:nvSpPr>
        <p:spPr>
          <a:xfrm>
            <a:off x="8556625" y="4813300"/>
            <a:ext cx="587375" cy="3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62EDE78-D0F5-4752-B0A7-8635853672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6</a:t>
            </a:fld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78A83D3-D3A8-4ED5-A0F0-CFEFC89FB614}"/>
              </a:ext>
            </a:extLst>
          </p:cNvPr>
          <p:cNvPicPr/>
          <p:nvPr/>
        </p:nvPicPr>
        <p:blipFill rotWithShape="1">
          <a:blip r:embed="rId2"/>
          <a:srcRect l="1654" t="28830" r="38479" b="1900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450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274F9F-657F-421C-9A2E-DBFCA871F8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7</a:t>
            </a:fld>
            <a:endParaRPr lang="es-CL"/>
          </a:p>
        </p:txBody>
      </p:sp>
      <p:pic>
        <p:nvPicPr>
          <p:cNvPr id="6" name="Imagen 5" descr="https://lh5.googleusercontent.com/zpZPcDhu1VxrfK03jQDw3XWOi8aXmnLJdURA3PP9WWZnsBe5yjDED_0WTlmDsJD8e3JqLGyDPc01VMAMP0iuHk187dv8Au0RIQhrQYHsxrbtHS44cJAvhXj0331Nn0ylseZH-bxE">
            <a:extLst>
              <a:ext uri="{FF2B5EF4-FFF2-40B4-BE49-F238E27FC236}">
                <a16:creationId xmlns:a16="http://schemas.microsoft.com/office/drawing/2014/main" id="{B830C093-05CD-4B69-A9FD-B58C26C74A0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546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B1A3B33-5238-4801-8765-81533744A6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8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53FE3C3-48DA-44E4-A33C-3C7900DEA2BC}"/>
              </a:ext>
            </a:extLst>
          </p:cNvPr>
          <p:cNvPicPr/>
          <p:nvPr/>
        </p:nvPicPr>
        <p:blipFill rotWithShape="1">
          <a:blip r:embed="rId2"/>
          <a:srcRect l="1664" t="35223" r="45580" b="12634"/>
          <a:stretch/>
        </p:blipFill>
        <p:spPr bwMode="auto">
          <a:xfrm>
            <a:off x="-1" y="0"/>
            <a:ext cx="9143875" cy="5143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3361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6079A-A8CB-43C3-A9F4-51736760C9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4800" b="0" dirty="0"/>
              <a:t>Especificación de Requerimientos</a:t>
            </a:r>
            <a:br>
              <a:rPr lang="es-CL" sz="4800" b="0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71238556"/>
      </p:ext>
    </p:extLst>
  </p:cSld>
  <p:clrMapOvr>
    <a:masterClrMapping/>
  </p:clrMapOvr>
</p:sld>
</file>

<file path=ppt/theme/theme1.xml><?xml version="1.0" encoding="utf-8"?>
<a:theme xmlns:a="http://schemas.openxmlformats.org/drawingml/2006/main" name="Dumain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155</Words>
  <Application>Microsoft Office PowerPoint</Application>
  <PresentationFormat>Presentación en pantalla (16:9)</PresentationFormat>
  <Paragraphs>44</Paragraphs>
  <Slides>23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Calibri</vt:lpstr>
      <vt:lpstr>Arial</vt:lpstr>
      <vt:lpstr>Hind</vt:lpstr>
      <vt:lpstr>Dumaine</vt:lpstr>
      <vt:lpstr>Presentación de PowerPoint</vt:lpstr>
      <vt:lpstr>Introducción </vt:lpstr>
      <vt:lpstr>Objetivos</vt:lpstr>
      <vt:lpstr>Presentación de PowerPoint</vt:lpstr>
      <vt:lpstr>Carta Gantt</vt:lpstr>
      <vt:lpstr>Presentación de PowerPoint</vt:lpstr>
      <vt:lpstr>Presentación de PowerPoint</vt:lpstr>
      <vt:lpstr>Presentación de PowerPoint</vt:lpstr>
      <vt:lpstr>Especificación de Requerimientos </vt:lpstr>
      <vt:lpstr>Presentación de PowerPoint</vt:lpstr>
      <vt:lpstr>Modelo de Arquitectura </vt:lpstr>
      <vt:lpstr>Presentación de PowerPoint</vt:lpstr>
      <vt:lpstr>Interfaz</vt:lpstr>
      <vt:lpstr>Presentación de PowerPoint</vt:lpstr>
      <vt:lpstr>Descripción de los programas</vt:lpstr>
      <vt:lpstr>Presentación de PowerPoint</vt:lpstr>
      <vt:lpstr>Interacción entre programas</vt:lpstr>
      <vt:lpstr>Presentación de PowerPoint</vt:lpstr>
      <vt:lpstr>Estado actual del proyecto</vt:lpstr>
      <vt:lpstr>Presentación de PowerPoint</vt:lpstr>
      <vt:lpstr>Problemas encontrados</vt:lpstr>
      <vt:lpstr>Presentación de PowerPoint</vt:lpstr>
      <vt:lpstr>Conclusión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Scarlett</dc:creator>
  <cp:lastModifiedBy>scarlett oswald</cp:lastModifiedBy>
  <cp:revision>18</cp:revision>
  <dcterms:modified xsi:type="dcterms:W3CDTF">2018-10-25T02:06:38Z</dcterms:modified>
</cp:coreProperties>
</file>