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Arimo" panose="020B0604020202020204" charset="0"/>
      <p:regular r:id="rId20"/>
    </p:embeddedFont>
    <p:embeddedFont>
      <p:font typeface="Arimo Bold" panose="020B0604020202020204" charset="0"/>
      <p:regular r:id="rId21"/>
    </p:embeddedFont>
    <p:embeddedFont>
      <p:font typeface="Asar" panose="020B0604020202020204" charset="0"/>
      <p:regular r:id="rId22"/>
    </p:embeddedFont>
    <p:embeddedFont>
      <p:font typeface="Canva Sans" panose="020B0604020202020204" charset="0"/>
      <p:regular r:id="rId23"/>
    </p:embeddedFont>
    <p:embeddedFont>
      <p:font typeface="Chau Philomene" panose="020B0604020202020204" charset="0"/>
      <p:regular r:id="rId24"/>
    </p:embeddedFont>
    <p:embeddedFont>
      <p:font typeface="Open Sans" panose="020B0606030504020204" pitchFamily="34" charset="0"/>
      <p:regular r:id="rId25"/>
    </p:embeddedFont>
    <p:embeddedFont>
      <p:font typeface="Open Sans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111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5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2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4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3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6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8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9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765261" y="1433583"/>
            <a:ext cx="14757479" cy="5795597"/>
            <a:chOff x="0" y="0"/>
            <a:chExt cx="19676639" cy="77274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676618" cy="7727442"/>
            </a:xfrm>
            <a:custGeom>
              <a:avLst/>
              <a:gdLst/>
              <a:ahLst/>
              <a:cxnLst/>
              <a:rect l="l" t="t" r="r" b="b"/>
              <a:pathLst>
                <a:path w="19676618" h="7727442">
                  <a:moveTo>
                    <a:pt x="0" y="0"/>
                  </a:moveTo>
                  <a:lnTo>
                    <a:pt x="19676618" y="0"/>
                  </a:lnTo>
                  <a:lnTo>
                    <a:pt x="19676618" y="7727442"/>
                  </a:lnTo>
                  <a:lnTo>
                    <a:pt x="0" y="7727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2616500" y="6986777"/>
            <a:ext cx="13055000" cy="292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7"/>
              </a:lnSpc>
            </a:pPr>
            <a:r>
              <a:rPr lang="en-US" sz="2755" b="1">
                <a:solidFill>
                  <a:srgbClr val="F5F0F0"/>
                </a:solidFill>
                <a:latin typeface="Arimo Bold"/>
                <a:ea typeface="Arimo Bold"/>
                <a:cs typeface="Arimo Bold"/>
                <a:sym typeface="Arimo Bold"/>
              </a:rPr>
              <a:t>Integrantes:</a:t>
            </a:r>
          </a:p>
          <a:p>
            <a:pPr algn="l">
              <a:lnSpc>
                <a:spcPts val="3856"/>
              </a:lnSpc>
            </a:pPr>
            <a:r>
              <a:rPr lang="en-US" sz="2754">
                <a:solidFill>
                  <a:srgbClr val="F5F0F0"/>
                </a:solidFill>
                <a:latin typeface="Arimo"/>
                <a:ea typeface="Arimo"/>
                <a:cs typeface="Arimo"/>
                <a:sym typeface="Arimo"/>
              </a:rPr>
              <a:t>Alonso Kalise, André Guerra, Christopher Romo, Diego Pizarro Fernando Díaz</a:t>
            </a:r>
          </a:p>
          <a:p>
            <a:pPr algn="l">
              <a:lnSpc>
                <a:spcPts val="3856"/>
              </a:lnSpc>
            </a:pPr>
            <a:r>
              <a:rPr lang="en-US" sz="2754">
                <a:solidFill>
                  <a:srgbClr val="F5F0F0"/>
                </a:solidFill>
                <a:latin typeface="Arimo"/>
                <a:ea typeface="Arimo"/>
                <a:cs typeface="Arimo"/>
                <a:sym typeface="Arimo"/>
              </a:rPr>
              <a:t>                                                           Profesor:</a:t>
            </a:r>
          </a:p>
          <a:p>
            <a:pPr algn="l">
              <a:lnSpc>
                <a:spcPts val="3856"/>
              </a:lnSpc>
            </a:pPr>
            <a:r>
              <a:rPr lang="en-US" sz="2754">
                <a:solidFill>
                  <a:srgbClr val="F5F0F0"/>
                </a:solidFill>
                <a:latin typeface="Arimo"/>
                <a:ea typeface="Arimo"/>
                <a:cs typeface="Arimo"/>
                <a:sym typeface="Arimo"/>
              </a:rPr>
              <a:t>                                               Humberto Urrutia López </a:t>
            </a:r>
          </a:p>
          <a:p>
            <a:pPr algn="l">
              <a:lnSpc>
                <a:spcPts val="3856"/>
              </a:lnSpc>
            </a:pPr>
            <a:r>
              <a:rPr lang="en-US" sz="2754">
                <a:solidFill>
                  <a:srgbClr val="F5F0F0"/>
                </a:solidFill>
                <a:latin typeface="Arimo"/>
                <a:ea typeface="Arimo"/>
                <a:cs typeface="Arimo"/>
                <a:sym typeface="Arimo"/>
              </a:rPr>
              <a:t>                                                         Asignatura:</a:t>
            </a:r>
          </a:p>
          <a:p>
            <a:pPr algn="l">
              <a:lnSpc>
                <a:spcPts val="3857"/>
              </a:lnSpc>
            </a:pPr>
            <a:r>
              <a:rPr lang="en-US" sz="2755">
                <a:solidFill>
                  <a:srgbClr val="F5F0F0"/>
                </a:solidFill>
                <a:latin typeface="Arimo"/>
                <a:ea typeface="Arimo"/>
                <a:cs typeface="Arimo"/>
                <a:sym typeface="Arimo"/>
              </a:rPr>
              <a:t>                                                         Proyecto 1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529672" y="5353898"/>
            <a:ext cx="747445" cy="1114247"/>
            <a:chOff x="0" y="0"/>
            <a:chExt cx="996593" cy="14856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96569" cy="1485646"/>
            </a:xfrm>
            <a:custGeom>
              <a:avLst/>
              <a:gdLst/>
              <a:ahLst/>
              <a:cxnLst/>
              <a:rect l="l" t="t" r="r" b="b"/>
              <a:pathLst>
                <a:path w="996569" h="1485646">
                  <a:moveTo>
                    <a:pt x="0" y="0"/>
                  </a:moveTo>
                  <a:lnTo>
                    <a:pt x="996569" y="0"/>
                  </a:lnTo>
                  <a:lnTo>
                    <a:pt x="996569" y="1485646"/>
                  </a:lnTo>
                  <a:lnTo>
                    <a:pt x="0" y="1485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" b="-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2256774" y="909249"/>
            <a:ext cx="2609777" cy="1776381"/>
            <a:chOff x="0" y="0"/>
            <a:chExt cx="3479703" cy="236850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79673" cy="2368550"/>
            </a:xfrm>
            <a:custGeom>
              <a:avLst/>
              <a:gdLst/>
              <a:ahLst/>
              <a:cxnLst/>
              <a:rect l="l" t="t" r="r" b="b"/>
              <a:pathLst>
                <a:path w="3479673" h="2368550">
                  <a:moveTo>
                    <a:pt x="0" y="0"/>
                  </a:moveTo>
                  <a:lnTo>
                    <a:pt x="3479673" y="0"/>
                  </a:lnTo>
                  <a:lnTo>
                    <a:pt x="3479673" y="2368550"/>
                  </a:lnTo>
                  <a:lnTo>
                    <a:pt x="0" y="2368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2" r="-13" b="1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10774520" y="1248961"/>
            <a:ext cx="6257750" cy="1411697"/>
            <a:chOff x="0" y="0"/>
            <a:chExt cx="8343667" cy="188226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343646" cy="1882267"/>
            </a:xfrm>
            <a:custGeom>
              <a:avLst/>
              <a:gdLst/>
              <a:ahLst/>
              <a:cxnLst/>
              <a:rect l="l" t="t" r="r" b="b"/>
              <a:pathLst>
                <a:path w="8343646" h="1882267">
                  <a:moveTo>
                    <a:pt x="0" y="0"/>
                  </a:moveTo>
                  <a:lnTo>
                    <a:pt x="8343646" y="0"/>
                  </a:lnTo>
                  <a:lnTo>
                    <a:pt x="8343646" y="1882267"/>
                  </a:lnTo>
                  <a:lnTo>
                    <a:pt x="0" y="1882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23" b="-623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2124392" y="3412761"/>
            <a:ext cx="5134908" cy="3864148"/>
          </a:xfrm>
          <a:custGeom>
            <a:avLst/>
            <a:gdLst/>
            <a:ahLst/>
            <a:cxnLst/>
            <a:rect l="l" t="t" r="r" b="b"/>
            <a:pathLst>
              <a:path w="5134908" h="3864148">
                <a:moveTo>
                  <a:pt x="0" y="0"/>
                </a:moveTo>
                <a:lnTo>
                  <a:pt x="5134908" y="0"/>
                </a:lnTo>
                <a:lnTo>
                  <a:pt x="5134908" y="3864148"/>
                </a:lnTo>
                <a:lnTo>
                  <a:pt x="0" y="38641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1363" y="2113152"/>
            <a:ext cx="8632354" cy="6463366"/>
          </a:xfrm>
          <a:custGeom>
            <a:avLst/>
            <a:gdLst/>
            <a:ahLst/>
            <a:cxnLst/>
            <a:rect l="l" t="t" r="r" b="b"/>
            <a:pathLst>
              <a:path w="8632354" h="6463366">
                <a:moveTo>
                  <a:pt x="0" y="0"/>
                </a:moveTo>
                <a:lnTo>
                  <a:pt x="8632354" y="0"/>
                </a:lnTo>
                <a:lnTo>
                  <a:pt x="8632354" y="6463366"/>
                </a:lnTo>
                <a:lnTo>
                  <a:pt x="0" y="64633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184546" y="516903"/>
            <a:ext cx="10296530" cy="1253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47"/>
              </a:lnSpc>
            </a:pPr>
            <a:r>
              <a:rPr lang="en-US" sz="8039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INTERFAZ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6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04970" y="0"/>
            <a:ext cx="18288000" cy="10456019"/>
            <a:chOff x="0" y="0"/>
            <a:chExt cx="24384000" cy="139413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941298"/>
            </a:xfrm>
            <a:custGeom>
              <a:avLst/>
              <a:gdLst/>
              <a:ahLst/>
              <a:cxnLst/>
              <a:rect l="l" t="t" r="r" b="b"/>
              <a:pathLst>
                <a:path w="24384000" h="13941298">
                  <a:moveTo>
                    <a:pt x="0" y="0"/>
                  </a:moveTo>
                  <a:lnTo>
                    <a:pt x="24384000" y="0"/>
                  </a:lnTo>
                  <a:lnTo>
                    <a:pt x="24384000" y="13941298"/>
                  </a:lnTo>
                  <a:lnTo>
                    <a:pt x="0" y="13941298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712141" y="3876944"/>
            <a:ext cx="5505702" cy="639332"/>
          </a:xfrm>
          <a:custGeom>
            <a:avLst/>
            <a:gdLst/>
            <a:ahLst/>
            <a:cxnLst/>
            <a:rect l="l" t="t" r="r" b="b"/>
            <a:pathLst>
              <a:path w="5505702" h="639332">
                <a:moveTo>
                  <a:pt x="0" y="0"/>
                </a:moveTo>
                <a:lnTo>
                  <a:pt x="5505702" y="0"/>
                </a:lnTo>
                <a:lnTo>
                  <a:pt x="5505702" y="639332"/>
                </a:lnTo>
                <a:lnTo>
                  <a:pt x="0" y="639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69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12141" y="5794433"/>
            <a:ext cx="5505702" cy="728287"/>
          </a:xfrm>
          <a:custGeom>
            <a:avLst/>
            <a:gdLst/>
            <a:ahLst/>
            <a:cxnLst/>
            <a:rect l="l" t="t" r="r" b="b"/>
            <a:pathLst>
              <a:path w="5505702" h="728287">
                <a:moveTo>
                  <a:pt x="0" y="0"/>
                </a:moveTo>
                <a:lnTo>
                  <a:pt x="5505702" y="0"/>
                </a:lnTo>
                <a:lnTo>
                  <a:pt x="5505702" y="728287"/>
                </a:lnTo>
                <a:lnTo>
                  <a:pt x="0" y="7282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895" r="-6282" b="-1426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2141" y="7820406"/>
            <a:ext cx="5505702" cy="814015"/>
          </a:xfrm>
          <a:custGeom>
            <a:avLst/>
            <a:gdLst/>
            <a:ahLst/>
            <a:cxnLst/>
            <a:rect l="l" t="t" r="r" b="b"/>
            <a:pathLst>
              <a:path w="5505702" h="814015">
                <a:moveTo>
                  <a:pt x="0" y="0"/>
                </a:moveTo>
                <a:lnTo>
                  <a:pt x="5505702" y="0"/>
                </a:lnTo>
                <a:lnTo>
                  <a:pt x="5505702" y="814015"/>
                </a:lnTo>
                <a:lnTo>
                  <a:pt x="0" y="8140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71567" y="266129"/>
            <a:ext cx="13944867" cy="2400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86"/>
              </a:lnSpc>
            </a:pPr>
            <a:r>
              <a:rPr lang="en-US" sz="6919">
                <a:solidFill>
                  <a:srgbClr val="FFFFFF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FUNDAMENTOS DE</a:t>
            </a:r>
          </a:p>
          <a:p>
            <a:pPr algn="ctr">
              <a:lnSpc>
                <a:spcPts val="9687"/>
              </a:lnSpc>
            </a:pPr>
            <a:r>
              <a:rPr lang="en-US" sz="6919">
                <a:solidFill>
                  <a:srgbClr val="FFFFFF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PROYECTILES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9648" y="2897368"/>
            <a:ext cx="7155507" cy="48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  <a:spcBef>
                <a:spcPct val="0"/>
              </a:spcBef>
            </a:pPr>
            <a:r>
              <a:rPr lang="en-US" sz="29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Calcular la fuerza necesaria de la garra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9648" y="4960166"/>
            <a:ext cx="6930926" cy="48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  <a:spcBef>
                <a:spcPct val="0"/>
              </a:spcBef>
            </a:pPr>
            <a:r>
              <a:rPr lang="en-US" sz="29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Tiempo para recorrer del punto A al B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9648" y="6903720"/>
            <a:ext cx="6911429" cy="48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  <a:spcBef>
                <a:spcPct val="0"/>
              </a:spcBef>
            </a:pPr>
            <a:r>
              <a:rPr lang="en-US" sz="29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Tiempo para recorrer del punto B al C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529840" y="4151685"/>
            <a:ext cx="4729460" cy="2545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Todo esto asumiendo que</a:t>
            </a:r>
          </a:p>
          <a:p>
            <a:pPr algn="r">
              <a:lnSpc>
                <a:spcPts val="4073"/>
              </a:lnSpc>
            </a:pPr>
            <a:r>
              <a:rPr lang="en-US" sz="29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m= 200g (0,2Kg)</a:t>
            </a:r>
          </a:p>
          <a:p>
            <a:pPr algn="r">
              <a:lnSpc>
                <a:spcPts val="4073"/>
              </a:lnSpc>
            </a:pPr>
            <a:r>
              <a:rPr lang="en-US" sz="29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Distancia AB= 1,8m</a:t>
            </a:r>
          </a:p>
          <a:p>
            <a:pPr algn="r">
              <a:lnSpc>
                <a:spcPts val="4073"/>
              </a:lnSpc>
            </a:pPr>
            <a:r>
              <a:rPr lang="en-US" sz="29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Distancia BC= 2,5m</a:t>
            </a:r>
          </a:p>
          <a:p>
            <a:pPr algn="r">
              <a:lnSpc>
                <a:spcPts val="4073"/>
              </a:lnSpc>
              <a:spcBef>
                <a:spcPct val="0"/>
              </a:spcBef>
            </a:pPr>
            <a:r>
              <a:rPr lang="en-US" sz="29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a=0,3 m/s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537847" y="1726247"/>
            <a:ext cx="5229365" cy="7869885"/>
          </a:xfrm>
          <a:custGeom>
            <a:avLst/>
            <a:gdLst/>
            <a:ahLst/>
            <a:cxnLst/>
            <a:rect l="l" t="t" r="r" b="b"/>
            <a:pathLst>
              <a:path w="5229365" h="7869885">
                <a:moveTo>
                  <a:pt x="0" y="0"/>
                </a:moveTo>
                <a:lnTo>
                  <a:pt x="5229365" y="0"/>
                </a:lnTo>
                <a:lnTo>
                  <a:pt x="5229365" y="7869886"/>
                </a:lnTo>
                <a:lnTo>
                  <a:pt x="0" y="7869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65" t="-6716" r="-10439" b="-671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610925" y="159703"/>
            <a:ext cx="11066151" cy="156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CÓDIGO DEL SERVIDOR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3796141" y="2248439"/>
            <a:ext cx="11301259" cy="4704149"/>
          </a:xfrm>
          <a:custGeom>
            <a:avLst/>
            <a:gdLst/>
            <a:ahLst/>
            <a:cxnLst/>
            <a:rect l="l" t="t" r="r" b="b"/>
            <a:pathLst>
              <a:path w="11301259" h="4704149">
                <a:moveTo>
                  <a:pt x="0" y="0"/>
                </a:moveTo>
                <a:lnTo>
                  <a:pt x="11301259" y="0"/>
                </a:lnTo>
                <a:lnTo>
                  <a:pt x="11301259" y="4704149"/>
                </a:lnTo>
                <a:lnTo>
                  <a:pt x="0" y="47041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796141" y="7672234"/>
            <a:ext cx="11301259" cy="1949467"/>
          </a:xfrm>
          <a:custGeom>
            <a:avLst/>
            <a:gdLst/>
            <a:ahLst/>
            <a:cxnLst/>
            <a:rect l="l" t="t" r="r" b="b"/>
            <a:pathLst>
              <a:path w="11301259" h="1949467">
                <a:moveTo>
                  <a:pt x="0" y="0"/>
                </a:moveTo>
                <a:lnTo>
                  <a:pt x="11301259" y="0"/>
                </a:lnTo>
                <a:lnTo>
                  <a:pt x="11301259" y="1949467"/>
                </a:lnTo>
                <a:lnTo>
                  <a:pt x="0" y="19494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619454" y="325648"/>
            <a:ext cx="11049091" cy="156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CÓDIGO DE FUNCIONES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186"/>
            <a:ext cx="18647218" cy="10489060"/>
            <a:chOff x="0" y="0"/>
            <a:chExt cx="24862957" cy="13985413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862917" cy="13985367"/>
            </a:xfrm>
            <a:custGeom>
              <a:avLst/>
              <a:gdLst/>
              <a:ahLst/>
              <a:cxnLst/>
              <a:rect l="l" t="t" r="r" b="b"/>
              <a:pathLst>
                <a:path w="24862917" h="13985367">
                  <a:moveTo>
                    <a:pt x="0" y="0"/>
                  </a:moveTo>
                  <a:lnTo>
                    <a:pt x="24862917" y="0"/>
                  </a:lnTo>
                  <a:lnTo>
                    <a:pt x="24862917" y="13985367"/>
                  </a:lnTo>
                  <a:lnTo>
                    <a:pt x="0" y="13985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600250" y="2637081"/>
            <a:ext cx="7644255" cy="3346702"/>
          </a:xfrm>
          <a:custGeom>
            <a:avLst/>
            <a:gdLst/>
            <a:ahLst/>
            <a:cxnLst/>
            <a:rect l="l" t="t" r="r" b="b"/>
            <a:pathLst>
              <a:path w="7644255" h="3346702">
                <a:moveTo>
                  <a:pt x="0" y="0"/>
                </a:moveTo>
                <a:lnTo>
                  <a:pt x="7644255" y="0"/>
                </a:lnTo>
                <a:lnTo>
                  <a:pt x="7644255" y="3346703"/>
                </a:lnTo>
                <a:lnTo>
                  <a:pt x="0" y="3346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72" b="-572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485420" y="2637081"/>
            <a:ext cx="7644255" cy="3346702"/>
          </a:xfrm>
          <a:custGeom>
            <a:avLst/>
            <a:gdLst/>
            <a:ahLst/>
            <a:cxnLst/>
            <a:rect l="l" t="t" r="r" b="b"/>
            <a:pathLst>
              <a:path w="7644255" h="3346702">
                <a:moveTo>
                  <a:pt x="0" y="0"/>
                </a:moveTo>
                <a:lnTo>
                  <a:pt x="7644255" y="0"/>
                </a:lnTo>
                <a:lnTo>
                  <a:pt x="7644255" y="3346703"/>
                </a:lnTo>
                <a:lnTo>
                  <a:pt x="0" y="3346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72" b="-572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069183" y="6506655"/>
            <a:ext cx="2832474" cy="3534741"/>
          </a:xfrm>
          <a:custGeom>
            <a:avLst/>
            <a:gdLst/>
            <a:ahLst/>
            <a:cxnLst/>
            <a:rect l="l" t="t" r="r" b="b"/>
            <a:pathLst>
              <a:path w="2832474" h="3534741">
                <a:moveTo>
                  <a:pt x="0" y="0"/>
                </a:moveTo>
                <a:lnTo>
                  <a:pt x="2832474" y="0"/>
                </a:lnTo>
                <a:lnTo>
                  <a:pt x="2832474" y="3534741"/>
                </a:lnTo>
                <a:lnTo>
                  <a:pt x="0" y="35347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610647" y="542138"/>
            <a:ext cx="7713464" cy="94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1"/>
              </a:lnSpc>
            </a:pPr>
            <a:r>
              <a:rPr lang="en-US" sz="6062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DIAGRAMA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64730" y="3069731"/>
            <a:ext cx="2115294" cy="48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move_front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67379" y="3033900"/>
            <a:ext cx="3690701" cy="49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290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move_back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82393" y="6973712"/>
            <a:ext cx="2006054" cy="48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move_grab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2254" y="5019851"/>
            <a:ext cx="5083954" cy="505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1"/>
              </a:lnSpc>
            </a:pPr>
            <a:r>
              <a:rPr lang="en-US" sz="2958" b="1">
                <a:solidFill>
                  <a:srgbClr val="2B12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Motor 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09079" y="5018251"/>
            <a:ext cx="1618437" cy="505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4"/>
              </a:lnSpc>
            </a:pPr>
            <a:r>
              <a:rPr lang="en-US" sz="2960" b="1" dirty="0">
                <a:solidFill>
                  <a:srgbClr val="2B12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Motor 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46489" y="5008726"/>
            <a:ext cx="1765127" cy="567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1"/>
              </a:lnSpc>
            </a:pPr>
            <a:r>
              <a:rPr lang="en-US" sz="2900" b="1" dirty="0">
                <a:solidFill>
                  <a:srgbClr val="2B12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Motor 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917495" y="4973680"/>
            <a:ext cx="1781919" cy="557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7"/>
              </a:lnSpc>
            </a:pPr>
            <a:r>
              <a:rPr lang="en-US" sz="2900" b="1" dirty="0">
                <a:solidFill>
                  <a:srgbClr val="2B12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Motor 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676202" y="8976805"/>
            <a:ext cx="1618437" cy="505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4"/>
              </a:lnSpc>
            </a:pPr>
            <a:r>
              <a:rPr lang="en-US" sz="2960" b="1" dirty="0">
                <a:solidFill>
                  <a:srgbClr val="2B12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Motor B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9609" y="-48539"/>
            <a:ext cx="18647218" cy="10489060"/>
            <a:chOff x="0" y="0"/>
            <a:chExt cx="24862957" cy="13985413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862917" cy="13985367"/>
            </a:xfrm>
            <a:custGeom>
              <a:avLst/>
              <a:gdLst/>
              <a:ahLst/>
              <a:cxnLst/>
              <a:rect l="l" t="t" r="r" b="b"/>
              <a:pathLst>
                <a:path w="24862917" h="13985367">
                  <a:moveTo>
                    <a:pt x="0" y="0"/>
                  </a:moveTo>
                  <a:lnTo>
                    <a:pt x="24862917" y="0"/>
                  </a:lnTo>
                  <a:lnTo>
                    <a:pt x="24862917" y="13985367"/>
                  </a:lnTo>
                  <a:lnTo>
                    <a:pt x="0" y="13985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565041" y="382233"/>
            <a:ext cx="18288000" cy="10287000"/>
            <a:chOff x="0" y="0"/>
            <a:chExt cx="24384000" cy="13716000"/>
          </a:xfrm>
        </p:grpSpPr>
        <p:sp>
          <p:nvSpPr>
            <p:cNvPr id="5" name="Freeform 5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0" y="52491"/>
            <a:ext cx="18288000" cy="10287000"/>
            <a:chOff x="0" y="0"/>
            <a:chExt cx="24384000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600250" y="2637081"/>
            <a:ext cx="7644255" cy="3346702"/>
          </a:xfrm>
          <a:custGeom>
            <a:avLst/>
            <a:gdLst/>
            <a:ahLst/>
            <a:cxnLst/>
            <a:rect l="l" t="t" r="r" b="b"/>
            <a:pathLst>
              <a:path w="7644255" h="3346702">
                <a:moveTo>
                  <a:pt x="0" y="0"/>
                </a:moveTo>
                <a:lnTo>
                  <a:pt x="7644255" y="0"/>
                </a:lnTo>
                <a:lnTo>
                  <a:pt x="7644255" y="3346703"/>
                </a:lnTo>
                <a:lnTo>
                  <a:pt x="0" y="3346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72" b="-57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485420" y="2637081"/>
            <a:ext cx="7644255" cy="3346702"/>
          </a:xfrm>
          <a:custGeom>
            <a:avLst/>
            <a:gdLst/>
            <a:ahLst/>
            <a:cxnLst/>
            <a:rect l="l" t="t" r="r" b="b"/>
            <a:pathLst>
              <a:path w="7644255" h="3346702">
                <a:moveTo>
                  <a:pt x="0" y="0"/>
                </a:moveTo>
                <a:lnTo>
                  <a:pt x="7644255" y="0"/>
                </a:lnTo>
                <a:lnTo>
                  <a:pt x="7644255" y="3346703"/>
                </a:lnTo>
                <a:lnTo>
                  <a:pt x="0" y="3346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72" b="-572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610647" y="542138"/>
            <a:ext cx="7713464" cy="94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1"/>
              </a:lnSpc>
            </a:pPr>
            <a:r>
              <a:rPr lang="en-US" sz="6062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DIAGRAMA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02618" y="3018315"/>
            <a:ext cx="2239518" cy="505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move_right</a:t>
            </a:r>
            <a:endParaRPr lang="en-US" sz="291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467379" y="3033900"/>
            <a:ext cx="3690701" cy="49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2906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move_left</a:t>
            </a:r>
            <a:endParaRPr lang="en-US" sz="2906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12254" y="5019851"/>
            <a:ext cx="5083954" cy="505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1"/>
              </a:lnSpc>
            </a:pPr>
            <a:r>
              <a:rPr lang="en-US" sz="2958" b="1">
                <a:solidFill>
                  <a:srgbClr val="2B12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Motor 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09079" y="5018251"/>
            <a:ext cx="1618437" cy="505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4"/>
              </a:lnSpc>
            </a:pPr>
            <a:r>
              <a:rPr lang="en-US" sz="2960" b="1" dirty="0">
                <a:solidFill>
                  <a:srgbClr val="2B12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Motor 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46489" y="5008726"/>
            <a:ext cx="1998905" cy="567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41"/>
              </a:lnSpc>
            </a:pPr>
            <a:r>
              <a:rPr lang="en-US" sz="2900" b="1" dirty="0">
                <a:solidFill>
                  <a:srgbClr val="2B12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Motor 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917495" y="4973680"/>
            <a:ext cx="1998905" cy="554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27"/>
              </a:lnSpc>
            </a:pPr>
            <a:r>
              <a:rPr lang="en-US" sz="2900" b="1" dirty="0">
                <a:solidFill>
                  <a:srgbClr val="2B12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Motor D</a:t>
            </a:r>
          </a:p>
        </p:txBody>
      </p:sp>
      <p:sp>
        <p:nvSpPr>
          <p:cNvPr id="17" name="Freeform 17"/>
          <p:cNvSpPr/>
          <p:nvPr/>
        </p:nvSpPr>
        <p:spPr>
          <a:xfrm>
            <a:off x="8057528" y="6612490"/>
            <a:ext cx="3028152" cy="3674510"/>
          </a:xfrm>
          <a:custGeom>
            <a:avLst/>
            <a:gdLst/>
            <a:ahLst/>
            <a:cxnLst/>
            <a:rect l="l" t="t" r="r" b="b"/>
            <a:pathLst>
              <a:path w="3028152" h="3674510">
                <a:moveTo>
                  <a:pt x="0" y="0"/>
                </a:moveTo>
                <a:lnTo>
                  <a:pt x="3028151" y="0"/>
                </a:lnTo>
                <a:lnTo>
                  <a:pt x="3028151" y="3674510"/>
                </a:lnTo>
                <a:lnTo>
                  <a:pt x="0" y="36745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41" r="-241" b="-3338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8196008" y="7088684"/>
            <a:ext cx="2771525" cy="505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  <a:spcBef>
                <a:spcPct val="0"/>
              </a:spcBef>
            </a:pPr>
            <a:r>
              <a:rPr lang="en-US" sz="291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move_release</a:t>
            </a:r>
            <a:endParaRPr lang="en-US" sz="291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819648" y="9372287"/>
            <a:ext cx="1619751" cy="505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44"/>
              </a:lnSpc>
              <a:spcBef>
                <a:spcPct val="0"/>
              </a:spcBef>
            </a:pPr>
            <a:r>
              <a:rPr lang="en-US" sz="2960" b="1" dirty="0">
                <a:solidFill>
                  <a:srgbClr val="2B12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Motor B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0769055" y="2473095"/>
            <a:ext cx="5340810" cy="5340810"/>
          </a:xfrm>
          <a:custGeom>
            <a:avLst/>
            <a:gdLst/>
            <a:ahLst/>
            <a:cxnLst/>
            <a:rect l="l" t="t" r="r" b="b"/>
            <a:pathLst>
              <a:path w="5340810" h="5340810">
                <a:moveTo>
                  <a:pt x="0" y="0"/>
                </a:moveTo>
                <a:lnTo>
                  <a:pt x="5340811" y="0"/>
                </a:lnTo>
                <a:lnTo>
                  <a:pt x="5340811" y="5340810"/>
                </a:lnTo>
                <a:lnTo>
                  <a:pt x="0" y="53408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343919" y="272371"/>
            <a:ext cx="8278971" cy="9742258"/>
            <a:chOff x="0" y="0"/>
            <a:chExt cx="5396230" cy="6350000"/>
          </a:xfrm>
        </p:grpSpPr>
        <p:sp>
          <p:nvSpPr>
            <p:cNvPr id="8" name="Freeform 8"/>
            <p:cNvSpPr/>
            <p:nvPr/>
          </p:nvSpPr>
          <p:spPr>
            <a:xfrm>
              <a:off x="11430" y="11430"/>
              <a:ext cx="5373370" cy="6327140"/>
            </a:xfrm>
            <a:custGeom>
              <a:avLst/>
              <a:gdLst/>
              <a:ahLst/>
              <a:cxnLst/>
              <a:rect l="l" t="t" r="r" b="b"/>
              <a:pathLst>
                <a:path w="5373370" h="6327140">
                  <a:moveTo>
                    <a:pt x="5373370" y="610870"/>
                  </a:moveTo>
                  <a:lnTo>
                    <a:pt x="5373370" y="953770"/>
                  </a:lnTo>
                  <a:moveTo>
                    <a:pt x="5373370" y="953770"/>
                  </a:moveTo>
                  <a:lnTo>
                    <a:pt x="5373370" y="6079490"/>
                  </a:lnTo>
                  <a:cubicBezTo>
                    <a:pt x="5373370" y="6216650"/>
                    <a:pt x="5262880" y="6327140"/>
                    <a:pt x="5125720" y="6327140"/>
                  </a:cubicBezTo>
                  <a:lnTo>
                    <a:pt x="247650" y="6327140"/>
                  </a:lnTo>
                  <a:cubicBezTo>
                    <a:pt x="110490" y="6327140"/>
                    <a:pt x="0" y="6216650"/>
                    <a:pt x="0" y="6079490"/>
                  </a:cubicBezTo>
                  <a:lnTo>
                    <a:pt x="0" y="247650"/>
                  </a:lnTo>
                  <a:cubicBezTo>
                    <a:pt x="0" y="110490"/>
                    <a:pt x="110490" y="0"/>
                    <a:pt x="247650" y="0"/>
                  </a:cubicBezTo>
                  <a:lnTo>
                    <a:pt x="5125720" y="0"/>
                  </a:lnTo>
                  <a:cubicBezTo>
                    <a:pt x="5262880" y="0"/>
                    <a:pt x="5373370" y="110490"/>
                    <a:pt x="5373370" y="247650"/>
                  </a:cubicBezTo>
                  <a:lnTo>
                    <a:pt x="5373370" y="610870"/>
                  </a:lnTo>
                </a:path>
              </a:pathLst>
            </a:custGeom>
            <a:blipFill>
              <a:blip r:embed="rId4"/>
              <a:stretch>
                <a:fillRect l="-964" r="-964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5148580" y="471170"/>
              <a:ext cx="236220" cy="5868670"/>
            </a:xfrm>
            <a:custGeom>
              <a:avLst/>
              <a:gdLst/>
              <a:ahLst/>
              <a:cxnLst/>
              <a:rect l="l" t="t" r="r" b="b"/>
              <a:pathLst>
                <a:path w="236220" h="5868670">
                  <a:moveTo>
                    <a:pt x="236220" y="240030"/>
                  </a:moveTo>
                  <a:lnTo>
                    <a:pt x="236220" y="494030"/>
                  </a:lnTo>
                  <a:moveTo>
                    <a:pt x="236220" y="494030"/>
                  </a:moveTo>
                  <a:lnTo>
                    <a:pt x="236220" y="5868670"/>
                  </a:lnTo>
                  <a:lnTo>
                    <a:pt x="0" y="5868670"/>
                  </a:lnTo>
                  <a:lnTo>
                    <a:pt x="0" y="0"/>
                  </a:lnTo>
                  <a:lnTo>
                    <a:pt x="236220" y="0"/>
                  </a:lnTo>
                  <a:lnTo>
                    <a:pt x="236220" y="24003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1430" y="11430"/>
              <a:ext cx="5373370" cy="4245610"/>
            </a:xfrm>
            <a:custGeom>
              <a:avLst/>
              <a:gdLst/>
              <a:ahLst/>
              <a:cxnLst/>
              <a:rect l="l" t="t" r="r" b="b"/>
              <a:pathLst>
                <a:path w="5373370" h="4245610">
                  <a:moveTo>
                    <a:pt x="5373370" y="2345690"/>
                  </a:moveTo>
                  <a:lnTo>
                    <a:pt x="5373370" y="4182110"/>
                  </a:lnTo>
                  <a:cubicBezTo>
                    <a:pt x="5373370" y="4217670"/>
                    <a:pt x="5344160" y="4245610"/>
                    <a:pt x="5309870" y="4245610"/>
                  </a:cubicBezTo>
                  <a:lnTo>
                    <a:pt x="5201920" y="4245610"/>
                  </a:lnTo>
                  <a:cubicBezTo>
                    <a:pt x="5166360" y="4245610"/>
                    <a:pt x="5138420" y="4216400"/>
                    <a:pt x="5138420" y="4182110"/>
                  </a:cubicBezTo>
                  <a:lnTo>
                    <a:pt x="5138420" y="2345690"/>
                  </a:lnTo>
                  <a:cubicBezTo>
                    <a:pt x="5138420" y="2310130"/>
                    <a:pt x="5167630" y="2282190"/>
                    <a:pt x="5201920" y="2282190"/>
                  </a:cubicBezTo>
                  <a:lnTo>
                    <a:pt x="5309870" y="2282190"/>
                  </a:lnTo>
                  <a:cubicBezTo>
                    <a:pt x="5344160" y="2282190"/>
                    <a:pt x="5373370" y="2310130"/>
                    <a:pt x="5373370" y="2345690"/>
                  </a:cubicBezTo>
                  <a:close/>
                  <a:moveTo>
                    <a:pt x="5126990" y="0"/>
                  </a:moveTo>
                  <a:lnTo>
                    <a:pt x="246380" y="0"/>
                  </a:lnTo>
                  <a:cubicBezTo>
                    <a:pt x="110490" y="0"/>
                    <a:pt x="0" y="110490"/>
                    <a:pt x="0" y="246380"/>
                  </a:cubicBezTo>
                  <a:lnTo>
                    <a:pt x="0" y="458470"/>
                  </a:lnTo>
                  <a:lnTo>
                    <a:pt x="5373370" y="458470"/>
                  </a:lnTo>
                  <a:lnTo>
                    <a:pt x="5373370" y="246380"/>
                  </a:lnTo>
                  <a:cubicBezTo>
                    <a:pt x="5373370" y="110490"/>
                    <a:pt x="5262880" y="0"/>
                    <a:pt x="5126990" y="0"/>
                  </a:cubicBezTo>
                  <a:close/>
                </a:path>
              </a:pathLst>
            </a:custGeom>
            <a:solidFill>
              <a:srgbClr val="FBC6DA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20980" y="160020"/>
              <a:ext cx="651510" cy="162560"/>
            </a:xfrm>
            <a:custGeom>
              <a:avLst/>
              <a:gdLst/>
              <a:ahLst/>
              <a:cxnLst/>
              <a:rect l="l" t="t" r="r" b="b"/>
              <a:pathLst>
                <a:path w="651510" h="162560">
                  <a:moveTo>
                    <a:pt x="162560" y="81280"/>
                  </a:moveTo>
                  <a:cubicBezTo>
                    <a:pt x="162560" y="125730"/>
                    <a:pt x="125730" y="162560"/>
                    <a:pt x="81280" y="162560"/>
                  </a:cubicBezTo>
                  <a:cubicBezTo>
                    <a:pt x="36830" y="162560"/>
                    <a:pt x="0" y="125730"/>
                    <a:pt x="0" y="81280"/>
                  </a:cubicBezTo>
                  <a:cubicBezTo>
                    <a:pt x="0" y="36830"/>
                    <a:pt x="36830" y="0"/>
                    <a:pt x="81280" y="0"/>
                  </a:cubicBezTo>
                  <a:cubicBezTo>
                    <a:pt x="125730" y="0"/>
                    <a:pt x="162560" y="35560"/>
                    <a:pt x="162560" y="81280"/>
                  </a:cubicBezTo>
                  <a:close/>
                  <a:moveTo>
                    <a:pt x="570230" y="0"/>
                  </a:moveTo>
                  <a:cubicBezTo>
                    <a:pt x="525780" y="0"/>
                    <a:pt x="488950" y="36830"/>
                    <a:pt x="488950" y="81280"/>
                  </a:cubicBezTo>
                  <a:cubicBezTo>
                    <a:pt x="488950" y="125730"/>
                    <a:pt x="525780" y="162560"/>
                    <a:pt x="570230" y="162560"/>
                  </a:cubicBezTo>
                  <a:cubicBezTo>
                    <a:pt x="614680" y="162560"/>
                    <a:pt x="651510" y="125730"/>
                    <a:pt x="651510" y="81280"/>
                  </a:cubicBezTo>
                  <a:cubicBezTo>
                    <a:pt x="651510" y="36830"/>
                    <a:pt x="614680" y="0"/>
                    <a:pt x="570230" y="0"/>
                  </a:cubicBezTo>
                  <a:close/>
                  <a:moveTo>
                    <a:pt x="325120" y="0"/>
                  </a:moveTo>
                  <a:cubicBezTo>
                    <a:pt x="280670" y="0"/>
                    <a:pt x="243840" y="36830"/>
                    <a:pt x="243840" y="81280"/>
                  </a:cubicBezTo>
                  <a:cubicBezTo>
                    <a:pt x="243840" y="125730"/>
                    <a:pt x="280670" y="162560"/>
                    <a:pt x="325120" y="162560"/>
                  </a:cubicBezTo>
                  <a:cubicBezTo>
                    <a:pt x="369570" y="162560"/>
                    <a:pt x="406400" y="125730"/>
                    <a:pt x="406400" y="81280"/>
                  </a:cubicBezTo>
                  <a:cubicBezTo>
                    <a:pt x="406400" y="36830"/>
                    <a:pt x="370840" y="0"/>
                    <a:pt x="325120" y="0"/>
                  </a:cubicBezTo>
                  <a:close/>
                </a:path>
              </a:pathLst>
            </a:custGeom>
            <a:solidFill>
              <a:srgbClr val="FFCD78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5397500" cy="6350000"/>
            </a:xfrm>
            <a:custGeom>
              <a:avLst/>
              <a:gdLst/>
              <a:ahLst/>
              <a:cxnLst/>
              <a:rect l="l" t="t" r="r" b="b"/>
              <a:pathLst>
                <a:path w="5397500" h="6350000">
                  <a:moveTo>
                    <a:pt x="5137150" y="0"/>
                  </a:moveTo>
                  <a:lnTo>
                    <a:pt x="259080" y="0"/>
                  </a:lnTo>
                  <a:cubicBezTo>
                    <a:pt x="115570" y="0"/>
                    <a:pt x="0" y="115570"/>
                    <a:pt x="0" y="259080"/>
                  </a:cubicBezTo>
                  <a:lnTo>
                    <a:pt x="0" y="6090920"/>
                  </a:lnTo>
                  <a:cubicBezTo>
                    <a:pt x="0" y="6234430"/>
                    <a:pt x="115570" y="6350000"/>
                    <a:pt x="259080" y="6350000"/>
                  </a:cubicBezTo>
                  <a:lnTo>
                    <a:pt x="5137150" y="6350000"/>
                  </a:lnTo>
                  <a:cubicBezTo>
                    <a:pt x="5140960" y="6350000"/>
                    <a:pt x="5143500" y="6350000"/>
                    <a:pt x="5147310" y="6350000"/>
                  </a:cubicBezTo>
                  <a:lnTo>
                    <a:pt x="5148580" y="6350000"/>
                  </a:lnTo>
                  <a:cubicBezTo>
                    <a:pt x="5149850" y="6350000"/>
                    <a:pt x="5149850" y="6350000"/>
                    <a:pt x="5151120" y="6350000"/>
                  </a:cubicBezTo>
                  <a:cubicBezTo>
                    <a:pt x="5288280" y="6343650"/>
                    <a:pt x="5397500" y="6230620"/>
                    <a:pt x="5397500" y="6092190"/>
                  </a:cubicBezTo>
                  <a:lnTo>
                    <a:pt x="5397500" y="4145280"/>
                  </a:lnTo>
                  <a:lnTo>
                    <a:pt x="5397500" y="2406650"/>
                  </a:lnTo>
                  <a:lnTo>
                    <a:pt x="5397500" y="471170"/>
                  </a:lnTo>
                  <a:lnTo>
                    <a:pt x="5397500" y="259080"/>
                  </a:lnTo>
                  <a:cubicBezTo>
                    <a:pt x="5396230" y="115570"/>
                    <a:pt x="5279390" y="0"/>
                    <a:pt x="5137150" y="0"/>
                  </a:cubicBezTo>
                  <a:close/>
                  <a:moveTo>
                    <a:pt x="259080" y="22860"/>
                  </a:moveTo>
                  <a:lnTo>
                    <a:pt x="5137150" y="22860"/>
                  </a:lnTo>
                  <a:cubicBezTo>
                    <a:pt x="5267960" y="22860"/>
                    <a:pt x="5373370" y="128270"/>
                    <a:pt x="5373370" y="259080"/>
                  </a:cubicBezTo>
                  <a:lnTo>
                    <a:pt x="5373370" y="459740"/>
                  </a:lnTo>
                  <a:lnTo>
                    <a:pt x="5147310" y="459740"/>
                  </a:lnTo>
                  <a:lnTo>
                    <a:pt x="22860" y="459740"/>
                  </a:lnTo>
                  <a:lnTo>
                    <a:pt x="22860" y="259080"/>
                  </a:lnTo>
                  <a:cubicBezTo>
                    <a:pt x="22860" y="128270"/>
                    <a:pt x="128270" y="22860"/>
                    <a:pt x="259080" y="22860"/>
                  </a:cubicBezTo>
                  <a:close/>
                  <a:moveTo>
                    <a:pt x="22860" y="6090920"/>
                  </a:moveTo>
                  <a:lnTo>
                    <a:pt x="22860" y="481330"/>
                  </a:lnTo>
                  <a:lnTo>
                    <a:pt x="5137150" y="481330"/>
                  </a:lnTo>
                  <a:lnTo>
                    <a:pt x="5137150" y="6327140"/>
                  </a:lnTo>
                  <a:lnTo>
                    <a:pt x="259080" y="6327140"/>
                  </a:lnTo>
                  <a:cubicBezTo>
                    <a:pt x="128270" y="6327140"/>
                    <a:pt x="22860" y="6221730"/>
                    <a:pt x="22860" y="6090920"/>
                  </a:cubicBezTo>
                  <a:close/>
                  <a:moveTo>
                    <a:pt x="5373370" y="6090920"/>
                  </a:moveTo>
                  <a:cubicBezTo>
                    <a:pt x="5373370" y="6214110"/>
                    <a:pt x="5279390" y="6314440"/>
                    <a:pt x="5158740" y="6325870"/>
                  </a:cubicBezTo>
                  <a:lnTo>
                    <a:pt x="5158740" y="4216400"/>
                  </a:lnTo>
                  <a:cubicBezTo>
                    <a:pt x="5181600" y="4248150"/>
                    <a:pt x="5218430" y="4269740"/>
                    <a:pt x="5260340" y="4269740"/>
                  </a:cubicBezTo>
                  <a:lnTo>
                    <a:pt x="5270500" y="4269740"/>
                  </a:lnTo>
                  <a:cubicBezTo>
                    <a:pt x="5312410" y="4269740"/>
                    <a:pt x="5350510" y="4248150"/>
                    <a:pt x="5372100" y="4216400"/>
                  </a:cubicBezTo>
                  <a:lnTo>
                    <a:pt x="5372100" y="6090920"/>
                  </a:lnTo>
                  <a:lnTo>
                    <a:pt x="5373370" y="6090920"/>
                  </a:lnTo>
                  <a:close/>
                  <a:moveTo>
                    <a:pt x="5158740" y="4145280"/>
                  </a:moveTo>
                  <a:lnTo>
                    <a:pt x="5158740" y="2406650"/>
                  </a:lnTo>
                  <a:cubicBezTo>
                    <a:pt x="5158740" y="2350770"/>
                    <a:pt x="5204460" y="2305050"/>
                    <a:pt x="5260340" y="2305050"/>
                  </a:cubicBezTo>
                  <a:lnTo>
                    <a:pt x="5270500" y="2305050"/>
                  </a:lnTo>
                  <a:cubicBezTo>
                    <a:pt x="5326380" y="2305050"/>
                    <a:pt x="5372100" y="2350770"/>
                    <a:pt x="5372100" y="2406650"/>
                  </a:cubicBezTo>
                  <a:lnTo>
                    <a:pt x="5372100" y="4145280"/>
                  </a:lnTo>
                  <a:cubicBezTo>
                    <a:pt x="5372100" y="4201160"/>
                    <a:pt x="5326380" y="4246880"/>
                    <a:pt x="5270500" y="4246880"/>
                  </a:cubicBezTo>
                  <a:lnTo>
                    <a:pt x="5260340" y="4246880"/>
                  </a:lnTo>
                  <a:cubicBezTo>
                    <a:pt x="5204460" y="4246880"/>
                    <a:pt x="5158740" y="4201160"/>
                    <a:pt x="5158740" y="4145280"/>
                  </a:cubicBezTo>
                  <a:close/>
                  <a:moveTo>
                    <a:pt x="5271770" y="2282190"/>
                  </a:moveTo>
                  <a:lnTo>
                    <a:pt x="5261610" y="2282190"/>
                  </a:lnTo>
                  <a:cubicBezTo>
                    <a:pt x="5219700" y="2282190"/>
                    <a:pt x="5181600" y="2303780"/>
                    <a:pt x="5160010" y="2335530"/>
                  </a:cubicBezTo>
                  <a:lnTo>
                    <a:pt x="5160010" y="481330"/>
                  </a:lnTo>
                  <a:lnTo>
                    <a:pt x="5374640" y="481330"/>
                  </a:lnTo>
                  <a:lnTo>
                    <a:pt x="5374640" y="2334260"/>
                  </a:lnTo>
                  <a:cubicBezTo>
                    <a:pt x="5350510" y="2303780"/>
                    <a:pt x="5313680" y="2282190"/>
                    <a:pt x="5271770" y="2282190"/>
                  </a:cubicBezTo>
                  <a:close/>
                  <a:moveTo>
                    <a:pt x="302260" y="332740"/>
                  </a:moveTo>
                  <a:cubicBezTo>
                    <a:pt x="353060" y="332740"/>
                    <a:pt x="394970" y="290830"/>
                    <a:pt x="394970" y="240030"/>
                  </a:cubicBezTo>
                  <a:cubicBezTo>
                    <a:pt x="394970" y="189230"/>
                    <a:pt x="353060" y="147320"/>
                    <a:pt x="302260" y="147320"/>
                  </a:cubicBezTo>
                  <a:cubicBezTo>
                    <a:pt x="251460" y="147320"/>
                    <a:pt x="209550" y="190500"/>
                    <a:pt x="209550" y="241300"/>
                  </a:cubicBezTo>
                  <a:cubicBezTo>
                    <a:pt x="209550" y="292100"/>
                    <a:pt x="251460" y="332740"/>
                    <a:pt x="302260" y="332740"/>
                  </a:cubicBezTo>
                  <a:close/>
                  <a:moveTo>
                    <a:pt x="302260" y="171450"/>
                  </a:moveTo>
                  <a:cubicBezTo>
                    <a:pt x="340360" y="171450"/>
                    <a:pt x="372110" y="203200"/>
                    <a:pt x="372110" y="241300"/>
                  </a:cubicBezTo>
                  <a:cubicBezTo>
                    <a:pt x="372110" y="279400"/>
                    <a:pt x="340360" y="311150"/>
                    <a:pt x="302260" y="311150"/>
                  </a:cubicBezTo>
                  <a:cubicBezTo>
                    <a:pt x="264160" y="311150"/>
                    <a:pt x="232410" y="279400"/>
                    <a:pt x="232410" y="241300"/>
                  </a:cubicBezTo>
                  <a:cubicBezTo>
                    <a:pt x="232410" y="201930"/>
                    <a:pt x="264160" y="171450"/>
                    <a:pt x="302260" y="171450"/>
                  </a:cubicBezTo>
                  <a:close/>
                  <a:moveTo>
                    <a:pt x="546100" y="332740"/>
                  </a:moveTo>
                  <a:cubicBezTo>
                    <a:pt x="596900" y="332740"/>
                    <a:pt x="638810" y="290830"/>
                    <a:pt x="638810" y="240030"/>
                  </a:cubicBezTo>
                  <a:cubicBezTo>
                    <a:pt x="638810" y="189230"/>
                    <a:pt x="596900" y="148590"/>
                    <a:pt x="546100" y="148590"/>
                  </a:cubicBezTo>
                  <a:cubicBezTo>
                    <a:pt x="495300" y="148590"/>
                    <a:pt x="454660" y="190500"/>
                    <a:pt x="454660" y="241300"/>
                  </a:cubicBezTo>
                  <a:cubicBezTo>
                    <a:pt x="454660" y="292100"/>
                    <a:pt x="495300" y="332740"/>
                    <a:pt x="546100" y="332740"/>
                  </a:cubicBezTo>
                  <a:close/>
                  <a:moveTo>
                    <a:pt x="546100" y="171450"/>
                  </a:moveTo>
                  <a:cubicBezTo>
                    <a:pt x="584200" y="171450"/>
                    <a:pt x="615950" y="203200"/>
                    <a:pt x="615950" y="241300"/>
                  </a:cubicBezTo>
                  <a:cubicBezTo>
                    <a:pt x="615950" y="279400"/>
                    <a:pt x="584200" y="311150"/>
                    <a:pt x="546100" y="311150"/>
                  </a:cubicBezTo>
                  <a:cubicBezTo>
                    <a:pt x="508000" y="311150"/>
                    <a:pt x="476250" y="279400"/>
                    <a:pt x="476250" y="241300"/>
                  </a:cubicBezTo>
                  <a:cubicBezTo>
                    <a:pt x="476250" y="201930"/>
                    <a:pt x="508000" y="171450"/>
                    <a:pt x="546100" y="171450"/>
                  </a:cubicBezTo>
                  <a:close/>
                  <a:moveTo>
                    <a:pt x="791210" y="332740"/>
                  </a:moveTo>
                  <a:cubicBezTo>
                    <a:pt x="842010" y="332740"/>
                    <a:pt x="883920" y="290830"/>
                    <a:pt x="883920" y="240030"/>
                  </a:cubicBezTo>
                  <a:cubicBezTo>
                    <a:pt x="883920" y="189230"/>
                    <a:pt x="842010" y="147320"/>
                    <a:pt x="791210" y="147320"/>
                  </a:cubicBezTo>
                  <a:cubicBezTo>
                    <a:pt x="740410" y="147320"/>
                    <a:pt x="698500" y="190500"/>
                    <a:pt x="698500" y="241300"/>
                  </a:cubicBezTo>
                  <a:cubicBezTo>
                    <a:pt x="698500" y="292100"/>
                    <a:pt x="740410" y="332740"/>
                    <a:pt x="791210" y="332740"/>
                  </a:cubicBezTo>
                  <a:close/>
                  <a:moveTo>
                    <a:pt x="791210" y="171450"/>
                  </a:moveTo>
                  <a:cubicBezTo>
                    <a:pt x="829310" y="171450"/>
                    <a:pt x="861060" y="203200"/>
                    <a:pt x="861060" y="241300"/>
                  </a:cubicBezTo>
                  <a:cubicBezTo>
                    <a:pt x="861060" y="279400"/>
                    <a:pt x="829310" y="311150"/>
                    <a:pt x="791210" y="311150"/>
                  </a:cubicBezTo>
                  <a:cubicBezTo>
                    <a:pt x="753110" y="311150"/>
                    <a:pt x="721360" y="279400"/>
                    <a:pt x="721360" y="241300"/>
                  </a:cubicBezTo>
                  <a:cubicBezTo>
                    <a:pt x="721360" y="201930"/>
                    <a:pt x="751840" y="171450"/>
                    <a:pt x="791210" y="171450"/>
                  </a:cubicBezTo>
                  <a:close/>
                </a:path>
              </a:pathLst>
            </a:custGeom>
            <a:solidFill>
              <a:srgbClr val="1B1464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0453224" y="923925"/>
            <a:ext cx="5972473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Manual de Usuario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2954616"/>
            <a:chOff x="0" y="0"/>
            <a:chExt cx="24384000" cy="3939488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24384000" cy="3939540"/>
            </a:xfrm>
            <a:custGeom>
              <a:avLst/>
              <a:gdLst/>
              <a:ahLst/>
              <a:cxnLst/>
              <a:rect l="l" t="t" r="r" b="b"/>
              <a:pathLst>
                <a:path w="24384000" h="3939540">
                  <a:moveTo>
                    <a:pt x="0" y="0"/>
                  </a:moveTo>
                  <a:lnTo>
                    <a:pt x="24384000" y="0"/>
                  </a:lnTo>
                  <a:lnTo>
                    <a:pt x="24384000" y="3939540"/>
                  </a:lnTo>
                  <a:lnTo>
                    <a:pt x="0" y="3939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5281" b="-15279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7162800" y="3867216"/>
            <a:ext cx="7713464" cy="973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1"/>
              </a:lnSpc>
            </a:pPr>
            <a:r>
              <a:rPr lang="en-US" sz="6062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CONCLUSIÓN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45064" y="5218046"/>
            <a:ext cx="10374124" cy="3321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6"/>
              </a:lnSpc>
            </a:pPr>
            <a:r>
              <a:rPr lang="en-US" sz="2302">
                <a:solidFill>
                  <a:srgbClr val="F5F0F0"/>
                </a:solidFill>
                <a:latin typeface="Arimo"/>
                <a:ea typeface="Arimo"/>
                <a:cs typeface="Arimo"/>
                <a:sym typeface="Arimo"/>
              </a:rPr>
              <a:t>El proyecto "EV3 Ball-E" fue todo un éxito, cumpliendo con los objetivos que nos propusimos al inicio. Aunque enfrentamos desafíos como problemas técnicos y dificultades para manejar los tiempos, logramos superarlos gracias a la buena comunicación y el trabajo en equipo. Además, a lo largo del semestre, estas experiencias nos ayudaron a mejorar tanto nuestras habilidades técnicas como comunicativas, fortaleciendo nuestro crecimiento como futuros profesionales en ingeniería y robótica.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7077512" y="8022312"/>
            <a:ext cx="4425028" cy="2078669"/>
          </a:xfrm>
          <a:custGeom>
            <a:avLst/>
            <a:gdLst/>
            <a:ahLst/>
            <a:cxnLst/>
            <a:rect l="l" t="t" r="r" b="b"/>
            <a:pathLst>
              <a:path w="4425028" h="2078669">
                <a:moveTo>
                  <a:pt x="0" y="0"/>
                </a:moveTo>
                <a:lnTo>
                  <a:pt x="4425028" y="0"/>
                </a:lnTo>
                <a:lnTo>
                  <a:pt x="4425028" y="2078669"/>
                </a:lnTo>
                <a:lnTo>
                  <a:pt x="0" y="20786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734" b="-1173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122662" y="2124714"/>
            <a:ext cx="14334729" cy="5595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2883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Objetivo General ....................................................................................................  3</a:t>
            </a:r>
          </a:p>
          <a:p>
            <a:pPr algn="ctr">
              <a:lnSpc>
                <a:spcPts val="3400"/>
              </a:lnSpc>
            </a:pPr>
            <a:r>
              <a:rPr lang="en-US" sz="2883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Objetivo Especifico .................................................................................................  4</a:t>
            </a:r>
          </a:p>
          <a:p>
            <a:pPr algn="ctr">
              <a:lnSpc>
                <a:spcPts val="3400"/>
              </a:lnSpc>
            </a:pPr>
            <a:r>
              <a:rPr lang="en-US" sz="2883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Personal .................................................................................................................. 5</a:t>
            </a:r>
          </a:p>
          <a:p>
            <a:pPr algn="ctr">
              <a:lnSpc>
                <a:spcPts val="3401"/>
              </a:lnSpc>
            </a:pPr>
            <a:r>
              <a:rPr lang="en-US" sz="2883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Gestion de riesgos y costo total .............................................................................. 6</a:t>
            </a:r>
          </a:p>
          <a:p>
            <a:pPr algn="ctr">
              <a:lnSpc>
                <a:spcPts val="3401"/>
              </a:lnSpc>
            </a:pPr>
            <a:r>
              <a:rPr lang="en-US" sz="2883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Carta Gantt ................................................................................................................ 7  </a:t>
            </a:r>
          </a:p>
          <a:p>
            <a:pPr algn="ctr">
              <a:lnSpc>
                <a:spcPts val="3401"/>
              </a:lnSpc>
            </a:pPr>
            <a:r>
              <a:rPr lang="en-US" sz="2883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Requerimientos ........................................................................................................ 8 </a:t>
            </a:r>
          </a:p>
          <a:p>
            <a:pPr algn="ctr">
              <a:lnSpc>
                <a:spcPts val="3401"/>
              </a:lnSpc>
            </a:pPr>
            <a:r>
              <a:rPr lang="en-US" sz="2883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Arquitectura ............................................................................................................. 9</a:t>
            </a:r>
          </a:p>
          <a:p>
            <a:pPr algn="ctr">
              <a:lnSpc>
                <a:spcPts val="3400"/>
              </a:lnSpc>
            </a:pPr>
            <a:r>
              <a:rPr lang="en-US" sz="2883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Interfaz ...................................................................................................................... 10</a:t>
            </a:r>
          </a:p>
          <a:p>
            <a:pPr algn="ctr">
              <a:lnSpc>
                <a:spcPts val="3401"/>
              </a:lnSpc>
            </a:pPr>
            <a:r>
              <a:rPr lang="en-US" sz="2883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Fundamentos de proyectiles .................................................................................... 11</a:t>
            </a:r>
          </a:p>
          <a:p>
            <a:pPr algn="ctr">
              <a:lnSpc>
                <a:spcPts val="3400"/>
              </a:lnSpc>
            </a:pPr>
            <a:r>
              <a:rPr lang="en-US" sz="2883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Códigos .............................................................................................................. 12, 13</a:t>
            </a:r>
          </a:p>
          <a:p>
            <a:pPr algn="ctr">
              <a:lnSpc>
                <a:spcPts val="3400"/>
              </a:lnSpc>
            </a:pPr>
            <a:r>
              <a:rPr lang="en-US" sz="2883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Diagrama ............................................................................................................ 14 , 15</a:t>
            </a:r>
          </a:p>
          <a:p>
            <a:pPr algn="ctr">
              <a:lnSpc>
                <a:spcPts val="3401"/>
              </a:lnSpc>
            </a:pPr>
            <a:r>
              <a:rPr lang="en-US" sz="2883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Manual de usuario ..................................................................................................... 16</a:t>
            </a:r>
          </a:p>
          <a:p>
            <a:pPr algn="ctr">
              <a:lnSpc>
                <a:spcPts val="3401"/>
              </a:lnSpc>
            </a:pPr>
            <a:r>
              <a:rPr lang="en-US" sz="2883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Conclusión ................................................................................................................ 17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17629" y="507349"/>
            <a:ext cx="7560618" cy="1758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ÍNDICE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459959" y="483489"/>
            <a:ext cx="5368082" cy="863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3"/>
              </a:lnSpc>
              <a:spcBef>
                <a:spcPct val="0"/>
              </a:spcBef>
            </a:pPr>
            <a:r>
              <a:rPr lang="en-US" sz="500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Objetivo General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35995" y="3112389"/>
            <a:ext cx="12016011" cy="2031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3"/>
              </a:lnSpc>
            </a:pPr>
            <a:r>
              <a:rPr lang="en-US" sz="29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Desarrollar un robot utilizando el KIT LEGO Mindstorm Ev3 el cual sea capaz de movilizarse  y simular el movimiento de una garra, para tomar una pelota de ping pong mediante una interfaz grafica desarrollada en Python</a:t>
            </a:r>
          </a:p>
        </p:txBody>
      </p:sp>
      <p:sp>
        <p:nvSpPr>
          <p:cNvPr id="8" name="Freeform 8"/>
          <p:cNvSpPr/>
          <p:nvPr/>
        </p:nvSpPr>
        <p:spPr>
          <a:xfrm>
            <a:off x="5211314" y="6912857"/>
            <a:ext cx="2497291" cy="2497291"/>
          </a:xfrm>
          <a:custGeom>
            <a:avLst/>
            <a:gdLst/>
            <a:ahLst/>
            <a:cxnLst/>
            <a:rect l="l" t="t" r="r" b="b"/>
            <a:pathLst>
              <a:path w="2497291" h="2497291">
                <a:moveTo>
                  <a:pt x="0" y="0"/>
                </a:moveTo>
                <a:lnTo>
                  <a:pt x="2497291" y="0"/>
                </a:lnTo>
                <a:lnTo>
                  <a:pt x="2497291" y="2497291"/>
                </a:lnTo>
                <a:lnTo>
                  <a:pt x="0" y="24972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95250" cap="sq">
            <a:solidFill>
              <a:srgbClr val="000000"/>
            </a:solidFill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0026436" y="6912857"/>
            <a:ext cx="3603209" cy="2578077"/>
          </a:xfrm>
          <a:custGeom>
            <a:avLst/>
            <a:gdLst/>
            <a:ahLst/>
            <a:cxnLst/>
            <a:rect l="l" t="t" r="r" b="b"/>
            <a:pathLst>
              <a:path w="3603209" h="2578077">
                <a:moveTo>
                  <a:pt x="0" y="0"/>
                </a:moveTo>
                <a:lnTo>
                  <a:pt x="3603209" y="0"/>
                </a:lnTo>
                <a:lnTo>
                  <a:pt x="3603209" y="2578077"/>
                </a:lnTo>
                <a:lnTo>
                  <a:pt x="0" y="25780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904" r="-18081"/>
            </a:stretch>
          </a:blipFill>
          <a:ln w="95250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28575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0668736" y="6941345"/>
            <a:ext cx="2942796" cy="2942796"/>
          </a:xfrm>
          <a:custGeom>
            <a:avLst/>
            <a:gdLst/>
            <a:ahLst/>
            <a:cxnLst/>
            <a:rect l="l" t="t" r="r" b="b"/>
            <a:pathLst>
              <a:path w="2942796" h="2942796">
                <a:moveTo>
                  <a:pt x="0" y="0"/>
                </a:moveTo>
                <a:lnTo>
                  <a:pt x="2942795" y="0"/>
                </a:lnTo>
                <a:lnTo>
                  <a:pt x="2942795" y="2942796"/>
                </a:lnTo>
                <a:lnTo>
                  <a:pt x="0" y="29427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95250" cap="sq">
            <a:solidFill>
              <a:srgbClr val="000000"/>
            </a:solidFill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4856925" y="6917436"/>
            <a:ext cx="2869756" cy="2966705"/>
          </a:xfrm>
          <a:custGeom>
            <a:avLst/>
            <a:gdLst/>
            <a:ahLst/>
            <a:cxnLst/>
            <a:rect l="l" t="t" r="r" b="b"/>
            <a:pathLst>
              <a:path w="2869756" h="2966705">
                <a:moveTo>
                  <a:pt x="0" y="0"/>
                </a:moveTo>
                <a:lnTo>
                  <a:pt x="2869756" y="0"/>
                </a:lnTo>
                <a:lnTo>
                  <a:pt x="2869756" y="2966705"/>
                </a:lnTo>
                <a:lnTo>
                  <a:pt x="0" y="29667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319" r="-45319"/>
            </a:stretch>
          </a:blipFill>
          <a:ln w="95250" cap="sq">
            <a:solidFill>
              <a:srgbClr val="000000"/>
            </a:solidFill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6147867" y="544513"/>
            <a:ext cx="5992267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Objetivo Especifico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73933" y="2803771"/>
            <a:ext cx="12140133" cy="1516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3"/>
              </a:lnSpc>
              <a:spcBef>
                <a:spcPct val="0"/>
              </a:spcBef>
            </a:pPr>
            <a:r>
              <a:rPr lang="en-US" sz="29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Estudiar el sistema operativo de Linux, junto con la librería de Python de EV3, donde se investigará e implementará la instalación de ev3dev.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73933" y="5095875"/>
            <a:ext cx="12140133" cy="1002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3"/>
              </a:lnSpc>
              <a:spcBef>
                <a:spcPct val="0"/>
              </a:spcBef>
            </a:pPr>
            <a:r>
              <a:rPr lang="en-US" sz="29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Estudiar la librería de Tkinter para generar y diseñar una interfaz gráfica apta para el usuario.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456019"/>
            <a:chOff x="0" y="0"/>
            <a:chExt cx="24384000" cy="139413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941298"/>
            </a:xfrm>
            <a:custGeom>
              <a:avLst/>
              <a:gdLst/>
              <a:ahLst/>
              <a:cxnLst/>
              <a:rect l="l" t="t" r="r" b="b"/>
              <a:pathLst>
                <a:path w="24384000" h="13941298">
                  <a:moveTo>
                    <a:pt x="0" y="0"/>
                  </a:moveTo>
                  <a:lnTo>
                    <a:pt x="24384000" y="0"/>
                  </a:lnTo>
                  <a:lnTo>
                    <a:pt x="24384000" y="13941298"/>
                  </a:lnTo>
                  <a:lnTo>
                    <a:pt x="0" y="13941298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170191" y="1659484"/>
            <a:ext cx="9289542" cy="5950458"/>
          </a:xfrm>
          <a:custGeom>
            <a:avLst/>
            <a:gdLst/>
            <a:ahLst/>
            <a:cxnLst/>
            <a:rect l="l" t="t" r="r" b="b"/>
            <a:pathLst>
              <a:path w="9289542" h="5950458">
                <a:moveTo>
                  <a:pt x="0" y="0"/>
                </a:moveTo>
                <a:lnTo>
                  <a:pt x="9289542" y="0"/>
                </a:lnTo>
                <a:lnTo>
                  <a:pt x="9289542" y="5950458"/>
                </a:lnTo>
                <a:lnTo>
                  <a:pt x="0" y="5950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70191" y="3372049"/>
            <a:ext cx="9232392" cy="882586"/>
            <a:chOff x="0" y="0"/>
            <a:chExt cx="12309856" cy="1176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309856" cy="1176782"/>
            </a:xfrm>
            <a:custGeom>
              <a:avLst/>
              <a:gdLst/>
              <a:ahLst/>
              <a:cxnLst/>
              <a:rect l="l" t="t" r="r" b="b"/>
              <a:pathLst>
                <a:path w="12309856" h="1176782">
                  <a:moveTo>
                    <a:pt x="0" y="0"/>
                  </a:moveTo>
                  <a:lnTo>
                    <a:pt x="12309856" y="0"/>
                  </a:lnTo>
                  <a:lnTo>
                    <a:pt x="12309856" y="1176782"/>
                  </a:lnTo>
                  <a:lnTo>
                    <a:pt x="0" y="1176782"/>
                  </a:lnTo>
                  <a:close/>
                </a:path>
              </a:pathLst>
            </a:custGeom>
            <a:solidFill>
              <a:srgbClr val="000000">
                <a:alpha val="3922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151648" y="4188246"/>
            <a:ext cx="9232392" cy="882586"/>
            <a:chOff x="0" y="0"/>
            <a:chExt cx="12309856" cy="11767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309856" cy="1176782"/>
            </a:xfrm>
            <a:custGeom>
              <a:avLst/>
              <a:gdLst/>
              <a:ahLst/>
              <a:cxnLst/>
              <a:rect l="l" t="t" r="r" b="b"/>
              <a:pathLst>
                <a:path w="12309856" h="1176782">
                  <a:moveTo>
                    <a:pt x="0" y="0"/>
                  </a:moveTo>
                  <a:lnTo>
                    <a:pt x="12309856" y="0"/>
                  </a:lnTo>
                  <a:lnTo>
                    <a:pt x="12309856" y="1176782"/>
                  </a:lnTo>
                  <a:lnTo>
                    <a:pt x="0" y="1176782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98798" y="6051351"/>
            <a:ext cx="9232392" cy="1376077"/>
            <a:chOff x="0" y="0"/>
            <a:chExt cx="12309856" cy="183476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309856" cy="1834769"/>
            </a:xfrm>
            <a:custGeom>
              <a:avLst/>
              <a:gdLst/>
              <a:ahLst/>
              <a:cxnLst/>
              <a:rect l="l" t="t" r="r" b="b"/>
              <a:pathLst>
                <a:path w="12309856" h="1834769">
                  <a:moveTo>
                    <a:pt x="0" y="0"/>
                  </a:moveTo>
                  <a:lnTo>
                    <a:pt x="12309856" y="0"/>
                  </a:lnTo>
                  <a:lnTo>
                    <a:pt x="12309856" y="1834769"/>
                  </a:lnTo>
                  <a:lnTo>
                    <a:pt x="0" y="1834769"/>
                  </a:lnTo>
                  <a:close/>
                </a:path>
              </a:pathLst>
            </a:custGeom>
            <a:solidFill>
              <a:srgbClr val="000000">
                <a:alpha val="3922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51648" y="6110475"/>
            <a:ext cx="9232392" cy="1376077"/>
            <a:chOff x="0" y="0"/>
            <a:chExt cx="12309856" cy="183476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309856" cy="1834769"/>
            </a:xfrm>
            <a:custGeom>
              <a:avLst/>
              <a:gdLst/>
              <a:ahLst/>
              <a:cxnLst/>
              <a:rect l="l" t="t" r="r" b="b"/>
              <a:pathLst>
                <a:path w="12309856" h="1834769">
                  <a:moveTo>
                    <a:pt x="0" y="0"/>
                  </a:moveTo>
                  <a:lnTo>
                    <a:pt x="12309856" y="0"/>
                  </a:lnTo>
                  <a:lnTo>
                    <a:pt x="12309856" y="1834769"/>
                  </a:lnTo>
                  <a:lnTo>
                    <a:pt x="0" y="1834769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407319" y="1710983"/>
            <a:ext cx="3994398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André Guerra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138747" y="1682750"/>
            <a:ext cx="3994398" cy="103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Jefe, Documentación y Programador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98766" y="1609686"/>
            <a:ext cx="9232392" cy="1267075"/>
            <a:chOff x="0" y="0"/>
            <a:chExt cx="12309856" cy="168943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309856" cy="1689481"/>
            </a:xfrm>
            <a:custGeom>
              <a:avLst/>
              <a:gdLst/>
              <a:ahLst/>
              <a:cxnLst/>
              <a:rect l="l" t="t" r="r" b="b"/>
              <a:pathLst>
                <a:path w="12309856" h="1689481">
                  <a:moveTo>
                    <a:pt x="0" y="0"/>
                  </a:moveTo>
                  <a:lnTo>
                    <a:pt x="12309856" y="0"/>
                  </a:lnTo>
                  <a:lnTo>
                    <a:pt x="12309856" y="1689481"/>
                  </a:lnTo>
                  <a:lnTo>
                    <a:pt x="0" y="1689481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1088394" y="1659484"/>
            <a:ext cx="5950446" cy="5950446"/>
            <a:chOff x="0" y="0"/>
            <a:chExt cx="7933928" cy="7933928"/>
          </a:xfrm>
        </p:grpSpPr>
        <p:sp>
          <p:nvSpPr>
            <p:cNvPr id="20" name="Freeform 20" descr="preencoded.png"/>
            <p:cNvSpPr/>
            <p:nvPr/>
          </p:nvSpPr>
          <p:spPr>
            <a:xfrm>
              <a:off x="0" y="0"/>
              <a:ext cx="7933944" cy="7933944"/>
            </a:xfrm>
            <a:custGeom>
              <a:avLst/>
              <a:gdLst/>
              <a:ahLst/>
              <a:cxnLst/>
              <a:rect l="l" t="t" r="r" b="b"/>
              <a:pathLst>
                <a:path w="7933944" h="7933944">
                  <a:moveTo>
                    <a:pt x="292100" y="0"/>
                  </a:moveTo>
                  <a:lnTo>
                    <a:pt x="7641844" y="0"/>
                  </a:lnTo>
                  <a:cubicBezTo>
                    <a:pt x="7803134" y="0"/>
                    <a:pt x="7933944" y="130810"/>
                    <a:pt x="7933944" y="292100"/>
                  </a:cubicBezTo>
                  <a:lnTo>
                    <a:pt x="7933944" y="7641844"/>
                  </a:lnTo>
                  <a:cubicBezTo>
                    <a:pt x="7933944" y="7803134"/>
                    <a:pt x="7803134" y="7933944"/>
                    <a:pt x="7641844" y="7933944"/>
                  </a:cubicBezTo>
                  <a:lnTo>
                    <a:pt x="292100" y="7933944"/>
                  </a:lnTo>
                  <a:cubicBezTo>
                    <a:pt x="130810" y="7933944"/>
                    <a:pt x="0" y="7803134"/>
                    <a:pt x="0" y="7641844"/>
                  </a:cubicBezTo>
                  <a:lnTo>
                    <a:pt x="0" y="292100"/>
                  </a:lnTo>
                  <a:cubicBezTo>
                    <a:pt x="0" y="130810"/>
                    <a:pt x="130810" y="0"/>
                    <a:pt x="292100" y="0"/>
                  </a:cubicBezTo>
                  <a:close/>
                </a:path>
              </a:pathLst>
            </a:custGeom>
            <a:blipFill>
              <a:blip r:embed="rId6"/>
              <a:stretch>
                <a:fillRect t="-24999" b="-24999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1170191" y="508298"/>
            <a:ext cx="7713464" cy="94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1"/>
              </a:lnSpc>
            </a:pPr>
            <a:r>
              <a:rPr lang="en-US" sz="6062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PERSONAL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07319" y="3181549"/>
            <a:ext cx="3994398" cy="45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Alonso Kalise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138747" y="3211711"/>
            <a:ext cx="3994398" cy="45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Ensamblador y Programador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07319" y="4192265"/>
            <a:ext cx="3994398" cy="684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Christopher Romo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138747" y="4197450"/>
            <a:ext cx="3994398" cy="45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Ensamblador y Documentación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07319" y="5204147"/>
            <a:ext cx="3994398" cy="45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Diego Pizarro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028284" y="5204147"/>
            <a:ext cx="3994398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Documentación y Programador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07319" y="6165862"/>
            <a:ext cx="3994398" cy="684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Fernando Díaz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028284" y="6303776"/>
            <a:ext cx="3994398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Documentación y Programador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-349901"/>
            <a:ext cx="19158865" cy="10776861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2131345" y="1605883"/>
            <a:ext cx="8321387" cy="6428137"/>
          </a:xfrm>
          <a:custGeom>
            <a:avLst/>
            <a:gdLst/>
            <a:ahLst/>
            <a:cxnLst/>
            <a:rect l="l" t="t" r="r" b="b"/>
            <a:pathLst>
              <a:path w="8321387" h="6428137">
                <a:moveTo>
                  <a:pt x="0" y="0"/>
                </a:moveTo>
                <a:lnTo>
                  <a:pt x="8321387" y="0"/>
                </a:lnTo>
                <a:lnTo>
                  <a:pt x="8321387" y="6428137"/>
                </a:lnTo>
                <a:lnTo>
                  <a:pt x="0" y="6428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15" t="-128" b="-23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1915843" y="1920794"/>
            <a:ext cx="5454384" cy="4052454"/>
          </a:xfrm>
          <a:custGeom>
            <a:avLst/>
            <a:gdLst/>
            <a:ahLst/>
            <a:cxnLst/>
            <a:rect l="l" t="t" r="r" b="b"/>
            <a:pathLst>
              <a:path w="5454384" h="4052454">
                <a:moveTo>
                  <a:pt x="0" y="0"/>
                </a:moveTo>
                <a:lnTo>
                  <a:pt x="5454384" y="0"/>
                </a:lnTo>
                <a:lnTo>
                  <a:pt x="5454384" y="4052454"/>
                </a:lnTo>
                <a:lnTo>
                  <a:pt x="0" y="40524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94568" y="6870973"/>
            <a:ext cx="2675995" cy="2675995"/>
          </a:xfrm>
          <a:custGeom>
            <a:avLst/>
            <a:gdLst/>
            <a:ahLst/>
            <a:cxnLst/>
            <a:rect l="l" t="t" r="r" b="b"/>
            <a:pathLst>
              <a:path w="2675995" h="2675995">
                <a:moveTo>
                  <a:pt x="0" y="0"/>
                </a:moveTo>
                <a:lnTo>
                  <a:pt x="2675995" y="0"/>
                </a:lnTo>
                <a:lnTo>
                  <a:pt x="2675995" y="2675995"/>
                </a:lnTo>
                <a:lnTo>
                  <a:pt x="0" y="26759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82332">
            <a:off x="-253704" y="6939727"/>
            <a:ext cx="3603210" cy="3603210"/>
          </a:xfrm>
          <a:custGeom>
            <a:avLst/>
            <a:gdLst/>
            <a:ahLst/>
            <a:cxnLst/>
            <a:rect l="l" t="t" r="r" b="b"/>
            <a:pathLst>
              <a:path w="3603210" h="3603210">
                <a:moveTo>
                  <a:pt x="0" y="0"/>
                </a:moveTo>
                <a:lnTo>
                  <a:pt x="3603210" y="0"/>
                </a:lnTo>
                <a:lnTo>
                  <a:pt x="3603210" y="3603210"/>
                </a:lnTo>
                <a:lnTo>
                  <a:pt x="0" y="36032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07182" y="542138"/>
            <a:ext cx="18831062" cy="944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1"/>
              </a:lnSpc>
            </a:pPr>
            <a:r>
              <a:rPr lang="en-US" sz="6062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          Gestión de Riesgos                   Costo Total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6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713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608842" cy="10287000"/>
            <a:chOff x="0" y="0"/>
            <a:chExt cx="24811789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811737" cy="13716000"/>
            </a:xfrm>
            <a:custGeom>
              <a:avLst/>
              <a:gdLst/>
              <a:ahLst/>
              <a:cxnLst/>
              <a:rect l="l" t="t" r="r" b="b"/>
              <a:pathLst>
                <a:path w="24811737" h="13716000">
                  <a:moveTo>
                    <a:pt x="0" y="0"/>
                  </a:moveTo>
                  <a:lnTo>
                    <a:pt x="24811737" y="0"/>
                  </a:lnTo>
                  <a:lnTo>
                    <a:pt x="2481173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5531515" y="6048476"/>
            <a:ext cx="3455569" cy="2591677"/>
          </a:xfrm>
          <a:custGeom>
            <a:avLst/>
            <a:gdLst/>
            <a:ahLst/>
            <a:cxnLst/>
            <a:rect l="l" t="t" r="r" b="b"/>
            <a:pathLst>
              <a:path w="3455569" h="2591677">
                <a:moveTo>
                  <a:pt x="0" y="0"/>
                </a:moveTo>
                <a:lnTo>
                  <a:pt x="3455570" y="0"/>
                </a:lnTo>
                <a:lnTo>
                  <a:pt x="3455570" y="2591676"/>
                </a:lnTo>
                <a:lnTo>
                  <a:pt x="0" y="25916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569382" y="1695940"/>
            <a:ext cx="13470078" cy="8065209"/>
          </a:xfrm>
          <a:custGeom>
            <a:avLst/>
            <a:gdLst/>
            <a:ahLst/>
            <a:cxnLst/>
            <a:rect l="l" t="t" r="r" b="b"/>
            <a:pathLst>
              <a:path w="13470078" h="8065209">
                <a:moveTo>
                  <a:pt x="0" y="0"/>
                </a:moveTo>
                <a:lnTo>
                  <a:pt x="13470078" y="0"/>
                </a:lnTo>
                <a:lnTo>
                  <a:pt x="13470078" y="8065209"/>
                </a:lnTo>
                <a:lnTo>
                  <a:pt x="0" y="80652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056917" y="506540"/>
            <a:ext cx="12937730" cy="1015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9"/>
              </a:lnSpc>
            </a:pPr>
            <a:r>
              <a:rPr lang="en-US" sz="6534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CARTA GANTT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6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13996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4070345" y="5740970"/>
            <a:ext cx="3517330" cy="3517330"/>
          </a:xfrm>
          <a:custGeom>
            <a:avLst/>
            <a:gdLst/>
            <a:ahLst/>
            <a:cxnLst/>
            <a:rect l="l" t="t" r="r" b="b"/>
            <a:pathLst>
              <a:path w="3517330" h="3517330">
                <a:moveTo>
                  <a:pt x="0" y="0"/>
                </a:moveTo>
                <a:lnTo>
                  <a:pt x="3517330" y="0"/>
                </a:lnTo>
                <a:lnTo>
                  <a:pt x="3517330" y="3517330"/>
                </a:lnTo>
                <a:lnTo>
                  <a:pt x="0" y="35173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916788" y="1361106"/>
            <a:ext cx="3078649" cy="1750982"/>
          </a:xfrm>
          <a:custGeom>
            <a:avLst/>
            <a:gdLst/>
            <a:ahLst/>
            <a:cxnLst/>
            <a:rect l="l" t="t" r="r" b="b"/>
            <a:pathLst>
              <a:path w="3078649" h="1750982">
                <a:moveTo>
                  <a:pt x="0" y="0"/>
                </a:moveTo>
                <a:lnTo>
                  <a:pt x="3078649" y="0"/>
                </a:lnTo>
                <a:lnTo>
                  <a:pt x="3078649" y="1750982"/>
                </a:lnTo>
                <a:lnTo>
                  <a:pt x="0" y="17509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889686" y="443440"/>
            <a:ext cx="10054040" cy="123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57"/>
              </a:lnSpc>
            </a:pPr>
            <a:r>
              <a:rPr lang="en-US" sz="7901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REQUERIMIENTOS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9437" y="1946196"/>
            <a:ext cx="11506918" cy="4127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8"/>
              </a:lnSpc>
            </a:pPr>
            <a:r>
              <a:rPr lang="en-US" sz="2927">
                <a:solidFill>
                  <a:srgbClr val="F5F0F0"/>
                </a:solidFill>
                <a:latin typeface="Open Sans"/>
                <a:ea typeface="Open Sans"/>
                <a:cs typeface="Open Sans"/>
                <a:sym typeface="Open Sans"/>
              </a:rPr>
              <a:t> • Desarrollar un robot que se comunique vía wifi y permita al usuario controlarlo mediante una interfaz grafica en Python. </a:t>
            </a:r>
          </a:p>
          <a:p>
            <a:pPr algn="ctr">
              <a:lnSpc>
                <a:spcPts val="4098"/>
              </a:lnSpc>
            </a:pPr>
            <a:endParaRPr lang="en-US" sz="2927">
              <a:solidFill>
                <a:srgbClr val="F5F0F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098"/>
              </a:lnSpc>
            </a:pPr>
            <a:r>
              <a:rPr lang="en-US" sz="2927">
                <a:solidFill>
                  <a:srgbClr val="F5F0F0"/>
                </a:solidFill>
                <a:latin typeface="Open Sans"/>
                <a:ea typeface="Open Sans"/>
                <a:cs typeface="Open Sans"/>
                <a:sym typeface="Open Sans"/>
              </a:rPr>
              <a:t> • Capacidad para moverse en direcciones hacia adelante, atrás, izquierda y derecha.</a:t>
            </a:r>
          </a:p>
          <a:p>
            <a:pPr algn="l">
              <a:lnSpc>
                <a:spcPts val="4098"/>
              </a:lnSpc>
            </a:pPr>
            <a:endParaRPr lang="en-US" sz="2927">
              <a:solidFill>
                <a:srgbClr val="F5F0F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098"/>
              </a:lnSpc>
            </a:pPr>
            <a:r>
              <a:rPr lang="en-US" sz="2927">
                <a:solidFill>
                  <a:srgbClr val="F5F0F0"/>
                </a:solidFill>
                <a:latin typeface="Open Sans"/>
                <a:ea typeface="Open Sans"/>
                <a:cs typeface="Open Sans"/>
                <a:sym typeface="Open Sans"/>
              </a:rPr>
              <a:t>• Capacidad para abrir, cerrar, subir  y bajar la garra.</a:t>
            </a:r>
          </a:p>
          <a:p>
            <a:pPr algn="ctr">
              <a:lnSpc>
                <a:spcPts val="4098"/>
              </a:lnSpc>
            </a:pPr>
            <a:endParaRPr lang="en-US" sz="2927">
              <a:solidFill>
                <a:srgbClr val="F5F0F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61961" y="6121036"/>
            <a:ext cx="11142283" cy="2502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0"/>
              </a:lnSpc>
            </a:pPr>
            <a:r>
              <a:rPr lang="en-US" sz="2886">
                <a:solidFill>
                  <a:srgbClr val="F5F0F0"/>
                </a:solidFill>
                <a:latin typeface="Open Sans"/>
                <a:ea typeface="Open Sans"/>
                <a:cs typeface="Open Sans"/>
                <a:sym typeface="Open Sans"/>
              </a:rPr>
              <a:t> • El proyecto debe incluir un manual detallado con instrucciones completas sobre el funcionamiento integral del robot.</a:t>
            </a:r>
          </a:p>
          <a:p>
            <a:pPr algn="ctr">
              <a:lnSpc>
                <a:spcPts val="4040"/>
              </a:lnSpc>
            </a:pPr>
            <a:endParaRPr lang="en-US" sz="2886">
              <a:solidFill>
                <a:srgbClr val="F5F0F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040"/>
              </a:lnSpc>
            </a:pPr>
            <a:r>
              <a:rPr lang="en-US" sz="2886">
                <a:solidFill>
                  <a:srgbClr val="F5F0F0"/>
                </a:solidFill>
                <a:latin typeface="Open Sans"/>
                <a:ea typeface="Open Sans"/>
                <a:cs typeface="Open Sans"/>
                <a:sym typeface="Open Sans"/>
              </a:rPr>
              <a:t> •  La interfaz gráfica debe contar con botones   específicos para controlar el desplazamiento del robot y la garra.</a:t>
            </a:r>
          </a:p>
        </p:txBody>
      </p:sp>
      <p:sp>
        <p:nvSpPr>
          <p:cNvPr id="11" name="Freeform 11"/>
          <p:cNvSpPr/>
          <p:nvPr/>
        </p:nvSpPr>
        <p:spPr>
          <a:xfrm>
            <a:off x="11136281" y="2759440"/>
            <a:ext cx="3118364" cy="1773570"/>
          </a:xfrm>
          <a:custGeom>
            <a:avLst/>
            <a:gdLst/>
            <a:ahLst/>
            <a:cxnLst/>
            <a:rect l="l" t="t" r="r" b="b"/>
            <a:pathLst>
              <a:path w="3118364" h="1773570">
                <a:moveTo>
                  <a:pt x="0" y="0"/>
                </a:moveTo>
                <a:lnTo>
                  <a:pt x="3118364" y="0"/>
                </a:lnTo>
                <a:lnTo>
                  <a:pt x="3118364" y="1773570"/>
                </a:lnTo>
                <a:lnTo>
                  <a:pt x="0" y="17735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229452" y="4225918"/>
            <a:ext cx="3226661" cy="1835163"/>
          </a:xfrm>
          <a:custGeom>
            <a:avLst/>
            <a:gdLst/>
            <a:ahLst/>
            <a:cxnLst/>
            <a:rect l="l" t="t" r="r" b="b"/>
            <a:pathLst>
              <a:path w="3226661" h="1835163">
                <a:moveTo>
                  <a:pt x="0" y="0"/>
                </a:moveTo>
                <a:lnTo>
                  <a:pt x="3226661" y="0"/>
                </a:lnTo>
                <a:lnTo>
                  <a:pt x="3226661" y="1835164"/>
                </a:lnTo>
                <a:lnTo>
                  <a:pt x="0" y="18351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136281" y="5453525"/>
            <a:ext cx="3181427" cy="1809437"/>
          </a:xfrm>
          <a:custGeom>
            <a:avLst/>
            <a:gdLst/>
            <a:ahLst/>
            <a:cxnLst/>
            <a:rect l="l" t="t" r="r" b="b"/>
            <a:pathLst>
              <a:path w="3181427" h="1809437">
                <a:moveTo>
                  <a:pt x="0" y="0"/>
                </a:moveTo>
                <a:lnTo>
                  <a:pt x="3181427" y="0"/>
                </a:lnTo>
                <a:lnTo>
                  <a:pt x="3181427" y="1809436"/>
                </a:lnTo>
                <a:lnTo>
                  <a:pt x="0" y="18094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986518" y="7050689"/>
            <a:ext cx="3008919" cy="1711323"/>
          </a:xfrm>
          <a:custGeom>
            <a:avLst/>
            <a:gdLst/>
            <a:ahLst/>
            <a:cxnLst/>
            <a:rect l="l" t="t" r="r" b="b"/>
            <a:pathLst>
              <a:path w="3008919" h="1711323">
                <a:moveTo>
                  <a:pt x="0" y="0"/>
                </a:moveTo>
                <a:lnTo>
                  <a:pt x="3008919" y="0"/>
                </a:lnTo>
                <a:lnTo>
                  <a:pt x="3008919" y="1711323"/>
                </a:lnTo>
                <a:lnTo>
                  <a:pt x="0" y="17113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6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-214237"/>
            <a:ext cx="18288000" cy="10501237"/>
            <a:chOff x="0" y="0"/>
            <a:chExt cx="24384000" cy="140016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4001649"/>
            </a:xfrm>
            <a:custGeom>
              <a:avLst/>
              <a:gdLst/>
              <a:ahLst/>
              <a:cxnLst/>
              <a:rect l="l" t="t" r="r" b="b"/>
              <a:pathLst>
                <a:path w="24384000" h="14001649">
                  <a:moveTo>
                    <a:pt x="0" y="0"/>
                  </a:moveTo>
                  <a:lnTo>
                    <a:pt x="24384000" y="0"/>
                  </a:lnTo>
                  <a:lnTo>
                    <a:pt x="24384000" y="14001649"/>
                  </a:lnTo>
                  <a:lnTo>
                    <a:pt x="0" y="14001649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7856450" y="2021915"/>
            <a:ext cx="2324200" cy="2324200"/>
          </a:xfrm>
          <a:custGeom>
            <a:avLst/>
            <a:gdLst/>
            <a:ahLst/>
            <a:cxnLst/>
            <a:rect l="l" t="t" r="r" b="b"/>
            <a:pathLst>
              <a:path w="2324200" h="2324200">
                <a:moveTo>
                  <a:pt x="0" y="0"/>
                </a:moveTo>
                <a:lnTo>
                  <a:pt x="2324199" y="0"/>
                </a:lnTo>
                <a:lnTo>
                  <a:pt x="2324199" y="2324199"/>
                </a:lnTo>
                <a:lnTo>
                  <a:pt x="0" y="2324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71499" y="3297610"/>
            <a:ext cx="1314863" cy="2245884"/>
          </a:xfrm>
          <a:custGeom>
            <a:avLst/>
            <a:gdLst/>
            <a:ahLst/>
            <a:cxnLst/>
            <a:rect l="l" t="t" r="r" b="b"/>
            <a:pathLst>
              <a:path w="1314863" h="2245884">
                <a:moveTo>
                  <a:pt x="0" y="0"/>
                </a:moveTo>
                <a:lnTo>
                  <a:pt x="1314863" y="0"/>
                </a:lnTo>
                <a:lnTo>
                  <a:pt x="1314863" y="2245883"/>
                </a:lnTo>
                <a:lnTo>
                  <a:pt x="0" y="22458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2951019"/>
            <a:ext cx="4151304" cy="2555880"/>
          </a:xfrm>
          <a:custGeom>
            <a:avLst/>
            <a:gdLst/>
            <a:ahLst/>
            <a:cxnLst/>
            <a:rect l="l" t="t" r="r" b="b"/>
            <a:pathLst>
              <a:path w="4151304" h="2555880">
                <a:moveTo>
                  <a:pt x="0" y="0"/>
                </a:moveTo>
                <a:lnTo>
                  <a:pt x="4151304" y="0"/>
                </a:lnTo>
                <a:lnTo>
                  <a:pt x="4151304" y="2555880"/>
                </a:lnTo>
                <a:lnTo>
                  <a:pt x="0" y="25558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125" r="-4125"/>
            </a:stretch>
          </a:blipFill>
        </p:spPr>
      </p:sp>
      <p:sp>
        <p:nvSpPr>
          <p:cNvPr id="9" name="Freeform 9"/>
          <p:cNvSpPr/>
          <p:nvPr/>
        </p:nvSpPr>
        <p:spPr>
          <a:xfrm rot="-8621398">
            <a:off x="5203006" y="1879489"/>
            <a:ext cx="1980859" cy="2356814"/>
          </a:xfrm>
          <a:custGeom>
            <a:avLst/>
            <a:gdLst/>
            <a:ahLst/>
            <a:cxnLst/>
            <a:rect l="l" t="t" r="r" b="b"/>
            <a:pathLst>
              <a:path w="1980859" h="2356814">
                <a:moveTo>
                  <a:pt x="0" y="0"/>
                </a:moveTo>
                <a:lnTo>
                  <a:pt x="1980859" y="0"/>
                </a:lnTo>
                <a:lnTo>
                  <a:pt x="1980859" y="2356815"/>
                </a:lnTo>
                <a:lnTo>
                  <a:pt x="0" y="235681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9975" t="-816" r="-9975"/>
            </a:stretch>
          </a:blipFill>
        </p:spPr>
      </p:sp>
      <p:sp>
        <p:nvSpPr>
          <p:cNvPr id="10" name="Freeform 10"/>
          <p:cNvSpPr/>
          <p:nvPr/>
        </p:nvSpPr>
        <p:spPr>
          <a:xfrm rot="-5840871" flipH="1">
            <a:off x="12824501" y="6424242"/>
            <a:ext cx="2016231" cy="2016231"/>
          </a:xfrm>
          <a:custGeom>
            <a:avLst/>
            <a:gdLst/>
            <a:ahLst/>
            <a:cxnLst/>
            <a:rect l="l" t="t" r="r" b="b"/>
            <a:pathLst>
              <a:path w="2016231" h="2016231">
                <a:moveTo>
                  <a:pt x="2016231" y="0"/>
                </a:moveTo>
                <a:lnTo>
                  <a:pt x="0" y="0"/>
                </a:lnTo>
                <a:lnTo>
                  <a:pt x="0" y="2016231"/>
                </a:lnTo>
                <a:lnTo>
                  <a:pt x="2016231" y="2016231"/>
                </a:lnTo>
                <a:lnTo>
                  <a:pt x="2016231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167588">
            <a:off x="2807715" y="6565127"/>
            <a:ext cx="1958907" cy="1958907"/>
          </a:xfrm>
          <a:custGeom>
            <a:avLst/>
            <a:gdLst/>
            <a:ahLst/>
            <a:cxnLst/>
            <a:rect l="l" t="t" r="r" b="b"/>
            <a:pathLst>
              <a:path w="1958907" h="1958907">
                <a:moveTo>
                  <a:pt x="0" y="0"/>
                </a:moveTo>
                <a:lnTo>
                  <a:pt x="1958907" y="0"/>
                </a:lnTo>
                <a:lnTo>
                  <a:pt x="1958907" y="1958908"/>
                </a:lnTo>
                <a:lnTo>
                  <a:pt x="0" y="19589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9053832" flipH="1">
            <a:off x="10804010" y="1847594"/>
            <a:ext cx="2078286" cy="2206850"/>
          </a:xfrm>
          <a:custGeom>
            <a:avLst/>
            <a:gdLst/>
            <a:ahLst/>
            <a:cxnLst/>
            <a:rect l="l" t="t" r="r" b="b"/>
            <a:pathLst>
              <a:path w="2078286" h="2206850">
                <a:moveTo>
                  <a:pt x="2078286" y="0"/>
                </a:moveTo>
                <a:lnTo>
                  <a:pt x="0" y="0"/>
                </a:lnTo>
                <a:lnTo>
                  <a:pt x="0" y="2206850"/>
                </a:lnTo>
                <a:lnTo>
                  <a:pt x="2078286" y="2206850"/>
                </a:lnTo>
                <a:lnTo>
                  <a:pt x="2078286" y="0"/>
                </a:lnTo>
                <a:close/>
              </a:path>
            </a:pathLst>
          </a:custGeom>
          <a:blipFill>
            <a:blip r:embed="rId10"/>
            <a:stretch>
              <a:fillRect l="-3093" r="-3093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398522" y="7092457"/>
            <a:ext cx="1637490" cy="1904947"/>
          </a:xfrm>
          <a:custGeom>
            <a:avLst/>
            <a:gdLst/>
            <a:ahLst/>
            <a:cxnLst/>
            <a:rect l="l" t="t" r="r" b="b"/>
            <a:pathLst>
              <a:path w="1637490" h="1904947">
                <a:moveTo>
                  <a:pt x="0" y="0"/>
                </a:moveTo>
                <a:lnTo>
                  <a:pt x="1637490" y="0"/>
                </a:lnTo>
                <a:lnTo>
                  <a:pt x="1637490" y="1904946"/>
                </a:lnTo>
                <a:lnTo>
                  <a:pt x="0" y="190494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256218" y="6901031"/>
            <a:ext cx="2287797" cy="2287797"/>
          </a:xfrm>
          <a:custGeom>
            <a:avLst/>
            <a:gdLst/>
            <a:ahLst/>
            <a:cxnLst/>
            <a:rect l="l" t="t" r="r" b="b"/>
            <a:pathLst>
              <a:path w="2287797" h="2287797">
                <a:moveTo>
                  <a:pt x="0" y="0"/>
                </a:moveTo>
                <a:lnTo>
                  <a:pt x="2287797" y="0"/>
                </a:lnTo>
                <a:lnTo>
                  <a:pt x="2287797" y="2287798"/>
                </a:lnTo>
                <a:lnTo>
                  <a:pt x="0" y="228779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229797" y="371710"/>
            <a:ext cx="9055217" cy="1109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77"/>
              </a:lnSpc>
            </a:pPr>
            <a:r>
              <a:rPr lang="en-US" sz="7117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ARQUITECTURA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925770" y="5635318"/>
            <a:ext cx="177775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5F0F0"/>
                </a:solidFill>
                <a:latin typeface="Canva Sans"/>
                <a:ea typeface="Canva Sans"/>
                <a:cs typeface="Canva Sans"/>
                <a:sym typeface="Canva Sans"/>
              </a:rPr>
              <a:t>Servidor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71122" y="4712849"/>
            <a:ext cx="1777752" cy="574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5F0F0"/>
                </a:solidFill>
                <a:latin typeface="Canva Sans"/>
                <a:ea typeface="Canva Sans"/>
                <a:cs typeface="Canva Sans"/>
                <a:sym typeface="Canva Sans"/>
              </a:rPr>
              <a:t>Internet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66126" y="5764673"/>
            <a:ext cx="1777751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5F0F0"/>
                </a:solidFill>
                <a:latin typeface="Canva Sans"/>
                <a:ea typeface="Canva Sans"/>
                <a:cs typeface="Canva Sans"/>
                <a:sym typeface="Canva Sans"/>
              </a:rPr>
              <a:t>Cliente</a:t>
            </a:r>
            <a:endParaRPr lang="en-US" sz="3399" dirty="0">
              <a:solidFill>
                <a:srgbClr val="F5F0F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580356" y="9191625"/>
            <a:ext cx="1610915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5F0F0"/>
                </a:solidFill>
                <a:latin typeface="Canva Sans"/>
                <a:ea typeface="Canva Sans"/>
                <a:cs typeface="Canva Sans"/>
                <a:sym typeface="Canva Sans"/>
              </a:rPr>
              <a:t>Robot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24338" y="9416520"/>
            <a:ext cx="1814661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5F0F0"/>
                </a:solidFill>
                <a:latin typeface="Canva Sans"/>
                <a:ea typeface="Canva Sans"/>
                <a:cs typeface="Canva Sans"/>
                <a:sym typeface="Canva Sans"/>
              </a:rPr>
              <a:t>Interfaz</a:t>
            </a:r>
            <a:endParaRPr lang="en-US" sz="3399" dirty="0">
              <a:solidFill>
                <a:srgbClr val="F5F0F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517</Words>
  <Application>Microsoft Office PowerPoint</Application>
  <PresentationFormat>Personalizado</PresentationFormat>
  <Paragraphs>136</Paragraphs>
  <Slides>17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Chau Philomene</vt:lpstr>
      <vt:lpstr>Open Sans Bold</vt:lpstr>
      <vt:lpstr>Open Sans</vt:lpstr>
      <vt:lpstr>Asar</vt:lpstr>
      <vt:lpstr>Calibri</vt:lpstr>
      <vt:lpstr>Arial</vt:lpstr>
      <vt:lpstr>Canva Sans</vt:lpstr>
      <vt:lpstr>Arimo Bold</vt:lpstr>
      <vt:lpstr>Arimo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Presentacion-del-proyecto-Ball-E (1).pptx</dc:title>
  <cp:lastModifiedBy>ANDRE YANIV GUERRA RAMÍREZ (Alumno)</cp:lastModifiedBy>
  <cp:revision>2</cp:revision>
  <dcterms:created xsi:type="dcterms:W3CDTF">2006-08-16T00:00:00Z</dcterms:created>
  <dcterms:modified xsi:type="dcterms:W3CDTF">2024-12-13T04:14:37Z</dcterms:modified>
  <dc:identifier>DAGWZ9R1yuY</dc:identifier>
</cp:coreProperties>
</file>