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Nunito"/>
      <p:regular r:id="rId26"/>
      <p:bold r:id="rId27"/>
      <p:italic r:id="rId28"/>
      <p:boldItalic r:id="rId29"/>
    </p:embeddedFont>
    <p:embeddedFont>
      <p:font typeface="Maven Pro"/>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050DD7-BB6C-404E-9D74-B1149D8E8C67}">
  <a:tblStyle styleId="{3E050DD7-BB6C-404E-9D74-B1149D8E8C6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regular.fntdata"/><Relationship Id="rId25" Type="http://schemas.openxmlformats.org/officeDocument/2006/relationships/slide" Target="slides/slide19.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venPro-bold.fntdata"/><Relationship Id="rId30" Type="http://schemas.openxmlformats.org/officeDocument/2006/relationships/font" Target="fonts/MavenPro-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1b07d12ed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1b07d12ed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1b07d12ed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1b07d12ed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1b07d12ed1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1b07d12ed1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1b07d12ed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1b07d12ed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1b07d12ed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1b07d12ed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1b07d12ed1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1b07d12ed1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1b254c62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1b254c62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d37fe2c50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d37fe2c50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058dccfc82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058dccfc82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58dccfc82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058dccfc8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5867f4b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5867f4b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58dccfc82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58dccfc82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b07d12e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1b07d12e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1150311151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1150311151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11503111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11503111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1150311151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1150311151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150311151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1150311151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1150311151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1150311151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drive.google.com/drive/folders/1CBpNjV8yILS1EmMoBDOFYLWmxtlpdaGL" TargetMode="External"/><Relationship Id="rId10" Type="http://schemas.openxmlformats.org/officeDocument/2006/relationships/hyperlink" Target="https://lucid.app/lucidchart/a05d1377-0bf4-4172-a43a-a93f79cafb8d/edit?beaconFlowId=E835BB2EC807E4DC&amp;invitationId=inv_2d0bcf14-f2b7-4c24-bca8-fa6ed8ba2673&amp;page=0_0#" TargetMode="External"/><Relationship Id="rId13" Type="http://schemas.openxmlformats.org/officeDocument/2006/relationships/hyperlink" Target="https://www.figma.com/design/Y8wHMpHrmgGQCJH3Ad0d6R/Untitled?node-id=0-1&amp;node-type=canvas&amp;t=BKb1BUsIfwzX0r5f-0" TargetMode="External"/><Relationship Id="rId12" Type="http://schemas.openxmlformats.org/officeDocument/2006/relationships/hyperlink" Target="https://jeffrychaves.com/diccionario/tecnica-de-programacion/"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raspberrypi.cl/" TargetMode="External"/><Relationship Id="rId4" Type="http://schemas.openxmlformats.org/officeDocument/2006/relationships/hyperlink" Target="https://cl.talent.com/salary?job=jefe+de+proyecto" TargetMode="External"/><Relationship Id="rId9" Type="http://schemas.openxmlformats.org/officeDocument/2006/relationships/hyperlink" Target="https://www.raspberrypi.com/software/" TargetMode="External"/><Relationship Id="rId15" Type="http://schemas.openxmlformats.org/officeDocument/2006/relationships/hyperlink" Target="https://www.realvnc.com/es/connect/download/viewer/" TargetMode="External"/><Relationship Id="rId14" Type="http://schemas.openxmlformats.org/officeDocument/2006/relationships/hyperlink" Target="https://www.bcn.cl/obtienearchivo?id=repositorio/10221/33047/1/BCN_Regulacion_ruidos_Chile_Union_Europea_Francia_2022_FINAL.pdf" TargetMode="External"/><Relationship Id="rId5" Type="http://schemas.openxmlformats.org/officeDocument/2006/relationships/hyperlink" Target="https://cl.talent.com/salary?job=programador" TargetMode="External"/><Relationship Id="rId6" Type="http://schemas.openxmlformats.org/officeDocument/2006/relationships/hyperlink" Target="https://cl.talent.com/salary?job=Documentador" TargetMode="External"/><Relationship Id="rId7" Type="http://schemas.openxmlformats.org/officeDocument/2006/relationships/hyperlink" Target="https://cl.talent.com/salary?job=ensamblador" TargetMode="External"/><Relationship Id="rId8" Type="http://schemas.openxmlformats.org/officeDocument/2006/relationships/hyperlink" Target="https://wiki.seeedstudio.com/Sensor_soun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358625" y="1748200"/>
            <a:ext cx="4781700" cy="22860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s"/>
              <a:t>Sistema detector de contaminación acústica para el hogar</a:t>
            </a:r>
            <a:endParaRPr/>
          </a:p>
          <a:p>
            <a:pPr indent="0" lvl="0" marL="0" rtl="0" algn="ctr">
              <a:spcBef>
                <a:spcPts val="0"/>
              </a:spcBef>
              <a:spcAft>
                <a:spcPts val="0"/>
              </a:spcAft>
              <a:buNone/>
            </a:pPr>
            <a:r>
              <a:rPr lang="es"/>
              <a:t>“Ruidoso”</a:t>
            </a:r>
            <a:endParaRPr/>
          </a:p>
        </p:txBody>
      </p:sp>
      <p:pic>
        <p:nvPicPr>
          <p:cNvPr id="278" name="Google Shape;278;p13"/>
          <p:cNvPicPr preferRelativeResize="0"/>
          <p:nvPr/>
        </p:nvPicPr>
        <p:blipFill>
          <a:blip r:embed="rId3">
            <a:alphaModFix/>
          </a:blip>
          <a:stretch>
            <a:fillRect/>
          </a:stretch>
        </p:blipFill>
        <p:spPr>
          <a:xfrm>
            <a:off x="255100" y="272050"/>
            <a:ext cx="984175" cy="1309575"/>
          </a:xfrm>
          <a:prstGeom prst="rect">
            <a:avLst/>
          </a:prstGeom>
          <a:noFill/>
          <a:ln>
            <a:noFill/>
          </a:ln>
        </p:spPr>
      </p:pic>
      <p:pic>
        <p:nvPicPr>
          <p:cNvPr descr="Imagen que contiene Forma&#10;&#10;Descripción generada automáticamente" id="279" name="Google Shape;279;p13"/>
          <p:cNvPicPr preferRelativeResize="0"/>
          <p:nvPr/>
        </p:nvPicPr>
        <p:blipFill>
          <a:blip r:embed="rId4">
            <a:alphaModFix/>
          </a:blip>
          <a:stretch>
            <a:fillRect/>
          </a:stretch>
        </p:blipFill>
        <p:spPr>
          <a:xfrm>
            <a:off x="1518275" y="359412"/>
            <a:ext cx="3053725" cy="1134850"/>
          </a:xfrm>
          <a:prstGeom prst="rect">
            <a:avLst/>
          </a:prstGeom>
          <a:noFill/>
          <a:ln>
            <a:noFill/>
          </a:ln>
        </p:spPr>
      </p:pic>
      <p:sp>
        <p:nvSpPr>
          <p:cNvPr id="280" name="Google Shape;280;p13"/>
          <p:cNvSpPr txBox="1"/>
          <p:nvPr/>
        </p:nvSpPr>
        <p:spPr>
          <a:xfrm>
            <a:off x="5495025" y="3220900"/>
            <a:ext cx="2744100" cy="16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solidFill>
                  <a:schemeClr val="lt1"/>
                </a:solidFill>
                <a:latin typeface="Nunito"/>
                <a:ea typeface="Nunito"/>
                <a:cs typeface="Nunito"/>
                <a:sym typeface="Nunito"/>
              </a:rPr>
              <a:t>Integrantes: Diego Ferrada</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s" sz="1600">
                <a:solidFill>
                  <a:schemeClr val="lt1"/>
                </a:solidFill>
                <a:latin typeface="Nunito"/>
                <a:ea typeface="Nunito"/>
                <a:cs typeface="Nunito"/>
                <a:sym typeface="Nunito"/>
              </a:rPr>
              <a:t>		    Javier Huanca</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s" sz="1600">
                <a:solidFill>
                  <a:schemeClr val="lt1"/>
                </a:solidFill>
                <a:latin typeface="Nunito"/>
                <a:ea typeface="Nunito"/>
                <a:cs typeface="Nunito"/>
                <a:sym typeface="Nunito"/>
              </a:rPr>
              <a:t>Asignatura: Proyecto 2</a:t>
            </a:r>
            <a:endParaRPr sz="1600">
              <a:solidFill>
                <a:schemeClr val="lt1"/>
              </a:solidFill>
              <a:latin typeface="Nunito"/>
              <a:ea typeface="Nunito"/>
              <a:cs typeface="Nunito"/>
              <a:sym typeface="Nunito"/>
            </a:endParaRPr>
          </a:p>
          <a:p>
            <a:pPr indent="0" lvl="0" marL="0" rtl="0" algn="l">
              <a:spcBef>
                <a:spcPts val="0"/>
              </a:spcBef>
              <a:spcAft>
                <a:spcPts val="0"/>
              </a:spcAft>
              <a:buNone/>
            </a:pPr>
            <a:r>
              <a:rPr lang="es" sz="1600">
                <a:solidFill>
                  <a:schemeClr val="lt1"/>
                </a:solidFill>
                <a:latin typeface="Nunito"/>
                <a:ea typeface="Nunito"/>
                <a:cs typeface="Nunito"/>
                <a:sym typeface="Nunito"/>
              </a:rPr>
              <a:t>Profesor: Diego Aracena P.</a:t>
            </a:r>
            <a:endParaRPr sz="1600">
              <a:solidFill>
                <a:schemeClr val="lt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2"/>
          <p:cNvPicPr preferRelativeResize="0"/>
          <p:nvPr/>
        </p:nvPicPr>
        <p:blipFill rotWithShape="1">
          <a:blip r:embed="rId3">
            <a:alphaModFix/>
          </a:blip>
          <a:srcRect b="0" l="1095" r="1095" t="0"/>
          <a:stretch/>
        </p:blipFill>
        <p:spPr>
          <a:xfrm>
            <a:off x="1559175" y="893375"/>
            <a:ext cx="2535800" cy="3770100"/>
          </a:xfrm>
          <a:prstGeom prst="rect">
            <a:avLst/>
          </a:prstGeom>
          <a:noFill/>
          <a:ln>
            <a:noFill/>
          </a:ln>
        </p:spPr>
      </p:pic>
      <p:pic>
        <p:nvPicPr>
          <p:cNvPr id="338" name="Google Shape;338;p22"/>
          <p:cNvPicPr preferRelativeResize="0"/>
          <p:nvPr/>
        </p:nvPicPr>
        <p:blipFill>
          <a:blip r:embed="rId4">
            <a:alphaModFix/>
          </a:blip>
          <a:stretch>
            <a:fillRect/>
          </a:stretch>
        </p:blipFill>
        <p:spPr>
          <a:xfrm>
            <a:off x="4391329" y="893375"/>
            <a:ext cx="2730070" cy="377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3"/>
          <p:cNvSpPr txBox="1"/>
          <p:nvPr>
            <p:ph idx="1" type="body"/>
          </p:nvPr>
        </p:nvSpPr>
        <p:spPr>
          <a:xfrm>
            <a:off x="1303800" y="1520325"/>
            <a:ext cx="7030500" cy="277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400">
                <a:solidFill>
                  <a:srgbClr val="000000"/>
                </a:solidFill>
              </a:rPr>
              <a:t>El desarrollo del sistema "Ruidoso" se realizó utilizando el lenguaje de programación Python en el entorno de desarrollo Visual Studio Code, usando las siguientes librerías: </a:t>
            </a:r>
            <a:endParaRPr sz="1400">
              <a:solidFill>
                <a:srgbClr val="000000"/>
              </a:solidFill>
            </a:endParaRPr>
          </a:p>
          <a:p>
            <a:pPr indent="-317500" lvl="0" marL="457200" rtl="0" algn="just">
              <a:lnSpc>
                <a:spcPct val="115000"/>
              </a:lnSpc>
              <a:spcBef>
                <a:spcPts val="1000"/>
              </a:spcBef>
              <a:spcAft>
                <a:spcPts val="0"/>
              </a:spcAft>
              <a:buClr>
                <a:srgbClr val="000000"/>
              </a:buClr>
              <a:buSzPts val="1400"/>
              <a:buChar char="-"/>
            </a:pPr>
            <a:r>
              <a:rPr lang="es" sz="1400">
                <a:solidFill>
                  <a:srgbClr val="000000"/>
                </a:solidFill>
              </a:rPr>
              <a:t>Tkinter: Utilizada para construir la interfaz gráfica del usuario.</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Grovepi: Utilizada para la comunicación con el sensor de ruido conectado a la Raspberry Pi.</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Threading: Utilizada para ejecutar procesos simultáneos</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Time: Utilizada para manejar las pausas entre las lecturas del sensor.</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Subprocess: Utilizada para ejecutar procesos externos desde el programa principal.</a:t>
            </a:r>
            <a:endParaRPr sz="1500"/>
          </a:p>
        </p:txBody>
      </p:sp>
      <p:sp>
        <p:nvSpPr>
          <p:cNvPr id="344" name="Google Shape;344;p23"/>
          <p:cNvSpPr txBox="1"/>
          <p:nvPr>
            <p:ph type="title"/>
          </p:nvPr>
        </p:nvSpPr>
        <p:spPr>
          <a:xfrm>
            <a:off x="1113588" y="308725"/>
            <a:ext cx="7030500" cy="69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Modelo de implementaci</a:t>
            </a:r>
            <a:r>
              <a:rPr lang="es"/>
              <a:t>ón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4"/>
          <p:cNvSpPr txBox="1"/>
          <p:nvPr>
            <p:ph type="title"/>
          </p:nvPr>
        </p:nvSpPr>
        <p:spPr>
          <a:xfrm>
            <a:off x="1113588" y="308725"/>
            <a:ext cx="7030500" cy="69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Módulos</a:t>
            </a:r>
            <a:r>
              <a:rPr lang="es"/>
              <a:t> de implementaci</a:t>
            </a:r>
            <a:r>
              <a:rPr lang="es"/>
              <a:t>ón</a:t>
            </a:r>
            <a:endParaRPr/>
          </a:p>
        </p:txBody>
      </p:sp>
      <p:sp>
        <p:nvSpPr>
          <p:cNvPr id="350" name="Google Shape;350;p24"/>
          <p:cNvSpPr txBox="1"/>
          <p:nvPr>
            <p:ph type="title"/>
          </p:nvPr>
        </p:nvSpPr>
        <p:spPr>
          <a:xfrm>
            <a:off x="1056750" y="848300"/>
            <a:ext cx="7030500" cy="45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sz="2000"/>
              <a:t>Interfaz principal</a:t>
            </a:r>
            <a:endParaRPr sz="2000"/>
          </a:p>
        </p:txBody>
      </p:sp>
      <p:pic>
        <p:nvPicPr>
          <p:cNvPr id="351" name="Google Shape;351;p24"/>
          <p:cNvPicPr preferRelativeResize="0"/>
          <p:nvPr/>
        </p:nvPicPr>
        <p:blipFill>
          <a:blip r:embed="rId3">
            <a:alphaModFix/>
          </a:blip>
          <a:stretch>
            <a:fillRect/>
          </a:stretch>
        </p:blipFill>
        <p:spPr>
          <a:xfrm>
            <a:off x="1113600" y="1302200"/>
            <a:ext cx="2646825" cy="3714500"/>
          </a:xfrm>
          <a:prstGeom prst="rect">
            <a:avLst/>
          </a:prstGeom>
          <a:noFill/>
          <a:ln>
            <a:noFill/>
          </a:ln>
        </p:spPr>
      </p:pic>
      <p:pic>
        <p:nvPicPr>
          <p:cNvPr id="352" name="Google Shape;352;p24"/>
          <p:cNvPicPr preferRelativeResize="0"/>
          <p:nvPr/>
        </p:nvPicPr>
        <p:blipFill rotWithShape="1">
          <a:blip r:embed="rId4">
            <a:alphaModFix/>
          </a:blip>
          <a:srcRect b="0" l="0" r="0" t="6985"/>
          <a:stretch/>
        </p:blipFill>
        <p:spPr>
          <a:xfrm>
            <a:off x="3817150" y="1302187"/>
            <a:ext cx="5238750" cy="1364363"/>
          </a:xfrm>
          <a:prstGeom prst="rect">
            <a:avLst/>
          </a:prstGeom>
          <a:noFill/>
          <a:ln>
            <a:noFill/>
          </a:ln>
        </p:spPr>
      </p:pic>
      <p:pic>
        <p:nvPicPr>
          <p:cNvPr id="353" name="Google Shape;353;p24"/>
          <p:cNvPicPr preferRelativeResize="0"/>
          <p:nvPr/>
        </p:nvPicPr>
        <p:blipFill rotWithShape="1">
          <a:blip r:embed="rId5">
            <a:alphaModFix/>
          </a:blip>
          <a:srcRect b="0" l="0" r="49331" t="11652"/>
          <a:stretch/>
        </p:blipFill>
        <p:spPr>
          <a:xfrm>
            <a:off x="7052325" y="3753200"/>
            <a:ext cx="1973875" cy="1119225"/>
          </a:xfrm>
          <a:prstGeom prst="rect">
            <a:avLst/>
          </a:prstGeom>
          <a:noFill/>
          <a:ln>
            <a:noFill/>
          </a:ln>
        </p:spPr>
      </p:pic>
      <p:pic>
        <p:nvPicPr>
          <p:cNvPr id="354" name="Google Shape;354;p24"/>
          <p:cNvPicPr preferRelativeResize="0"/>
          <p:nvPr/>
        </p:nvPicPr>
        <p:blipFill rotWithShape="1">
          <a:blip r:embed="rId6">
            <a:alphaModFix/>
          </a:blip>
          <a:srcRect b="0" l="0" r="37106" t="18447"/>
          <a:stretch/>
        </p:blipFill>
        <p:spPr>
          <a:xfrm>
            <a:off x="3845500" y="3753175"/>
            <a:ext cx="2878575" cy="750085"/>
          </a:xfrm>
          <a:prstGeom prst="rect">
            <a:avLst/>
          </a:prstGeom>
          <a:noFill/>
          <a:ln>
            <a:noFill/>
          </a:ln>
        </p:spPr>
      </p:pic>
      <p:pic>
        <p:nvPicPr>
          <p:cNvPr id="355" name="Google Shape;355;p24"/>
          <p:cNvPicPr preferRelativeResize="0"/>
          <p:nvPr/>
        </p:nvPicPr>
        <p:blipFill>
          <a:blip r:embed="rId7">
            <a:alphaModFix/>
          </a:blip>
          <a:stretch>
            <a:fillRect/>
          </a:stretch>
        </p:blipFill>
        <p:spPr>
          <a:xfrm>
            <a:off x="3817150" y="2790775"/>
            <a:ext cx="5238750" cy="838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5"/>
          <p:cNvSpPr txBox="1"/>
          <p:nvPr>
            <p:ph type="title"/>
          </p:nvPr>
        </p:nvSpPr>
        <p:spPr>
          <a:xfrm>
            <a:off x="971725" y="508225"/>
            <a:ext cx="7030500" cy="45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sz="2000"/>
              <a:t>Interfaz de </a:t>
            </a:r>
            <a:r>
              <a:rPr lang="es" sz="2000"/>
              <a:t>más</a:t>
            </a:r>
            <a:r>
              <a:rPr lang="es" sz="2000"/>
              <a:t> </a:t>
            </a:r>
            <a:r>
              <a:rPr lang="es" sz="2000"/>
              <a:t>información y de alerta</a:t>
            </a:r>
            <a:endParaRPr sz="2000"/>
          </a:p>
        </p:txBody>
      </p:sp>
      <p:pic>
        <p:nvPicPr>
          <p:cNvPr id="361" name="Google Shape;361;p25"/>
          <p:cNvPicPr preferRelativeResize="0"/>
          <p:nvPr/>
        </p:nvPicPr>
        <p:blipFill>
          <a:blip r:embed="rId3">
            <a:alphaModFix/>
          </a:blip>
          <a:stretch>
            <a:fillRect/>
          </a:stretch>
        </p:blipFill>
        <p:spPr>
          <a:xfrm>
            <a:off x="1317900" y="1190375"/>
            <a:ext cx="5972175" cy="1038225"/>
          </a:xfrm>
          <a:prstGeom prst="rect">
            <a:avLst/>
          </a:prstGeom>
          <a:noFill/>
          <a:ln>
            <a:noFill/>
          </a:ln>
        </p:spPr>
      </p:pic>
      <p:pic>
        <p:nvPicPr>
          <p:cNvPr id="362" name="Google Shape;362;p25"/>
          <p:cNvPicPr preferRelativeResize="0"/>
          <p:nvPr/>
        </p:nvPicPr>
        <p:blipFill>
          <a:blip r:embed="rId4">
            <a:alphaModFix/>
          </a:blip>
          <a:stretch>
            <a:fillRect/>
          </a:stretch>
        </p:blipFill>
        <p:spPr>
          <a:xfrm>
            <a:off x="1317900" y="2456850"/>
            <a:ext cx="3209925" cy="828675"/>
          </a:xfrm>
          <a:prstGeom prst="rect">
            <a:avLst/>
          </a:prstGeom>
          <a:noFill/>
          <a:ln>
            <a:noFill/>
          </a:ln>
        </p:spPr>
      </p:pic>
      <p:pic>
        <p:nvPicPr>
          <p:cNvPr id="363" name="Google Shape;363;p25"/>
          <p:cNvPicPr preferRelativeResize="0"/>
          <p:nvPr/>
        </p:nvPicPr>
        <p:blipFill>
          <a:blip r:embed="rId5">
            <a:alphaModFix/>
          </a:blip>
          <a:stretch>
            <a:fillRect/>
          </a:stretch>
        </p:blipFill>
        <p:spPr>
          <a:xfrm>
            <a:off x="1317888" y="3574325"/>
            <a:ext cx="2105025" cy="57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aphicFrame>
        <p:nvGraphicFramePr>
          <p:cNvPr id="368" name="Google Shape;368;p26"/>
          <p:cNvGraphicFramePr/>
          <p:nvPr/>
        </p:nvGraphicFramePr>
        <p:xfrm>
          <a:off x="1217175" y="913350"/>
          <a:ext cx="3000000" cy="3000000"/>
        </p:xfrm>
        <a:graphic>
          <a:graphicData uri="http://schemas.openxmlformats.org/drawingml/2006/table">
            <a:tbl>
              <a:tblPr>
                <a:noFill/>
                <a:tableStyleId>{3E050DD7-BB6C-404E-9D74-B1149D8E8C67}</a:tableStyleId>
              </a:tblPr>
              <a:tblGrid>
                <a:gridCol w="3619500"/>
                <a:gridCol w="3619500"/>
              </a:tblGrid>
              <a:tr h="381000">
                <a:tc>
                  <a:txBody>
                    <a:bodyPr/>
                    <a:lstStyle/>
                    <a:p>
                      <a:pPr indent="0" lvl="0" marL="0" rtl="0" algn="ctr">
                        <a:spcBef>
                          <a:spcPts val="0"/>
                        </a:spcBef>
                        <a:spcAft>
                          <a:spcPts val="0"/>
                        </a:spcAft>
                        <a:buNone/>
                      </a:pPr>
                      <a:r>
                        <a:rPr lang="es"/>
                        <a:t>Problema</a:t>
                      </a:r>
                      <a:endParaRPr/>
                    </a:p>
                  </a:txBody>
                  <a:tcPr marT="91425" marB="91425" marR="91425" marL="91425">
                    <a:solidFill>
                      <a:srgbClr val="A4C2F4"/>
                    </a:solidFill>
                  </a:tcPr>
                </a:tc>
                <a:tc>
                  <a:txBody>
                    <a:bodyPr/>
                    <a:lstStyle/>
                    <a:p>
                      <a:pPr indent="0" lvl="0" marL="0" rtl="0" algn="ctr">
                        <a:spcBef>
                          <a:spcPts val="0"/>
                        </a:spcBef>
                        <a:spcAft>
                          <a:spcPts val="0"/>
                        </a:spcAft>
                        <a:buNone/>
                      </a:pPr>
                      <a:r>
                        <a:rPr lang="es"/>
                        <a:t>Solución</a:t>
                      </a:r>
                      <a:endParaRPr/>
                    </a:p>
                  </a:txBody>
                  <a:tcPr marT="91425" marB="91425" marR="91425" marL="91425">
                    <a:solidFill>
                      <a:srgbClr val="A4C2F4"/>
                    </a:solidFill>
                  </a:tcPr>
                </a:tc>
              </a:tr>
              <a:tr h="381000">
                <a:tc>
                  <a:txBody>
                    <a:bodyPr/>
                    <a:lstStyle/>
                    <a:p>
                      <a:pPr indent="0" lvl="0" marL="0" rtl="0" algn="just">
                        <a:lnSpc>
                          <a:spcPct val="115000"/>
                        </a:lnSpc>
                        <a:spcBef>
                          <a:spcPts val="0"/>
                        </a:spcBef>
                        <a:spcAft>
                          <a:spcPts val="1000"/>
                        </a:spcAft>
                        <a:buNone/>
                      </a:pPr>
                      <a:r>
                        <a:rPr lang="es" sz="1200">
                          <a:latin typeface="Nunito"/>
                          <a:ea typeface="Nunito"/>
                          <a:cs typeface="Nunito"/>
                          <a:sym typeface="Nunito"/>
                        </a:rPr>
                        <a:t>Durante la instalación de RFR_Tools en la Raspberry Pi, se presentó un error debido a la falta del archivo </a:t>
                      </a:r>
                      <a:r>
                        <a:rPr i="1" lang="es" sz="1200">
                          <a:latin typeface="Nunito"/>
                          <a:ea typeface="Nunito"/>
                          <a:cs typeface="Nunito"/>
                          <a:sym typeface="Nunito"/>
                        </a:rPr>
                        <a:t>tmp_rfrtools.sh</a:t>
                      </a:r>
                      <a:r>
                        <a:rPr lang="es" sz="1200">
                          <a:latin typeface="Nunito"/>
                          <a:ea typeface="Nunito"/>
                          <a:cs typeface="Nunito"/>
                          <a:sym typeface="Nunito"/>
                        </a:rPr>
                        <a:t>, lo que impidió completar la configuración del entorno.</a:t>
                      </a:r>
                      <a:endParaRPr sz="1200">
                        <a:latin typeface="Nunito"/>
                        <a:ea typeface="Nunito"/>
                        <a:cs typeface="Nunito"/>
                        <a:sym typeface="Nunito"/>
                      </a:endParaRPr>
                    </a:p>
                  </a:txBody>
                  <a:tcPr marT="91425" marB="91425" marR="91425" marL="91425"/>
                </a:tc>
                <a:tc>
                  <a:txBody>
                    <a:bodyPr/>
                    <a:lstStyle/>
                    <a:p>
                      <a:pPr indent="0" lvl="0" marL="0" rtl="0" algn="just">
                        <a:lnSpc>
                          <a:spcPct val="115000"/>
                        </a:lnSpc>
                        <a:spcBef>
                          <a:spcPts val="0"/>
                        </a:spcBef>
                        <a:spcAft>
                          <a:spcPts val="1000"/>
                        </a:spcAft>
                        <a:buNone/>
                      </a:pPr>
                      <a:r>
                        <a:rPr lang="es" sz="1200">
                          <a:latin typeface="Nunito"/>
                          <a:ea typeface="Nunito"/>
                          <a:cs typeface="Nunito"/>
                          <a:sym typeface="Nunito"/>
                        </a:rPr>
                        <a:t>Fue resuelto verificando la conectividad, actualizando los paquetes del sistema y descargando manualmente el script desde el repositorio oficial.</a:t>
                      </a:r>
                      <a:endParaRPr sz="1200">
                        <a:latin typeface="Nunito"/>
                        <a:ea typeface="Nunito"/>
                        <a:cs typeface="Nunito"/>
                        <a:sym typeface="Nunito"/>
                      </a:endParaRPr>
                    </a:p>
                  </a:txBody>
                  <a:tcPr marT="91425" marB="91425" marR="91425" marL="91425"/>
                </a:tc>
              </a:tr>
              <a:tr h="381000">
                <a:tc>
                  <a:txBody>
                    <a:bodyPr/>
                    <a:lstStyle/>
                    <a:p>
                      <a:pPr indent="0" lvl="0" marL="0" rtl="0" algn="just">
                        <a:spcBef>
                          <a:spcPts val="0"/>
                        </a:spcBef>
                        <a:spcAft>
                          <a:spcPts val="0"/>
                        </a:spcAft>
                        <a:buNone/>
                      </a:pPr>
                      <a:r>
                        <a:rPr lang="es" sz="1200">
                          <a:latin typeface="Nunito"/>
                          <a:ea typeface="Nunito"/>
                          <a:cs typeface="Nunito"/>
                          <a:sym typeface="Nunito"/>
                        </a:rPr>
                        <a:t>Durante las pruebas del script sound_sensor_test.py, se presentó el error ModuleNotFoundError: No module named 'di_i2c', generado por la falta del módulo requerido por grovepi.</a:t>
                      </a:r>
                      <a:endParaRPr sz="1200">
                        <a:latin typeface="Nunito"/>
                        <a:ea typeface="Nunito"/>
                        <a:cs typeface="Nunito"/>
                        <a:sym typeface="Nunito"/>
                      </a:endParaRPr>
                    </a:p>
                  </a:txBody>
                  <a:tcPr marT="91425" marB="91425" marR="91425" marL="91425"/>
                </a:tc>
                <a:tc>
                  <a:txBody>
                    <a:bodyPr/>
                    <a:lstStyle/>
                    <a:p>
                      <a:pPr indent="0" lvl="0" marL="0" rtl="0" algn="just">
                        <a:lnSpc>
                          <a:spcPct val="115000"/>
                        </a:lnSpc>
                        <a:spcBef>
                          <a:spcPts val="0"/>
                        </a:spcBef>
                        <a:spcAft>
                          <a:spcPts val="1000"/>
                        </a:spcAft>
                        <a:buNone/>
                      </a:pPr>
                      <a:r>
                        <a:rPr lang="es" sz="1200">
                          <a:latin typeface="Nunito"/>
                          <a:ea typeface="Nunito"/>
                          <a:cs typeface="Nunito"/>
                          <a:sym typeface="Nunito"/>
                        </a:rPr>
                        <a:t>Para solucionarlo, se instaló el paquete faltante utilizando pip install di_i2c, asegurando la compatibilidad y restableciendo el funcionamiento del programa.</a:t>
                      </a:r>
                      <a:endParaRPr sz="1200">
                        <a:latin typeface="Nunito"/>
                        <a:ea typeface="Nunito"/>
                        <a:cs typeface="Nunito"/>
                        <a:sym typeface="Nunito"/>
                      </a:endParaRPr>
                    </a:p>
                  </a:txBody>
                  <a:tcPr marT="91425" marB="91425" marR="91425" marL="91425"/>
                </a:tc>
              </a:tr>
              <a:tr h="381000">
                <a:tc>
                  <a:txBody>
                    <a:bodyPr/>
                    <a:lstStyle/>
                    <a:p>
                      <a:pPr indent="0" lvl="0" marL="0" rtl="0" algn="just">
                        <a:lnSpc>
                          <a:spcPct val="115000"/>
                        </a:lnSpc>
                        <a:spcBef>
                          <a:spcPts val="0"/>
                        </a:spcBef>
                        <a:spcAft>
                          <a:spcPts val="1000"/>
                        </a:spcAft>
                        <a:buNone/>
                      </a:pPr>
                      <a:r>
                        <a:rPr lang="es" sz="1200">
                          <a:latin typeface="Nunito"/>
                          <a:ea typeface="Nunito"/>
                          <a:cs typeface="Nunito"/>
                          <a:sym typeface="Nunito"/>
                        </a:rPr>
                        <a:t>Durante la instalación del paquete </a:t>
                      </a:r>
                      <a:r>
                        <a:rPr i="1" lang="es" sz="1200">
                          <a:latin typeface="Nunito"/>
                          <a:ea typeface="Nunito"/>
                          <a:cs typeface="Nunito"/>
                          <a:sym typeface="Nunito"/>
                        </a:rPr>
                        <a:t>wiringpi:armhf</a:t>
                      </a:r>
                      <a:r>
                        <a:rPr lang="es" sz="1200">
                          <a:latin typeface="Nunito"/>
                          <a:ea typeface="Nunito"/>
                          <a:cs typeface="Nunito"/>
                          <a:sym typeface="Nunito"/>
                        </a:rPr>
                        <a:t>, se presentó un error indicando que el paquete no está disponible, posiblemente debido a que está obsoleto o eliminado de las fuentes oficiales.</a:t>
                      </a:r>
                      <a:endParaRPr sz="1200">
                        <a:latin typeface="Nunito"/>
                        <a:ea typeface="Nunito"/>
                        <a:cs typeface="Nunito"/>
                        <a:sym typeface="Nunito"/>
                      </a:endParaRPr>
                    </a:p>
                  </a:txBody>
                  <a:tcPr marT="91425" marB="91425" marR="91425" marL="91425"/>
                </a:tc>
                <a:tc>
                  <a:txBody>
                    <a:bodyPr/>
                    <a:lstStyle/>
                    <a:p>
                      <a:pPr indent="0" lvl="0" marL="0" rtl="0" algn="just">
                        <a:lnSpc>
                          <a:spcPct val="115000"/>
                        </a:lnSpc>
                        <a:spcBef>
                          <a:spcPts val="0"/>
                        </a:spcBef>
                        <a:spcAft>
                          <a:spcPts val="0"/>
                        </a:spcAft>
                        <a:buNone/>
                      </a:pPr>
                      <a:r>
                        <a:rPr lang="es" sz="1200">
                          <a:latin typeface="Nunito"/>
                          <a:ea typeface="Nunito"/>
                          <a:cs typeface="Nunito"/>
                          <a:sym typeface="Nunito"/>
                        </a:rPr>
                        <a:t>La solución fue clonar un repositorio alternativo que contenga el paquete.</a:t>
                      </a:r>
                      <a:endParaRPr sz="1200">
                        <a:latin typeface="Nunito"/>
                        <a:ea typeface="Nunito"/>
                        <a:cs typeface="Nunito"/>
                        <a:sym typeface="Nunito"/>
                      </a:endParaRPr>
                    </a:p>
                    <a:p>
                      <a:pPr indent="0" lvl="0" marL="0" rtl="0" algn="l">
                        <a:spcBef>
                          <a:spcPts val="1000"/>
                        </a:spcBef>
                        <a:spcAft>
                          <a:spcPts val="0"/>
                        </a:spcAft>
                        <a:buNone/>
                      </a:pPr>
                      <a:r>
                        <a:t/>
                      </a:r>
                      <a:endParaRPr sz="1200"/>
                    </a:p>
                  </a:txBody>
                  <a:tcPr marT="91425" marB="91425" marR="91425" marL="91425"/>
                </a:tc>
              </a:tr>
            </a:tbl>
          </a:graphicData>
        </a:graphic>
      </p:graphicFrame>
      <p:sp>
        <p:nvSpPr>
          <p:cNvPr id="369" name="Google Shape;369;p26"/>
          <p:cNvSpPr txBox="1"/>
          <p:nvPr/>
        </p:nvSpPr>
        <p:spPr>
          <a:xfrm>
            <a:off x="1219875" y="297750"/>
            <a:ext cx="7233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800">
                <a:solidFill>
                  <a:schemeClr val="dk2"/>
                </a:solidFill>
                <a:latin typeface="Maven Pro"/>
                <a:ea typeface="Maven Pro"/>
                <a:cs typeface="Maven Pro"/>
                <a:sym typeface="Maven Pro"/>
              </a:rPr>
              <a:t>Problemas y soluciones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7"/>
          <p:cNvSpPr txBox="1"/>
          <p:nvPr/>
        </p:nvSpPr>
        <p:spPr>
          <a:xfrm>
            <a:off x="1145575" y="595100"/>
            <a:ext cx="7233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800">
                <a:solidFill>
                  <a:schemeClr val="dk2"/>
                </a:solidFill>
                <a:latin typeface="Maven Pro"/>
                <a:ea typeface="Maven Pro"/>
                <a:cs typeface="Maven Pro"/>
                <a:sym typeface="Maven Pro"/>
              </a:rPr>
              <a:t>Trabajo a futuro</a:t>
            </a:r>
            <a:endParaRPr/>
          </a:p>
        </p:txBody>
      </p:sp>
      <p:sp>
        <p:nvSpPr>
          <p:cNvPr id="375" name="Google Shape;375;p27"/>
          <p:cNvSpPr txBox="1"/>
          <p:nvPr/>
        </p:nvSpPr>
        <p:spPr>
          <a:xfrm>
            <a:off x="1145575" y="1370025"/>
            <a:ext cx="7060200" cy="2590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a:latin typeface="Nunito"/>
                <a:ea typeface="Nunito"/>
                <a:cs typeface="Nunito"/>
                <a:sym typeface="Nunito"/>
              </a:rPr>
              <a:t>Para el desarrollo futuro del proyecto, se han identificado las siguientes áreas de mejora y expansión:</a:t>
            </a:r>
            <a:endParaRPr>
              <a:latin typeface="Nunito"/>
              <a:ea typeface="Nunito"/>
              <a:cs typeface="Nunito"/>
              <a:sym typeface="Nunito"/>
            </a:endParaRPr>
          </a:p>
          <a:p>
            <a:pPr indent="-317500" lvl="0" marL="457200" rtl="0" algn="just">
              <a:lnSpc>
                <a:spcPct val="115000"/>
              </a:lnSpc>
              <a:spcBef>
                <a:spcPts val="1000"/>
              </a:spcBef>
              <a:spcAft>
                <a:spcPts val="0"/>
              </a:spcAft>
              <a:buSzPts val="1400"/>
              <a:buFont typeface="Nunito"/>
              <a:buChar char="●"/>
            </a:pPr>
            <a:r>
              <a:rPr lang="es">
                <a:latin typeface="Nunito"/>
                <a:ea typeface="Nunito"/>
                <a:cs typeface="Nunito"/>
                <a:sym typeface="Nunito"/>
              </a:rPr>
              <a:t>Incorporar un sistema que almacene las mediciones de decibeles en una base de datos, permitiendo a los usuarios analizar tendencias de ruido a lo largo del tiempo.</a:t>
            </a:r>
            <a:endParaRPr>
              <a:latin typeface="Nunito"/>
              <a:ea typeface="Nunito"/>
              <a:cs typeface="Nunito"/>
              <a:sym typeface="Nunito"/>
            </a:endParaRPr>
          </a:p>
          <a:p>
            <a:pPr indent="-317500" lvl="0" marL="457200" rtl="0" algn="just">
              <a:lnSpc>
                <a:spcPct val="115000"/>
              </a:lnSpc>
              <a:spcBef>
                <a:spcPts val="0"/>
              </a:spcBef>
              <a:spcAft>
                <a:spcPts val="0"/>
              </a:spcAft>
              <a:buSzPts val="1400"/>
              <a:buFont typeface="Nunito"/>
              <a:buChar char="●"/>
            </a:pPr>
            <a:r>
              <a:rPr lang="es">
                <a:latin typeface="Nunito"/>
                <a:ea typeface="Nunito"/>
                <a:cs typeface="Nunito"/>
                <a:sym typeface="Nunito"/>
              </a:rPr>
              <a:t>Desarrollar un mecanismo automatizado que permita mitigar la entrada de ruido externo cuando se </a:t>
            </a:r>
            <a:r>
              <a:rPr lang="es">
                <a:latin typeface="Nunito"/>
                <a:ea typeface="Nunito"/>
                <a:cs typeface="Nunito"/>
                <a:sym typeface="Nunito"/>
              </a:rPr>
              <a:t>detectan</a:t>
            </a:r>
            <a:r>
              <a:rPr lang="es">
                <a:latin typeface="Nunito"/>
                <a:ea typeface="Nunito"/>
                <a:cs typeface="Nunito"/>
                <a:sym typeface="Nunito"/>
              </a:rPr>
              <a:t> niveles peligrosos.</a:t>
            </a:r>
            <a:endParaRPr>
              <a:latin typeface="Nunito"/>
              <a:ea typeface="Nunito"/>
              <a:cs typeface="Nunito"/>
              <a:sym typeface="Nunito"/>
            </a:endParaRPr>
          </a:p>
          <a:p>
            <a:pPr indent="-317500" lvl="0" marL="457200" rtl="0" algn="just">
              <a:lnSpc>
                <a:spcPct val="115000"/>
              </a:lnSpc>
              <a:spcBef>
                <a:spcPts val="0"/>
              </a:spcBef>
              <a:spcAft>
                <a:spcPts val="0"/>
              </a:spcAft>
              <a:buSzPts val="1400"/>
              <a:buFont typeface="Nunito"/>
              <a:buChar char="●"/>
            </a:pPr>
            <a:r>
              <a:rPr lang="es">
                <a:latin typeface="Nunito"/>
                <a:ea typeface="Nunito"/>
                <a:cs typeface="Nunito"/>
                <a:sym typeface="Nunito"/>
              </a:rPr>
              <a:t>Implementar más sensores de sonido en diferentes ubicaciones del hogar para cubrir zonas específicas y mejorar la precisión de las mediciones.</a:t>
            </a:r>
            <a:endParaRPr>
              <a:solidFill>
                <a:schemeClr val="dk2"/>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8"/>
          <p:cNvSpPr txBox="1"/>
          <p:nvPr/>
        </p:nvSpPr>
        <p:spPr>
          <a:xfrm>
            <a:off x="723150" y="1956150"/>
            <a:ext cx="72336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4500">
                <a:solidFill>
                  <a:schemeClr val="dk2"/>
                </a:solidFill>
                <a:latin typeface="Maven Pro"/>
                <a:ea typeface="Maven Pro"/>
                <a:cs typeface="Maven Pro"/>
                <a:sym typeface="Maven Pro"/>
              </a:rPr>
              <a:t>Demostración</a:t>
            </a:r>
            <a:endParaRPr b="1" sz="3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9"/>
          <p:cNvSpPr txBox="1"/>
          <p:nvPr>
            <p:ph type="title"/>
          </p:nvPr>
        </p:nvSpPr>
        <p:spPr>
          <a:xfrm>
            <a:off x="1310475" y="277850"/>
            <a:ext cx="7030500" cy="99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Conclusión</a:t>
            </a:r>
            <a:endParaRPr/>
          </a:p>
        </p:txBody>
      </p:sp>
      <p:sp>
        <p:nvSpPr>
          <p:cNvPr id="386" name="Google Shape;386;p29"/>
          <p:cNvSpPr txBox="1"/>
          <p:nvPr>
            <p:ph idx="1" type="body"/>
          </p:nvPr>
        </p:nvSpPr>
        <p:spPr>
          <a:xfrm>
            <a:off x="1263525" y="1428600"/>
            <a:ext cx="7124400" cy="2368800"/>
          </a:xfrm>
          <a:prstGeom prst="rect">
            <a:avLst/>
          </a:prstGeom>
        </p:spPr>
        <p:txBody>
          <a:bodyPr anchorCtr="0" anchor="t" bIns="91425" lIns="91425" spcFirstLastPara="1" rIns="91425" wrap="square" tIns="91425">
            <a:normAutofit/>
          </a:bodyPr>
          <a:lstStyle/>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El proyecto "Ruidoso" contribuye a la concientización sobre la salud auditiva en ambientes residenciales. </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La integración con dispositivos móviles lo hace accesible y fácil de usar para cualquier usuario.</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La </a:t>
            </a:r>
            <a:r>
              <a:rPr lang="es" sz="1400">
                <a:solidFill>
                  <a:srgbClr val="000000"/>
                </a:solidFill>
              </a:rPr>
              <a:t>implementación</a:t>
            </a:r>
            <a:r>
              <a:rPr lang="es" sz="1400">
                <a:solidFill>
                  <a:srgbClr val="000000"/>
                </a:solidFill>
              </a:rPr>
              <a:t> del sistema </a:t>
            </a:r>
            <a:r>
              <a:rPr lang="es" sz="1400">
                <a:solidFill>
                  <a:srgbClr val="000000"/>
                </a:solidFill>
              </a:rPr>
              <a:t>permitió</a:t>
            </a:r>
            <a:r>
              <a:rPr lang="es" sz="1400">
                <a:solidFill>
                  <a:srgbClr val="000000"/>
                </a:solidFill>
              </a:rPr>
              <a:t> adquirir habilidades clave en monitoreo con sensores y </a:t>
            </a:r>
            <a:r>
              <a:rPr lang="es" sz="1400">
                <a:solidFill>
                  <a:srgbClr val="000000"/>
                </a:solidFill>
              </a:rPr>
              <a:t>resolución</a:t>
            </a:r>
            <a:r>
              <a:rPr lang="es" sz="1400">
                <a:solidFill>
                  <a:srgbClr val="000000"/>
                </a:solidFill>
              </a:rPr>
              <a:t> de problemas </a:t>
            </a:r>
            <a:r>
              <a:rPr lang="es" sz="1400">
                <a:solidFill>
                  <a:srgbClr val="000000"/>
                </a:solidFill>
              </a:rPr>
              <a:t>técnicos</a:t>
            </a:r>
            <a:r>
              <a:rPr lang="es" sz="1400">
                <a:solidFill>
                  <a:srgbClr val="000000"/>
                </a:solidFill>
              </a:rPr>
              <a:t>.</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Se lograron las funcionalidades principales, incluyendo alertas </a:t>
            </a:r>
            <a:r>
              <a:rPr lang="es" sz="1400">
                <a:solidFill>
                  <a:srgbClr val="000000"/>
                </a:solidFill>
              </a:rPr>
              <a:t>dinámicas</a:t>
            </a:r>
            <a:r>
              <a:rPr lang="es" sz="1400">
                <a:solidFill>
                  <a:srgbClr val="000000"/>
                </a:solidFill>
              </a:rPr>
              <a:t> y recomendaciones preventivas.</a:t>
            </a:r>
            <a:endParaRPr sz="1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0"/>
          <p:cNvSpPr txBox="1"/>
          <p:nvPr>
            <p:ph type="title"/>
          </p:nvPr>
        </p:nvSpPr>
        <p:spPr>
          <a:xfrm>
            <a:off x="1197525" y="147975"/>
            <a:ext cx="7030500" cy="66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Referencias</a:t>
            </a:r>
            <a:endParaRPr/>
          </a:p>
        </p:txBody>
      </p:sp>
      <p:sp>
        <p:nvSpPr>
          <p:cNvPr id="392" name="Google Shape;392;p30"/>
          <p:cNvSpPr txBox="1"/>
          <p:nvPr>
            <p:ph idx="1" type="body"/>
          </p:nvPr>
        </p:nvSpPr>
        <p:spPr>
          <a:xfrm>
            <a:off x="1254200" y="615975"/>
            <a:ext cx="7030500" cy="4492200"/>
          </a:xfrm>
          <a:prstGeom prst="rect">
            <a:avLst/>
          </a:prstGeom>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Sitio web de Raspberry Pi - </a:t>
            </a:r>
            <a:r>
              <a:rPr lang="es" sz="1100" u="sng">
                <a:solidFill>
                  <a:srgbClr val="1155CC"/>
                </a:solidFill>
                <a:hlinkClick r:id="rId3">
                  <a:extLst>
                    <a:ext uri="{A12FA001-AC4F-418D-AE19-62706E023703}">
                      <ahyp:hlinkClr val="tx"/>
                    </a:ext>
                  </a:extLst>
                </a:hlinkClick>
              </a:rPr>
              <a:t>https://raspberrypi.cl/</a:t>
            </a:r>
            <a:endParaRPr sz="1100">
              <a:solidFill>
                <a:srgbClr val="000000"/>
              </a:solidFill>
            </a:endParaRPr>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Sueldo de jefe de proyecto - </a:t>
            </a:r>
            <a:r>
              <a:rPr lang="es" sz="1100" u="sng">
                <a:solidFill>
                  <a:srgbClr val="1155CC"/>
                </a:solidFill>
                <a:hlinkClick r:id="rId4">
                  <a:extLst>
                    <a:ext uri="{A12FA001-AC4F-418D-AE19-62706E023703}">
                      <ahyp:hlinkClr val="tx"/>
                    </a:ext>
                  </a:extLst>
                </a:hlinkClick>
              </a:rPr>
              <a:t>https://cl.talent.com/salary?job=jefe+de+proyecto</a:t>
            </a:r>
            <a:endParaRPr sz="1100">
              <a:solidFill>
                <a:srgbClr val="000000"/>
              </a:solidFill>
            </a:endParaRPr>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Sueldo de programador - </a:t>
            </a:r>
            <a:r>
              <a:rPr lang="es" sz="1100" u="sng">
                <a:solidFill>
                  <a:srgbClr val="1155CC"/>
                </a:solidFill>
                <a:hlinkClick r:id="rId5">
                  <a:extLst>
                    <a:ext uri="{A12FA001-AC4F-418D-AE19-62706E023703}">
                      <ahyp:hlinkClr val="tx"/>
                    </a:ext>
                  </a:extLst>
                </a:hlinkClick>
              </a:rPr>
              <a:t>https://cl.talent.com/salary?job=programador</a:t>
            </a:r>
            <a:endParaRPr sz="1100">
              <a:solidFill>
                <a:srgbClr val="000000"/>
              </a:solidFill>
            </a:endParaRPr>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Sueldo de documentador - </a:t>
            </a:r>
            <a:r>
              <a:rPr lang="es" sz="1100" u="sng">
                <a:solidFill>
                  <a:srgbClr val="1155CC"/>
                </a:solidFill>
                <a:hlinkClick r:id="rId6">
                  <a:extLst>
                    <a:ext uri="{A12FA001-AC4F-418D-AE19-62706E023703}">
                      <ahyp:hlinkClr val="tx"/>
                    </a:ext>
                  </a:extLst>
                </a:hlinkClick>
              </a:rPr>
              <a:t>https://cl.talent.com/salary?job=Documentador</a:t>
            </a:r>
            <a:endParaRPr sz="1100">
              <a:solidFill>
                <a:srgbClr val="000000"/>
              </a:solidFill>
            </a:endParaRPr>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Sueldo de ensamblador - </a:t>
            </a:r>
            <a:r>
              <a:rPr lang="es" sz="1100" u="sng">
                <a:solidFill>
                  <a:srgbClr val="1155CC"/>
                </a:solidFill>
                <a:hlinkClick r:id="rId7">
                  <a:extLst>
                    <a:ext uri="{A12FA001-AC4F-418D-AE19-62706E023703}">
                      <ahyp:hlinkClr val="tx"/>
                    </a:ext>
                  </a:extLst>
                </a:hlinkClick>
              </a:rPr>
              <a:t>https://cl.talent.com/salary?job=ensamblador</a:t>
            </a:r>
            <a:endParaRPr sz="1100">
              <a:solidFill>
                <a:srgbClr val="000000"/>
              </a:solidFill>
            </a:endParaRPr>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Sensores de ruidos - </a:t>
            </a:r>
            <a:r>
              <a:rPr lang="es" sz="1100" u="sng">
                <a:solidFill>
                  <a:srgbClr val="1155CC"/>
                </a:solidFill>
                <a:hlinkClick r:id="rId8">
                  <a:extLst>
                    <a:ext uri="{A12FA001-AC4F-418D-AE19-62706E023703}">
                      <ahyp:hlinkClr val="tx"/>
                    </a:ext>
                  </a:extLst>
                </a:hlinkClick>
              </a:rPr>
              <a:t>https://wiki.seeedstudio.com/Sensor_sound/</a:t>
            </a:r>
            <a:endParaRPr sz="1100">
              <a:solidFill>
                <a:srgbClr val="000000"/>
              </a:solidFill>
            </a:endParaRPr>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Raspberry Pi OS - </a:t>
            </a:r>
            <a:r>
              <a:rPr lang="es" sz="1100" u="sng">
                <a:solidFill>
                  <a:srgbClr val="1155CC"/>
                </a:solidFill>
                <a:hlinkClick r:id="rId9">
                  <a:extLst>
                    <a:ext uri="{A12FA001-AC4F-418D-AE19-62706E023703}">
                      <ahyp:hlinkClr val="tx"/>
                    </a:ext>
                  </a:extLst>
                </a:hlinkClick>
              </a:rPr>
              <a:t>https://www.raspberrypi.com/software/</a:t>
            </a:r>
            <a:endParaRPr sz="1100"/>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Lucidchart </a:t>
            </a:r>
            <a:r>
              <a:rPr lang="es" sz="1100" u="sng">
                <a:solidFill>
                  <a:srgbClr val="1155CC"/>
                </a:solidFill>
                <a:hlinkClick r:id="rId10">
                  <a:extLst>
                    <a:ext uri="{A12FA001-AC4F-418D-AE19-62706E023703}">
                      <ahyp:hlinkClr val="tx"/>
                    </a:ext>
                  </a:extLst>
                </a:hlinkClick>
              </a:rPr>
              <a:t>https://lucid.app/lucidchart/a05d1377-0bf4-4172-a43a-a93f79cafb8d/edit?beaconFlowId=E835BB2EC807E4DC&amp;invitationId=inv_2d0bcf14-f2b7-4c24-bca8-fa6ed8ba2673&amp;page=0_0#</a:t>
            </a:r>
            <a:endParaRPr sz="1100">
              <a:solidFill>
                <a:srgbClr val="000000"/>
              </a:solidFill>
            </a:endParaRPr>
          </a:p>
          <a:p>
            <a:pPr indent="-304800" lvl="0" marL="457200" rtl="0" algn="just">
              <a:lnSpc>
                <a:spcPct val="115000"/>
              </a:lnSpc>
              <a:spcBef>
                <a:spcPts val="0"/>
              </a:spcBef>
              <a:spcAft>
                <a:spcPts val="0"/>
              </a:spcAft>
              <a:buClr>
                <a:srgbClr val="000000"/>
              </a:buClr>
              <a:buSzPts val="1200"/>
              <a:buChar char="●"/>
            </a:pPr>
            <a:r>
              <a:rPr lang="es" sz="1200">
                <a:solidFill>
                  <a:srgbClr val="000000"/>
                </a:solidFill>
              </a:rPr>
              <a:t>Drive de proyecto 2     </a:t>
            </a:r>
            <a:endParaRPr sz="1200">
              <a:solidFill>
                <a:srgbClr val="000000"/>
              </a:solidFill>
            </a:endParaRPr>
          </a:p>
          <a:p>
            <a:pPr indent="0" lvl="0" marL="457200" rtl="0" algn="just">
              <a:lnSpc>
                <a:spcPct val="115000"/>
              </a:lnSpc>
              <a:spcBef>
                <a:spcPts val="0"/>
              </a:spcBef>
              <a:spcAft>
                <a:spcPts val="0"/>
              </a:spcAft>
              <a:buNone/>
            </a:pPr>
            <a:r>
              <a:rPr lang="es" sz="1100" u="sng">
                <a:solidFill>
                  <a:srgbClr val="1155CC"/>
                </a:solidFill>
                <a:hlinkClick r:id="rId11">
                  <a:extLst>
                    <a:ext uri="{A12FA001-AC4F-418D-AE19-62706E023703}">
                      <ahyp:hlinkClr val="tx"/>
                    </a:ext>
                  </a:extLst>
                </a:hlinkClick>
              </a:rPr>
              <a:t>https://drive.google.com/drive/folders/1CBpNjV8yILS1EmMoBDOFYLWmxtlpdaGL</a:t>
            </a:r>
            <a:endParaRPr sz="1100">
              <a:solidFill>
                <a:srgbClr val="000000"/>
              </a:solidFill>
            </a:endParaRPr>
          </a:p>
          <a:p>
            <a:pPr indent="-304800" lvl="0" marL="457200" rtl="0" algn="l">
              <a:lnSpc>
                <a:spcPct val="115000"/>
              </a:lnSpc>
              <a:spcBef>
                <a:spcPts val="1000"/>
              </a:spcBef>
              <a:spcAft>
                <a:spcPts val="0"/>
              </a:spcAft>
              <a:buClr>
                <a:srgbClr val="000000"/>
              </a:buClr>
              <a:buSzPts val="1200"/>
              <a:buChar char="●"/>
            </a:pPr>
            <a:r>
              <a:rPr lang="es" sz="1200">
                <a:solidFill>
                  <a:srgbClr val="000000"/>
                </a:solidFill>
              </a:rPr>
              <a:t>Tecnicas de programación </a:t>
            </a:r>
            <a:r>
              <a:rPr lang="es" sz="1100" u="sng">
                <a:solidFill>
                  <a:srgbClr val="1155CC"/>
                </a:solidFill>
                <a:hlinkClick r:id="rId12">
                  <a:extLst>
                    <a:ext uri="{A12FA001-AC4F-418D-AE19-62706E023703}">
                      <ahyp:hlinkClr val="tx"/>
                    </a:ext>
                  </a:extLst>
                </a:hlinkClick>
              </a:rPr>
              <a:t>https://jeffrychaves.com/diccionario/tecnica-de-programacion/</a:t>
            </a:r>
            <a:endParaRPr sz="1100"/>
          </a:p>
          <a:p>
            <a:pPr indent="-298450" lvl="0" marL="457200" rtl="0" algn="l">
              <a:lnSpc>
                <a:spcPct val="115000"/>
              </a:lnSpc>
              <a:spcBef>
                <a:spcPts val="0"/>
              </a:spcBef>
              <a:spcAft>
                <a:spcPts val="0"/>
              </a:spcAft>
              <a:buSzPts val="1100"/>
              <a:buChar char="●"/>
            </a:pPr>
            <a:r>
              <a:rPr lang="es" sz="1200">
                <a:solidFill>
                  <a:srgbClr val="000000"/>
                </a:solidFill>
              </a:rPr>
              <a:t>Figma para el diseño de la interfaz </a:t>
            </a:r>
            <a:r>
              <a:rPr lang="es" sz="1100" u="sng">
                <a:solidFill>
                  <a:srgbClr val="1155CC"/>
                </a:solidFill>
                <a:hlinkClick r:id="rId13">
                  <a:extLst>
                    <a:ext uri="{A12FA001-AC4F-418D-AE19-62706E023703}">
                      <ahyp:hlinkClr val="tx"/>
                    </a:ext>
                  </a:extLst>
                </a:hlinkClick>
              </a:rPr>
              <a:t>https://www.figma.com/design/Y8wHMpHrmgGQCJH3Ad0d6R/Untitled?node-id=0-1&amp;node-type=canvas&amp;t=BKb1BUsIfwzX0r5f-0</a:t>
            </a:r>
            <a:endParaRPr sz="1100"/>
          </a:p>
          <a:p>
            <a:pPr indent="-298450" lvl="0" marL="457200" rtl="0" algn="l">
              <a:spcBef>
                <a:spcPts val="0"/>
              </a:spcBef>
              <a:spcAft>
                <a:spcPts val="0"/>
              </a:spcAft>
              <a:buSzPts val="1100"/>
              <a:buChar char="●"/>
            </a:pPr>
            <a:r>
              <a:rPr lang="es" sz="1200">
                <a:solidFill>
                  <a:srgbClr val="000000"/>
                </a:solidFill>
              </a:rPr>
              <a:t>Regulacion del ruido ambiental </a:t>
            </a:r>
            <a:r>
              <a:rPr lang="es" sz="1100" u="sng">
                <a:solidFill>
                  <a:srgbClr val="1155CC"/>
                </a:solidFill>
                <a:hlinkClick r:id="rId14">
                  <a:extLst>
                    <a:ext uri="{A12FA001-AC4F-418D-AE19-62706E023703}">
                      <ahyp:hlinkClr val="tx"/>
                    </a:ext>
                  </a:extLst>
                </a:hlinkClick>
              </a:rPr>
              <a:t>https://www.bcn.cl/obtienearchivo?id=repositorio/10221/33047/1/BCN_Regulacion_ruidos_Chile_Union_Europea_Francia_2022_FINAL.pdf</a:t>
            </a:r>
            <a:endParaRPr sz="1100">
              <a:solidFill>
                <a:srgbClr val="000000"/>
              </a:solidFill>
            </a:endParaRPr>
          </a:p>
          <a:p>
            <a:pPr indent="-298450" lvl="0" marL="457200" rtl="0" algn="l">
              <a:spcBef>
                <a:spcPts val="0"/>
              </a:spcBef>
              <a:spcAft>
                <a:spcPts val="0"/>
              </a:spcAft>
              <a:buClr>
                <a:srgbClr val="000000"/>
              </a:buClr>
              <a:buSzPts val="1100"/>
              <a:buChar char="●"/>
            </a:pPr>
            <a:r>
              <a:rPr lang="es" sz="1200">
                <a:solidFill>
                  <a:srgbClr val="000000"/>
                </a:solidFill>
              </a:rPr>
              <a:t>RVNC Viewer - </a:t>
            </a:r>
            <a:r>
              <a:rPr lang="es" sz="1100" u="sng">
                <a:solidFill>
                  <a:srgbClr val="1155CC"/>
                </a:solidFill>
                <a:hlinkClick r:id="rId15">
                  <a:extLst>
                    <a:ext uri="{A12FA001-AC4F-418D-AE19-62706E023703}">
                      <ahyp:hlinkClr val="tx"/>
                    </a:ext>
                  </a:extLst>
                </a:hlinkClick>
              </a:rPr>
              <a:t>https://www.realvnc.com/es/connect/download/viewer/</a:t>
            </a:r>
            <a:r>
              <a:rPr lang="es" sz="1100">
                <a:solidFill>
                  <a:srgbClr val="000000"/>
                </a:solidFill>
              </a:rPr>
              <a:t> </a:t>
            </a:r>
            <a:endParaRPr sz="1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1"/>
          <p:cNvSpPr txBox="1"/>
          <p:nvPr>
            <p:ph type="title"/>
          </p:nvPr>
        </p:nvSpPr>
        <p:spPr>
          <a:xfrm>
            <a:off x="1388550" y="1545750"/>
            <a:ext cx="6366900" cy="1863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s"/>
              <a:t>Gracias por su atención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1303700" y="194475"/>
            <a:ext cx="7030500" cy="706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Resumen del Proyecto</a:t>
            </a:r>
            <a:endParaRPr/>
          </a:p>
        </p:txBody>
      </p:sp>
      <p:sp>
        <p:nvSpPr>
          <p:cNvPr id="286" name="Google Shape;286;p14"/>
          <p:cNvSpPr txBox="1"/>
          <p:nvPr>
            <p:ph idx="1" type="body"/>
          </p:nvPr>
        </p:nvSpPr>
        <p:spPr>
          <a:xfrm>
            <a:off x="1160450" y="1125675"/>
            <a:ext cx="7426500" cy="3853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 sz="1600"/>
              <a:t>Propósito</a:t>
            </a:r>
            <a:r>
              <a:rPr b="1" lang="es" sz="1600"/>
              <a:t>:</a:t>
            </a:r>
            <a:endParaRPr b="1" sz="1600"/>
          </a:p>
          <a:p>
            <a:pPr indent="0" lvl="0" marL="0" rtl="0" algn="just">
              <a:spcBef>
                <a:spcPts val="1200"/>
              </a:spcBef>
              <a:spcAft>
                <a:spcPts val="0"/>
              </a:spcAft>
              <a:buNone/>
            </a:pPr>
            <a:r>
              <a:rPr lang="es" sz="1400"/>
              <a:t>Este proyecto busca cuidar la salud auditiva de las personas monitoreando los ruidos fuertes dentro y fuera de la casa. Para lograrlo, se utilizará un dispositivo que mide el ruido con varios sensores. Si el nivel de ruido es demasiado alto (80dB o más), el sistema avisará al usuario para que pueda tomar medidas preventivas.</a:t>
            </a:r>
            <a:endParaRPr sz="1400"/>
          </a:p>
          <a:p>
            <a:pPr indent="0" lvl="0" marL="0" rtl="0" algn="l">
              <a:spcBef>
                <a:spcPts val="1200"/>
              </a:spcBef>
              <a:spcAft>
                <a:spcPts val="0"/>
              </a:spcAft>
              <a:buNone/>
            </a:pPr>
            <a:r>
              <a:rPr b="1" lang="es" sz="1600"/>
              <a:t>Alcance:</a:t>
            </a:r>
            <a:endParaRPr sz="1600"/>
          </a:p>
          <a:p>
            <a:pPr indent="-317500" lvl="0" marL="457200" rtl="0" algn="just">
              <a:lnSpc>
                <a:spcPct val="115000"/>
              </a:lnSpc>
              <a:spcBef>
                <a:spcPts val="1200"/>
              </a:spcBef>
              <a:spcAft>
                <a:spcPts val="0"/>
              </a:spcAft>
              <a:buSzPts val="1400"/>
              <a:buChar char="●"/>
            </a:pPr>
            <a:r>
              <a:rPr lang="es" sz="1400"/>
              <a:t>Detectar ruidos del exterior e interior del hogar.</a:t>
            </a:r>
            <a:endParaRPr sz="1400"/>
          </a:p>
          <a:p>
            <a:pPr indent="-317500" lvl="0" marL="457200" rtl="0" algn="just">
              <a:lnSpc>
                <a:spcPct val="115000"/>
              </a:lnSpc>
              <a:spcBef>
                <a:spcPts val="0"/>
              </a:spcBef>
              <a:spcAft>
                <a:spcPts val="0"/>
              </a:spcAft>
              <a:buSzPts val="1400"/>
              <a:buChar char="●"/>
            </a:pPr>
            <a:r>
              <a:rPr lang="es" sz="1400"/>
              <a:t>Mostrar en el celular el nivel de decibeles actual en el ambiente.</a:t>
            </a:r>
            <a:endParaRPr sz="1400"/>
          </a:p>
          <a:p>
            <a:pPr indent="-317500" lvl="0" marL="457200" rtl="0" algn="just">
              <a:lnSpc>
                <a:spcPct val="115000"/>
              </a:lnSpc>
              <a:spcBef>
                <a:spcPts val="0"/>
              </a:spcBef>
              <a:spcAft>
                <a:spcPts val="0"/>
              </a:spcAft>
              <a:buSzPts val="1400"/>
              <a:buChar char="●"/>
            </a:pPr>
            <a:r>
              <a:rPr lang="es" sz="1400"/>
              <a:t>Notificar al usuario cuando el nivel de decibeles llegue a niveles dañinos</a:t>
            </a:r>
            <a:endParaRPr sz="1400"/>
          </a:p>
          <a:p>
            <a:pPr indent="-317500" lvl="0" marL="457200" rtl="0" algn="just">
              <a:lnSpc>
                <a:spcPct val="115000"/>
              </a:lnSpc>
              <a:spcBef>
                <a:spcPts val="0"/>
              </a:spcBef>
              <a:spcAft>
                <a:spcPts val="0"/>
              </a:spcAft>
              <a:buSzPts val="1400"/>
              <a:buChar char="●"/>
            </a:pPr>
            <a:r>
              <a:rPr lang="es" sz="1400"/>
              <a:t>Mostrar consejos al usuario para tomar alguna acción respecto al ruido.</a:t>
            </a:r>
            <a:endParaRPr sz="1400"/>
          </a:p>
          <a:p>
            <a:pPr indent="-317500" lvl="0" marL="457200" rtl="0" algn="just">
              <a:lnSpc>
                <a:spcPct val="115000"/>
              </a:lnSpc>
              <a:spcBef>
                <a:spcPts val="0"/>
              </a:spcBef>
              <a:spcAft>
                <a:spcPts val="0"/>
              </a:spcAft>
              <a:buSzPts val="1400"/>
              <a:buChar char="●"/>
            </a:pPr>
            <a:r>
              <a:rPr lang="es" sz="1400"/>
              <a:t>Mostrar información respecto a los efectos de distintos niveles de decibeles en la salud auditiva.</a:t>
            </a:r>
            <a:endParaRPr sz="1400"/>
          </a:p>
          <a:p>
            <a:pPr indent="0" lvl="0" marL="0" rtl="0" algn="l">
              <a:spcBef>
                <a:spcPts val="10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ph type="title"/>
          </p:nvPr>
        </p:nvSpPr>
        <p:spPr>
          <a:xfrm>
            <a:off x="1258450" y="301650"/>
            <a:ext cx="7030500" cy="69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Objetivos</a:t>
            </a:r>
            <a:endParaRPr/>
          </a:p>
        </p:txBody>
      </p:sp>
      <p:sp>
        <p:nvSpPr>
          <p:cNvPr id="292" name="Google Shape;292;p15"/>
          <p:cNvSpPr txBox="1"/>
          <p:nvPr>
            <p:ph idx="1" type="body"/>
          </p:nvPr>
        </p:nvSpPr>
        <p:spPr>
          <a:xfrm>
            <a:off x="1167725" y="997950"/>
            <a:ext cx="7501500" cy="3764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 sz="1600"/>
              <a:t>Objetivo General:</a:t>
            </a:r>
            <a:endParaRPr b="1" sz="1600"/>
          </a:p>
          <a:p>
            <a:pPr indent="0" lvl="0" marL="0" rtl="0" algn="just">
              <a:lnSpc>
                <a:spcPct val="115000"/>
              </a:lnSpc>
              <a:spcBef>
                <a:spcPts val="1200"/>
              </a:spcBef>
              <a:spcAft>
                <a:spcPts val="0"/>
              </a:spcAft>
              <a:buNone/>
            </a:pPr>
            <a:r>
              <a:rPr lang="es" sz="1400">
                <a:solidFill>
                  <a:srgbClr val="000000"/>
                </a:solidFill>
              </a:rPr>
              <a:t>Desarrollar un sistema que detecte la contaminación acústica para el hogar, en situaciones en las que el nivel de decibeles en el ambiente es perjudicial para la salud auditiva, de tal manera que el usuario tome medidas.</a:t>
            </a:r>
            <a:endParaRPr sz="1100"/>
          </a:p>
          <a:p>
            <a:pPr indent="0" lvl="0" marL="0" rtl="0" algn="l">
              <a:spcBef>
                <a:spcPts val="1000"/>
              </a:spcBef>
              <a:spcAft>
                <a:spcPts val="0"/>
              </a:spcAft>
              <a:buNone/>
            </a:pPr>
            <a:r>
              <a:rPr b="1" lang="es" sz="1600"/>
              <a:t>Objetivos específicos:</a:t>
            </a:r>
            <a:endParaRPr b="1" sz="1600"/>
          </a:p>
          <a:p>
            <a:pPr indent="-317500" lvl="0" marL="457200" rtl="0" algn="just">
              <a:lnSpc>
                <a:spcPct val="115000"/>
              </a:lnSpc>
              <a:spcBef>
                <a:spcPts val="1200"/>
              </a:spcBef>
              <a:spcAft>
                <a:spcPts val="0"/>
              </a:spcAft>
              <a:buClr>
                <a:srgbClr val="000000"/>
              </a:buClr>
              <a:buSzPts val="1400"/>
              <a:buChar char="●"/>
            </a:pPr>
            <a:r>
              <a:rPr lang="es" sz="1400">
                <a:solidFill>
                  <a:srgbClr val="000000"/>
                </a:solidFill>
              </a:rPr>
              <a:t>Estudiar y utilizar herramientas como Raspberry Pi y sensores de ruido para la implementación del sistema.</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Investigar la normativa respecto a la contaminación acústica en zonas residenciales para definir los parámetros del sistema de detección.</a:t>
            </a:r>
            <a:endParaRPr sz="1400">
              <a:solidFill>
                <a:srgbClr val="000000"/>
              </a:solidFill>
            </a:endParaRPr>
          </a:p>
          <a:p>
            <a:pPr indent="-330200" lvl="0" marL="457200" rtl="0" algn="just">
              <a:lnSpc>
                <a:spcPct val="115000"/>
              </a:lnSpc>
              <a:spcBef>
                <a:spcPts val="0"/>
              </a:spcBef>
              <a:spcAft>
                <a:spcPts val="0"/>
              </a:spcAft>
              <a:buClr>
                <a:srgbClr val="000000"/>
              </a:buClr>
              <a:buSzPts val="1600"/>
              <a:buChar char="●"/>
            </a:pPr>
            <a:r>
              <a:rPr lang="es" sz="1400">
                <a:solidFill>
                  <a:srgbClr val="000000"/>
                </a:solidFill>
              </a:rPr>
              <a:t>Desarrollar un sistema de software que cumpla con las funcionalidades mencionadas anteriormente.</a:t>
            </a:r>
            <a:endParaRPr sz="16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Realizar pruebas del sistema, evaluando su rendimiento y precisión en la detección de contaminación acústica en diferentes situaciones.</a:t>
            </a:r>
            <a:endParaRPr b="1"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258450" y="301650"/>
            <a:ext cx="7030500" cy="69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Carta Gantt</a:t>
            </a:r>
            <a:endParaRPr/>
          </a:p>
        </p:txBody>
      </p:sp>
      <p:pic>
        <p:nvPicPr>
          <p:cNvPr id="298" name="Google Shape;298;p16"/>
          <p:cNvPicPr preferRelativeResize="0"/>
          <p:nvPr/>
        </p:nvPicPr>
        <p:blipFill>
          <a:blip r:embed="rId3">
            <a:alphaModFix/>
          </a:blip>
          <a:stretch>
            <a:fillRect/>
          </a:stretch>
        </p:blipFill>
        <p:spPr>
          <a:xfrm>
            <a:off x="1459338" y="997950"/>
            <a:ext cx="6628721" cy="3840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idx="4294967295" type="body"/>
          </p:nvPr>
        </p:nvSpPr>
        <p:spPr>
          <a:xfrm>
            <a:off x="1153600" y="923175"/>
            <a:ext cx="7501500" cy="3764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s" sz="1600"/>
              <a:t>Requerimientos funcionales:</a:t>
            </a:r>
            <a:endParaRPr b="1" sz="1600"/>
          </a:p>
          <a:p>
            <a:pPr indent="-317500" lvl="0" marL="457200" rtl="0" algn="just">
              <a:lnSpc>
                <a:spcPct val="115000"/>
              </a:lnSpc>
              <a:spcBef>
                <a:spcPts val="1200"/>
              </a:spcBef>
              <a:spcAft>
                <a:spcPts val="0"/>
              </a:spcAft>
              <a:buClr>
                <a:srgbClr val="000000"/>
              </a:buClr>
              <a:buSzPts val="1400"/>
              <a:buChar char="-"/>
            </a:pPr>
            <a:r>
              <a:rPr lang="es" sz="1400">
                <a:solidFill>
                  <a:srgbClr val="000000"/>
                </a:solidFill>
              </a:rPr>
              <a:t>El sistema debe detectar los niveles de decibeles tanto del interior como del exterior del hogar mediante sensores de ruido.</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El sistema enviará notificaciones a través de la aplicación móvil cuando el nivel de ruido supere los niveles dañinos, incluyendo sugerencias para mitigar el ruido.</a:t>
            </a:r>
            <a:endParaRPr sz="16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La aplicación móvil mostrará los niveles actuales de decibeles detectados en tiempo real.</a:t>
            </a:r>
            <a:endParaRPr sz="1400">
              <a:solidFill>
                <a:srgbClr val="000000"/>
              </a:solidFill>
            </a:endParaRPr>
          </a:p>
          <a:p>
            <a:pPr indent="0" lvl="0" marL="0" rtl="0" algn="l">
              <a:spcBef>
                <a:spcPts val="0"/>
              </a:spcBef>
              <a:spcAft>
                <a:spcPts val="0"/>
              </a:spcAft>
              <a:buNone/>
            </a:pPr>
            <a:r>
              <a:rPr b="1" lang="es" sz="1600"/>
              <a:t>Requerimientos no funcionales:</a:t>
            </a:r>
            <a:endParaRPr b="1" sz="1600"/>
          </a:p>
          <a:p>
            <a:pPr indent="-317500" lvl="0" marL="457200" rtl="0" algn="just">
              <a:lnSpc>
                <a:spcPct val="115000"/>
              </a:lnSpc>
              <a:spcBef>
                <a:spcPts val="1200"/>
              </a:spcBef>
              <a:spcAft>
                <a:spcPts val="0"/>
              </a:spcAft>
              <a:buClr>
                <a:srgbClr val="000000"/>
              </a:buClr>
              <a:buSzPts val="1400"/>
              <a:buChar char="-"/>
            </a:pPr>
            <a:r>
              <a:rPr lang="es" sz="1400">
                <a:solidFill>
                  <a:srgbClr val="000000"/>
                </a:solidFill>
              </a:rPr>
              <a:t>La aplicación debe estar disponible en todo momento para que el usuario pueda acceder a las mediciones cuando lo desee.</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La interfaz de usuario de la aplicación móvil debe ser sencilla y fácil de interpretar por usuarios con conocimientos básicos.</a:t>
            </a:r>
            <a:endParaRPr sz="1400">
              <a:solidFill>
                <a:srgbClr val="000000"/>
              </a:solidFill>
            </a:endParaRPr>
          </a:p>
          <a:p>
            <a:pPr indent="-317500" lvl="0" marL="457200" rtl="0" algn="just">
              <a:lnSpc>
                <a:spcPct val="115000"/>
              </a:lnSpc>
              <a:spcBef>
                <a:spcPts val="0"/>
              </a:spcBef>
              <a:spcAft>
                <a:spcPts val="0"/>
              </a:spcAft>
              <a:buClr>
                <a:srgbClr val="000000"/>
              </a:buClr>
              <a:buSzPts val="1400"/>
              <a:buChar char="-"/>
            </a:pPr>
            <a:r>
              <a:rPr lang="es" sz="1400">
                <a:solidFill>
                  <a:srgbClr val="000000"/>
                </a:solidFill>
              </a:rPr>
              <a:t>El sistema debe ser capaz de agregar más sensores en el futuro sin afectar su rendimiento.</a:t>
            </a:r>
            <a:endParaRPr sz="1400">
              <a:solidFill>
                <a:srgbClr val="000000"/>
              </a:solidFill>
            </a:endParaRPr>
          </a:p>
          <a:p>
            <a:pPr indent="0" lvl="0" marL="0" rtl="0" algn="l">
              <a:spcBef>
                <a:spcPts val="0"/>
              </a:spcBef>
              <a:spcAft>
                <a:spcPts val="1200"/>
              </a:spcAft>
              <a:buNone/>
            </a:pPr>
            <a:r>
              <a:t/>
            </a:r>
            <a:endParaRPr b="1" sz="1600"/>
          </a:p>
        </p:txBody>
      </p:sp>
      <p:sp>
        <p:nvSpPr>
          <p:cNvPr id="304" name="Google Shape;304;p17"/>
          <p:cNvSpPr txBox="1"/>
          <p:nvPr>
            <p:ph type="title"/>
          </p:nvPr>
        </p:nvSpPr>
        <p:spPr>
          <a:xfrm>
            <a:off x="1113588" y="308725"/>
            <a:ext cx="7030500" cy="69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Especificaci</a:t>
            </a:r>
            <a:r>
              <a:rPr lang="es"/>
              <a:t>ón de requerimientos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8"/>
          <p:cNvSpPr txBox="1"/>
          <p:nvPr>
            <p:ph type="title"/>
          </p:nvPr>
        </p:nvSpPr>
        <p:spPr>
          <a:xfrm>
            <a:off x="1113588" y="308725"/>
            <a:ext cx="7030500" cy="69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Caso de uso general</a:t>
            </a:r>
            <a:endParaRPr/>
          </a:p>
        </p:txBody>
      </p:sp>
      <p:pic>
        <p:nvPicPr>
          <p:cNvPr id="310" name="Google Shape;310;p18"/>
          <p:cNvPicPr preferRelativeResize="0"/>
          <p:nvPr/>
        </p:nvPicPr>
        <p:blipFill rotWithShape="1">
          <a:blip r:embed="rId3">
            <a:alphaModFix/>
          </a:blip>
          <a:srcRect b="5031" l="3248" r="6766" t="3652"/>
          <a:stretch/>
        </p:blipFill>
        <p:spPr>
          <a:xfrm>
            <a:off x="2938650" y="921000"/>
            <a:ext cx="3451250" cy="403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9"/>
          <p:cNvSpPr txBox="1"/>
          <p:nvPr/>
        </p:nvSpPr>
        <p:spPr>
          <a:xfrm>
            <a:off x="1237675" y="332975"/>
            <a:ext cx="7233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800">
                <a:solidFill>
                  <a:schemeClr val="dk2"/>
                </a:solidFill>
                <a:latin typeface="Maven Pro"/>
                <a:ea typeface="Maven Pro"/>
                <a:cs typeface="Maven Pro"/>
                <a:sym typeface="Maven Pro"/>
              </a:rPr>
              <a:t>Arquitectura vista del modelo diseño</a:t>
            </a:r>
            <a:endParaRPr/>
          </a:p>
        </p:txBody>
      </p:sp>
      <p:sp>
        <p:nvSpPr>
          <p:cNvPr id="316" name="Google Shape;316;p19"/>
          <p:cNvSpPr txBox="1"/>
          <p:nvPr/>
        </p:nvSpPr>
        <p:spPr>
          <a:xfrm>
            <a:off x="1040250" y="3117250"/>
            <a:ext cx="7063500" cy="1837800"/>
          </a:xfrm>
          <a:prstGeom prst="rect">
            <a:avLst/>
          </a:prstGeom>
          <a:noFill/>
          <a:ln>
            <a:noFill/>
          </a:ln>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Font typeface="Nunito"/>
              <a:buAutoNum type="arabicPeriod"/>
            </a:pPr>
            <a:r>
              <a:rPr lang="es">
                <a:latin typeface="Nunito"/>
                <a:ea typeface="Nunito"/>
                <a:cs typeface="Nunito"/>
                <a:sym typeface="Nunito"/>
              </a:rPr>
              <a:t>El usuario interactúa con la aplicación en el celular para consultar el nivel de ruido o recibe una notificación automática si se detecta un nivel de decibeles elevado.</a:t>
            </a:r>
            <a:endParaRPr>
              <a:latin typeface="Nunito"/>
              <a:ea typeface="Nunito"/>
              <a:cs typeface="Nunito"/>
              <a:sym typeface="Nunito"/>
            </a:endParaRPr>
          </a:p>
          <a:p>
            <a:pPr indent="-311150" lvl="0" marL="457200" rtl="0" algn="just">
              <a:lnSpc>
                <a:spcPct val="115000"/>
              </a:lnSpc>
              <a:spcBef>
                <a:spcPts val="0"/>
              </a:spcBef>
              <a:spcAft>
                <a:spcPts val="0"/>
              </a:spcAft>
              <a:buSzPts val="1300"/>
              <a:buFont typeface="Nunito"/>
              <a:buAutoNum type="arabicPeriod"/>
            </a:pPr>
            <a:r>
              <a:rPr lang="es">
                <a:latin typeface="Nunito"/>
                <a:ea typeface="Nunito"/>
                <a:cs typeface="Nunito"/>
                <a:sym typeface="Nunito"/>
              </a:rPr>
              <a:t>El celular debe estar conectado a internet para poder comunicarse con la Raspberry Pi.</a:t>
            </a:r>
            <a:endParaRPr>
              <a:latin typeface="Nunito"/>
              <a:ea typeface="Nunito"/>
              <a:cs typeface="Nunito"/>
              <a:sym typeface="Nunito"/>
            </a:endParaRPr>
          </a:p>
          <a:p>
            <a:pPr indent="-317500" lvl="0" marL="457200" rtl="0" algn="just">
              <a:lnSpc>
                <a:spcPct val="115000"/>
              </a:lnSpc>
              <a:spcBef>
                <a:spcPts val="0"/>
              </a:spcBef>
              <a:spcAft>
                <a:spcPts val="0"/>
              </a:spcAft>
              <a:buSzPts val="1400"/>
              <a:buFont typeface="Nunito"/>
              <a:buAutoNum type="arabicPeriod"/>
            </a:pPr>
            <a:r>
              <a:rPr lang="es">
                <a:latin typeface="Nunito"/>
                <a:ea typeface="Nunito"/>
                <a:cs typeface="Nunito"/>
                <a:sym typeface="Nunito"/>
              </a:rPr>
              <a:t>La Raspberry Pi recopila los datos enviados por el sensor de ruido.</a:t>
            </a:r>
            <a:endParaRPr>
              <a:latin typeface="Nunito"/>
              <a:ea typeface="Nunito"/>
              <a:cs typeface="Nunito"/>
              <a:sym typeface="Nunito"/>
            </a:endParaRPr>
          </a:p>
          <a:p>
            <a:pPr indent="-317500" lvl="0" marL="457200" rtl="0" algn="just">
              <a:lnSpc>
                <a:spcPct val="115000"/>
              </a:lnSpc>
              <a:spcBef>
                <a:spcPts val="0"/>
              </a:spcBef>
              <a:spcAft>
                <a:spcPts val="0"/>
              </a:spcAft>
              <a:buSzPts val="1400"/>
              <a:buFont typeface="Nunito"/>
              <a:buAutoNum type="arabicPeriod"/>
            </a:pPr>
            <a:r>
              <a:rPr lang="es">
                <a:latin typeface="Nunito"/>
                <a:ea typeface="Nunito"/>
                <a:cs typeface="Nunito"/>
                <a:sym typeface="Nunito"/>
              </a:rPr>
              <a:t>El sensor de ruido captura los niveles de decibeles en el entorno.</a:t>
            </a:r>
            <a:endParaRPr>
              <a:latin typeface="Nunito"/>
              <a:ea typeface="Nunito"/>
              <a:cs typeface="Nunito"/>
              <a:sym typeface="Nunito"/>
            </a:endParaRPr>
          </a:p>
        </p:txBody>
      </p:sp>
      <p:pic>
        <p:nvPicPr>
          <p:cNvPr id="317" name="Google Shape;317;p19"/>
          <p:cNvPicPr preferRelativeResize="0"/>
          <p:nvPr/>
        </p:nvPicPr>
        <p:blipFill rotWithShape="1">
          <a:blip r:embed="rId3">
            <a:alphaModFix/>
          </a:blip>
          <a:srcRect b="52626" l="13773" r="5723" t="0"/>
          <a:stretch/>
        </p:blipFill>
        <p:spPr>
          <a:xfrm>
            <a:off x="2238750" y="948575"/>
            <a:ext cx="4801375" cy="211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ph type="title"/>
          </p:nvPr>
        </p:nvSpPr>
        <p:spPr>
          <a:xfrm>
            <a:off x="1113588" y="308725"/>
            <a:ext cx="7030500" cy="69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Diseño de </a:t>
            </a:r>
            <a:r>
              <a:rPr lang="es"/>
              <a:t>interfaz</a:t>
            </a:r>
            <a:r>
              <a:rPr lang="es"/>
              <a:t> del usuario</a:t>
            </a:r>
            <a:endParaRPr/>
          </a:p>
        </p:txBody>
      </p:sp>
      <p:pic>
        <p:nvPicPr>
          <p:cNvPr id="323" name="Google Shape;323;p20"/>
          <p:cNvPicPr preferRelativeResize="0"/>
          <p:nvPr/>
        </p:nvPicPr>
        <p:blipFill rotWithShape="1">
          <a:blip r:embed="rId3">
            <a:alphaModFix/>
          </a:blip>
          <a:srcRect b="0" l="1681" r="0" t="0"/>
          <a:stretch/>
        </p:blipFill>
        <p:spPr>
          <a:xfrm>
            <a:off x="1113600" y="1368263"/>
            <a:ext cx="2095700" cy="3005276"/>
          </a:xfrm>
          <a:prstGeom prst="rect">
            <a:avLst/>
          </a:prstGeom>
          <a:noFill/>
          <a:ln>
            <a:noFill/>
          </a:ln>
        </p:spPr>
      </p:pic>
      <p:pic>
        <p:nvPicPr>
          <p:cNvPr id="324" name="Google Shape;324;p20"/>
          <p:cNvPicPr preferRelativeResize="0"/>
          <p:nvPr/>
        </p:nvPicPr>
        <p:blipFill>
          <a:blip r:embed="rId4">
            <a:alphaModFix/>
          </a:blip>
          <a:stretch>
            <a:fillRect/>
          </a:stretch>
        </p:blipFill>
        <p:spPr>
          <a:xfrm>
            <a:off x="3474550" y="1368275"/>
            <a:ext cx="2095700" cy="2965516"/>
          </a:xfrm>
          <a:prstGeom prst="rect">
            <a:avLst/>
          </a:prstGeom>
          <a:noFill/>
          <a:ln>
            <a:noFill/>
          </a:ln>
        </p:spPr>
      </p:pic>
      <p:pic>
        <p:nvPicPr>
          <p:cNvPr id="325" name="Google Shape;325;p20"/>
          <p:cNvPicPr preferRelativeResize="0"/>
          <p:nvPr/>
        </p:nvPicPr>
        <p:blipFill>
          <a:blip r:embed="rId5">
            <a:alphaModFix/>
          </a:blip>
          <a:stretch>
            <a:fillRect/>
          </a:stretch>
        </p:blipFill>
        <p:spPr>
          <a:xfrm>
            <a:off x="5914600" y="1371463"/>
            <a:ext cx="2095700" cy="2959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1"/>
          <p:cNvPicPr preferRelativeResize="0"/>
          <p:nvPr/>
        </p:nvPicPr>
        <p:blipFill>
          <a:blip r:embed="rId3">
            <a:alphaModFix/>
          </a:blip>
          <a:stretch>
            <a:fillRect/>
          </a:stretch>
        </p:blipFill>
        <p:spPr>
          <a:xfrm>
            <a:off x="1186750" y="1305725"/>
            <a:ext cx="2235125" cy="3164813"/>
          </a:xfrm>
          <a:prstGeom prst="rect">
            <a:avLst/>
          </a:prstGeom>
          <a:noFill/>
          <a:ln>
            <a:noFill/>
          </a:ln>
        </p:spPr>
      </p:pic>
      <p:pic>
        <p:nvPicPr>
          <p:cNvPr id="331" name="Google Shape;331;p21"/>
          <p:cNvPicPr preferRelativeResize="0"/>
          <p:nvPr/>
        </p:nvPicPr>
        <p:blipFill>
          <a:blip r:embed="rId4">
            <a:alphaModFix/>
          </a:blip>
          <a:stretch>
            <a:fillRect/>
          </a:stretch>
        </p:blipFill>
        <p:spPr>
          <a:xfrm>
            <a:off x="3694775" y="1272425"/>
            <a:ext cx="2235125" cy="3156041"/>
          </a:xfrm>
          <a:prstGeom prst="rect">
            <a:avLst/>
          </a:prstGeom>
          <a:noFill/>
          <a:ln>
            <a:noFill/>
          </a:ln>
        </p:spPr>
      </p:pic>
      <p:pic>
        <p:nvPicPr>
          <p:cNvPr id="332" name="Google Shape;332;p21"/>
          <p:cNvPicPr preferRelativeResize="0"/>
          <p:nvPr/>
        </p:nvPicPr>
        <p:blipFill rotWithShape="1">
          <a:blip r:embed="rId5">
            <a:alphaModFix/>
          </a:blip>
          <a:srcRect b="0" l="0" r="1263" t="0"/>
          <a:stretch/>
        </p:blipFill>
        <p:spPr>
          <a:xfrm>
            <a:off x="6167375" y="1274850"/>
            <a:ext cx="2206774" cy="315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