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Arimo Bold" panose="020B0604020202020204" charset="0"/>
      <p:regular r:id="rId19"/>
    </p:embeddedFont>
    <p:embeddedFont>
      <p:font typeface="Asar" panose="020B0604020202020204" charset="0"/>
      <p:regular r:id="rId20"/>
    </p:embeddedFont>
    <p:embeddedFont>
      <p:font typeface="Canva Sans" panose="020B0604020202020204" charset="0"/>
      <p:regular r:id="rId21"/>
    </p:embeddedFont>
    <p:embeddedFont>
      <p:font typeface="Chau Philomene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</p:embeddedFont>
    <p:embeddedFont>
      <p:font typeface="Open Sans Bold" panose="020B0806030504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5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2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4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6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8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9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65261" y="1746286"/>
            <a:ext cx="14757479" cy="5795597"/>
            <a:chOff x="0" y="0"/>
            <a:chExt cx="19676639" cy="7727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676618" cy="7727442"/>
            </a:xfrm>
            <a:custGeom>
              <a:avLst/>
              <a:gdLst/>
              <a:ahLst/>
              <a:cxnLst/>
              <a:rect l="l" t="t" r="r" b="b"/>
              <a:pathLst>
                <a:path w="19676618" h="7727442">
                  <a:moveTo>
                    <a:pt x="0" y="0"/>
                  </a:moveTo>
                  <a:lnTo>
                    <a:pt x="19676618" y="0"/>
                  </a:lnTo>
                  <a:lnTo>
                    <a:pt x="19676618" y="7727442"/>
                  </a:lnTo>
                  <a:lnTo>
                    <a:pt x="0" y="7727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16500" y="7152980"/>
            <a:ext cx="13055000" cy="977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7"/>
              </a:lnSpc>
            </a:pPr>
            <a:r>
              <a:rPr lang="en-US" sz="2755" b="1">
                <a:solidFill>
                  <a:srgbClr val="F5F0F0"/>
                </a:solidFill>
                <a:latin typeface="Arimo Bold"/>
                <a:ea typeface="Arimo Bold"/>
                <a:cs typeface="Arimo Bold"/>
                <a:sym typeface="Arimo Bold"/>
              </a:rPr>
              <a:t>Integrantes:</a:t>
            </a:r>
          </a:p>
          <a:p>
            <a:pPr algn="l">
              <a:lnSpc>
                <a:spcPts val="3857"/>
              </a:lnSpc>
            </a:pPr>
            <a:r>
              <a:rPr lang="en-US" sz="2755">
                <a:solidFill>
                  <a:srgbClr val="F5F0F0"/>
                </a:solidFill>
                <a:latin typeface="Arimo"/>
                <a:ea typeface="Arimo"/>
                <a:cs typeface="Arimo"/>
                <a:sym typeface="Arimo"/>
              </a:rPr>
              <a:t>Alonso Kalise, André Guerra, Christopher Romo, Diego Pizarro Fernando Díaz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625897" y="6114933"/>
            <a:ext cx="747445" cy="1114247"/>
            <a:chOff x="0" y="0"/>
            <a:chExt cx="996593" cy="14856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6569" cy="1485646"/>
            </a:xfrm>
            <a:custGeom>
              <a:avLst/>
              <a:gdLst/>
              <a:ahLst/>
              <a:cxnLst/>
              <a:rect l="l" t="t" r="r" b="b"/>
              <a:pathLst>
                <a:path w="996569" h="1485646">
                  <a:moveTo>
                    <a:pt x="0" y="0"/>
                  </a:moveTo>
                  <a:lnTo>
                    <a:pt x="996569" y="0"/>
                  </a:lnTo>
                  <a:lnTo>
                    <a:pt x="996569" y="1485646"/>
                  </a:lnTo>
                  <a:lnTo>
                    <a:pt x="0" y="1485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2" b="-1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56774" y="909249"/>
            <a:ext cx="2609777" cy="1776381"/>
            <a:chOff x="0" y="0"/>
            <a:chExt cx="3479703" cy="23685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79673" cy="2368550"/>
            </a:xfrm>
            <a:custGeom>
              <a:avLst/>
              <a:gdLst/>
              <a:ahLst/>
              <a:cxnLst/>
              <a:rect l="l" t="t" r="r" b="b"/>
              <a:pathLst>
                <a:path w="3479673" h="2368550">
                  <a:moveTo>
                    <a:pt x="0" y="0"/>
                  </a:moveTo>
                  <a:lnTo>
                    <a:pt x="3479673" y="0"/>
                  </a:lnTo>
                  <a:lnTo>
                    <a:pt x="3479673" y="2368550"/>
                  </a:lnTo>
                  <a:lnTo>
                    <a:pt x="0" y="2368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2" r="-13" b="1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74520" y="1248961"/>
            <a:ext cx="6257750" cy="1411697"/>
            <a:chOff x="0" y="0"/>
            <a:chExt cx="8343667" cy="18822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343646" cy="1882267"/>
            </a:xfrm>
            <a:custGeom>
              <a:avLst/>
              <a:gdLst/>
              <a:ahLst/>
              <a:cxnLst/>
              <a:rect l="l" t="t" r="r" b="b"/>
              <a:pathLst>
                <a:path w="8343646" h="1882267">
                  <a:moveTo>
                    <a:pt x="0" y="0"/>
                  </a:moveTo>
                  <a:lnTo>
                    <a:pt x="8343646" y="0"/>
                  </a:lnTo>
                  <a:lnTo>
                    <a:pt x="8343646" y="1882267"/>
                  </a:lnTo>
                  <a:lnTo>
                    <a:pt x="0" y="1882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23" b="-623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5306255" y="2171700"/>
            <a:ext cx="8113962" cy="7467600"/>
          </a:xfrm>
          <a:custGeom>
            <a:avLst/>
            <a:gdLst/>
            <a:ahLst/>
            <a:cxnLst/>
            <a:rect l="l" t="t" r="r" b="b"/>
            <a:pathLst>
              <a:path w="6718972" h="6541185">
                <a:moveTo>
                  <a:pt x="0" y="0"/>
                </a:moveTo>
                <a:lnTo>
                  <a:pt x="6718972" y="0"/>
                </a:lnTo>
                <a:lnTo>
                  <a:pt x="6718972" y="6541185"/>
                </a:lnTo>
                <a:lnTo>
                  <a:pt x="0" y="6541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15" t="-5250" r="-5715" b="-5488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2524264" y="389753"/>
            <a:ext cx="13677945" cy="1566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CÓDIGO DE FUNCIONES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6"/>
            <a:ext cx="18647218" cy="10489060"/>
            <a:chOff x="0" y="0"/>
            <a:chExt cx="24862957" cy="13985413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862917" cy="13985367"/>
            </a:xfrm>
            <a:custGeom>
              <a:avLst/>
              <a:gdLst/>
              <a:ahLst/>
              <a:cxnLst/>
              <a:rect l="l" t="t" r="r" b="b"/>
              <a:pathLst>
                <a:path w="24862917" h="13985367">
                  <a:moveTo>
                    <a:pt x="0" y="0"/>
                  </a:moveTo>
                  <a:lnTo>
                    <a:pt x="24862917" y="0"/>
                  </a:lnTo>
                  <a:lnTo>
                    <a:pt x="24862917" y="13985367"/>
                  </a:lnTo>
                  <a:lnTo>
                    <a:pt x="0" y="1398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160025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948542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8069183" y="6506655"/>
            <a:ext cx="2832474" cy="3534741"/>
          </a:xfrm>
          <a:custGeom>
            <a:avLst/>
            <a:gdLst/>
            <a:ahLst/>
            <a:cxnLst/>
            <a:rect l="l" t="t" r="r" b="b"/>
            <a:pathLst>
              <a:path w="2832474" h="3534741">
                <a:moveTo>
                  <a:pt x="0" y="0"/>
                </a:moveTo>
                <a:lnTo>
                  <a:pt x="2832474" y="0"/>
                </a:lnTo>
                <a:lnTo>
                  <a:pt x="2832474" y="3534741"/>
                </a:lnTo>
                <a:lnTo>
                  <a:pt x="0" y="35347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7610647" y="542138"/>
            <a:ext cx="7713464" cy="9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DIAGRAMA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64730" y="3069731"/>
            <a:ext cx="2115294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move_front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67379" y="3033900"/>
            <a:ext cx="3690701" cy="4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90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move_back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93" y="6973712"/>
            <a:ext cx="2006054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move_grab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2254" y="5019851"/>
            <a:ext cx="5083954" cy="50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1"/>
              </a:lnSpc>
            </a:pPr>
            <a:r>
              <a:rPr lang="en-US" sz="2958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09079" y="5018251"/>
            <a:ext cx="1618437" cy="50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6489" y="5008726"/>
            <a:ext cx="1765127" cy="59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3458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17495" y="4973680"/>
            <a:ext cx="1781919" cy="58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3447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76202" y="8976805"/>
            <a:ext cx="1618437" cy="50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609" y="-48539"/>
            <a:ext cx="18647218" cy="10489060"/>
            <a:chOff x="0" y="0"/>
            <a:chExt cx="24862957" cy="13985413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862917" cy="13985367"/>
            </a:xfrm>
            <a:custGeom>
              <a:avLst/>
              <a:gdLst/>
              <a:ahLst/>
              <a:cxnLst/>
              <a:rect l="l" t="t" r="r" b="b"/>
              <a:pathLst>
                <a:path w="24862917" h="13985367">
                  <a:moveTo>
                    <a:pt x="0" y="0"/>
                  </a:moveTo>
                  <a:lnTo>
                    <a:pt x="24862917" y="0"/>
                  </a:lnTo>
                  <a:lnTo>
                    <a:pt x="24862917" y="13985367"/>
                  </a:lnTo>
                  <a:lnTo>
                    <a:pt x="0" y="13985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5041" y="382233"/>
            <a:ext cx="18288000" cy="10287000"/>
            <a:chOff x="0" y="0"/>
            <a:chExt cx="24384000" cy="13716000"/>
          </a:xfrm>
        </p:grpSpPr>
        <p:sp>
          <p:nvSpPr>
            <p:cNvPr id="5" name="Freeform 5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52491"/>
            <a:ext cx="18288000" cy="10287000"/>
            <a:chOff x="0" y="0"/>
            <a:chExt cx="2438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8" name="Freeform 8"/>
          <p:cNvSpPr/>
          <p:nvPr/>
        </p:nvSpPr>
        <p:spPr>
          <a:xfrm>
            <a:off x="160025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>
            <a:off x="9485420" y="2637081"/>
            <a:ext cx="7644255" cy="3346702"/>
          </a:xfrm>
          <a:custGeom>
            <a:avLst/>
            <a:gdLst/>
            <a:ahLst/>
            <a:cxnLst/>
            <a:rect l="l" t="t" r="r" b="b"/>
            <a:pathLst>
              <a:path w="7644255" h="3346702">
                <a:moveTo>
                  <a:pt x="0" y="0"/>
                </a:moveTo>
                <a:lnTo>
                  <a:pt x="7644255" y="0"/>
                </a:lnTo>
                <a:lnTo>
                  <a:pt x="7644255" y="3346703"/>
                </a:lnTo>
                <a:lnTo>
                  <a:pt x="0" y="33467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2" b="-57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TextBox 10"/>
          <p:cNvSpPr txBox="1"/>
          <p:nvPr/>
        </p:nvSpPr>
        <p:spPr>
          <a:xfrm>
            <a:off x="7610647" y="542138"/>
            <a:ext cx="7713464" cy="9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DIAGRAMA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89882" y="3069731"/>
            <a:ext cx="2064990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move_right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67379" y="3033900"/>
            <a:ext cx="3690701" cy="49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290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move_left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2254" y="5019851"/>
            <a:ext cx="5083954" cy="50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1"/>
              </a:lnSpc>
            </a:pPr>
            <a:r>
              <a:rPr lang="en-US" sz="2958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09079" y="5018251"/>
            <a:ext cx="1618437" cy="505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4"/>
              </a:lnSpc>
            </a:pPr>
            <a:r>
              <a:rPr lang="en-US" sz="2960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6489" y="5008726"/>
            <a:ext cx="1765127" cy="593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1"/>
              </a:lnSpc>
            </a:pPr>
            <a:r>
              <a:rPr lang="en-US" sz="3458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917495" y="4973680"/>
            <a:ext cx="1781919" cy="58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7"/>
              </a:lnSpc>
            </a:pPr>
            <a:r>
              <a:rPr lang="en-US" sz="3447" b="1">
                <a:solidFill>
                  <a:srgbClr val="2B12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Motor 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575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10568184" y="110210"/>
            <a:ext cx="3702362" cy="1968541"/>
          </a:xfrm>
          <a:custGeom>
            <a:avLst/>
            <a:gdLst/>
            <a:ahLst/>
            <a:cxnLst/>
            <a:rect l="l" t="t" r="r" b="b"/>
            <a:pathLst>
              <a:path w="3702362" h="1968541">
                <a:moveTo>
                  <a:pt x="0" y="0"/>
                </a:moveTo>
                <a:lnTo>
                  <a:pt x="3702362" y="0"/>
                </a:lnTo>
                <a:lnTo>
                  <a:pt x="3702362" y="1968541"/>
                </a:lnTo>
                <a:lnTo>
                  <a:pt x="0" y="1968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793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6424856" y="4058888"/>
            <a:ext cx="1928199" cy="1084612"/>
          </a:xfrm>
          <a:custGeom>
            <a:avLst/>
            <a:gdLst/>
            <a:ahLst/>
            <a:cxnLst/>
            <a:rect l="l" t="t" r="r" b="b"/>
            <a:pathLst>
              <a:path w="1928199" h="1084612">
                <a:moveTo>
                  <a:pt x="0" y="0"/>
                </a:moveTo>
                <a:lnTo>
                  <a:pt x="1928199" y="0"/>
                </a:lnTo>
                <a:lnTo>
                  <a:pt x="1928199" y="1084612"/>
                </a:lnTo>
                <a:lnTo>
                  <a:pt x="0" y="108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4398451" y="559358"/>
            <a:ext cx="9491098" cy="1085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9"/>
              </a:lnSpc>
            </a:pPr>
            <a:r>
              <a:rPr lang="en-US" sz="6391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ESTADO ACTUAL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2929" y="3637939"/>
            <a:ext cx="641836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Funciones de movimiento de implementación.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36949" y="7071848"/>
            <a:ext cx="603959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Interfaz grafica desarrollada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 tkinter.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1532" y="5553535"/>
            <a:ext cx="60411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implementación de servidor.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43318" y="3637939"/>
            <a:ext cx="641836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Conexión establecida.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63516" y="5296677"/>
            <a:ext cx="641836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Documentación del proyecto.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68184" y="6747714"/>
            <a:ext cx="534866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Registro de actividades,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informe y presentación.  </a:t>
            </a:r>
          </a:p>
        </p:txBody>
      </p:sp>
      <p:sp>
        <p:nvSpPr>
          <p:cNvPr id="15" name="Freeform 15"/>
          <p:cNvSpPr/>
          <p:nvPr/>
        </p:nvSpPr>
        <p:spPr>
          <a:xfrm>
            <a:off x="7595959" y="5334761"/>
            <a:ext cx="1928199" cy="1084612"/>
          </a:xfrm>
          <a:custGeom>
            <a:avLst/>
            <a:gdLst/>
            <a:ahLst/>
            <a:cxnLst/>
            <a:rect l="l" t="t" r="r" b="b"/>
            <a:pathLst>
              <a:path w="1928199" h="1084612">
                <a:moveTo>
                  <a:pt x="0" y="0"/>
                </a:moveTo>
                <a:lnTo>
                  <a:pt x="1928199" y="0"/>
                </a:lnTo>
                <a:lnTo>
                  <a:pt x="1928199" y="1084612"/>
                </a:lnTo>
                <a:lnTo>
                  <a:pt x="0" y="108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6" name="Freeform 16"/>
          <p:cNvSpPr/>
          <p:nvPr/>
        </p:nvSpPr>
        <p:spPr>
          <a:xfrm>
            <a:off x="5798726" y="7465367"/>
            <a:ext cx="1928199" cy="1084612"/>
          </a:xfrm>
          <a:custGeom>
            <a:avLst/>
            <a:gdLst/>
            <a:ahLst/>
            <a:cxnLst/>
            <a:rect l="l" t="t" r="r" b="b"/>
            <a:pathLst>
              <a:path w="1928199" h="1084612">
                <a:moveTo>
                  <a:pt x="0" y="0"/>
                </a:moveTo>
                <a:lnTo>
                  <a:pt x="1928200" y="0"/>
                </a:lnTo>
                <a:lnTo>
                  <a:pt x="1928200" y="1084612"/>
                </a:lnTo>
                <a:lnTo>
                  <a:pt x="0" y="108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7" name="Freeform 17"/>
          <p:cNvSpPr/>
          <p:nvPr/>
        </p:nvSpPr>
        <p:spPr>
          <a:xfrm>
            <a:off x="14441281" y="3419165"/>
            <a:ext cx="1928199" cy="1084612"/>
          </a:xfrm>
          <a:custGeom>
            <a:avLst/>
            <a:gdLst/>
            <a:ahLst/>
            <a:cxnLst/>
            <a:rect l="l" t="t" r="r" b="b"/>
            <a:pathLst>
              <a:path w="1928199" h="1084612">
                <a:moveTo>
                  <a:pt x="0" y="0"/>
                </a:moveTo>
                <a:lnTo>
                  <a:pt x="1928200" y="0"/>
                </a:lnTo>
                <a:lnTo>
                  <a:pt x="1928200" y="1084612"/>
                </a:lnTo>
                <a:lnTo>
                  <a:pt x="0" y="108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Freeform 18"/>
          <p:cNvSpPr/>
          <p:nvPr/>
        </p:nvSpPr>
        <p:spPr>
          <a:xfrm>
            <a:off x="15970263" y="5077904"/>
            <a:ext cx="1928199" cy="1084612"/>
          </a:xfrm>
          <a:custGeom>
            <a:avLst/>
            <a:gdLst/>
            <a:ahLst/>
            <a:cxnLst/>
            <a:rect l="l" t="t" r="r" b="b"/>
            <a:pathLst>
              <a:path w="1928199" h="1084612">
                <a:moveTo>
                  <a:pt x="0" y="0"/>
                </a:moveTo>
                <a:lnTo>
                  <a:pt x="1928199" y="0"/>
                </a:lnTo>
                <a:lnTo>
                  <a:pt x="1928199" y="1084612"/>
                </a:lnTo>
                <a:lnTo>
                  <a:pt x="0" y="108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9" name="Freeform 19"/>
          <p:cNvSpPr/>
          <p:nvPr/>
        </p:nvSpPr>
        <p:spPr>
          <a:xfrm>
            <a:off x="15006163" y="7138523"/>
            <a:ext cx="1928199" cy="1084612"/>
          </a:xfrm>
          <a:custGeom>
            <a:avLst/>
            <a:gdLst/>
            <a:ahLst/>
            <a:cxnLst/>
            <a:rect l="l" t="t" r="r" b="b"/>
            <a:pathLst>
              <a:path w="1928199" h="1084612">
                <a:moveTo>
                  <a:pt x="0" y="0"/>
                </a:moveTo>
                <a:lnTo>
                  <a:pt x="1928200" y="0"/>
                </a:lnTo>
                <a:lnTo>
                  <a:pt x="1928200" y="1084612"/>
                </a:lnTo>
                <a:lnTo>
                  <a:pt x="0" y="1084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60024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8197216" y="7618564"/>
            <a:ext cx="1573520" cy="2478498"/>
          </a:xfrm>
          <a:custGeom>
            <a:avLst/>
            <a:gdLst/>
            <a:ahLst/>
            <a:cxnLst/>
            <a:rect l="l" t="t" r="r" b="b"/>
            <a:pathLst>
              <a:path w="1573520" h="2478498">
                <a:moveTo>
                  <a:pt x="0" y="0"/>
                </a:moveTo>
                <a:lnTo>
                  <a:pt x="1573520" y="0"/>
                </a:lnTo>
                <a:lnTo>
                  <a:pt x="1573520" y="2478497"/>
                </a:lnTo>
                <a:lnTo>
                  <a:pt x="0" y="2478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781248" y="1922404"/>
            <a:ext cx="1287147" cy="1668625"/>
          </a:xfrm>
          <a:custGeom>
            <a:avLst/>
            <a:gdLst/>
            <a:ahLst/>
            <a:cxnLst/>
            <a:rect l="l" t="t" r="r" b="b"/>
            <a:pathLst>
              <a:path w="1287147" h="1668625">
                <a:moveTo>
                  <a:pt x="0" y="0"/>
                </a:moveTo>
                <a:lnTo>
                  <a:pt x="1287146" y="0"/>
                </a:lnTo>
                <a:lnTo>
                  <a:pt x="1287146" y="1668625"/>
                </a:lnTo>
                <a:lnTo>
                  <a:pt x="0" y="1668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3391884" y="2105488"/>
            <a:ext cx="1306625" cy="1485541"/>
          </a:xfrm>
          <a:custGeom>
            <a:avLst/>
            <a:gdLst/>
            <a:ahLst/>
            <a:cxnLst/>
            <a:rect l="l" t="t" r="r" b="b"/>
            <a:pathLst>
              <a:path w="1306625" h="1485541">
                <a:moveTo>
                  <a:pt x="0" y="0"/>
                </a:moveTo>
                <a:lnTo>
                  <a:pt x="1306625" y="0"/>
                </a:lnTo>
                <a:lnTo>
                  <a:pt x="1306625" y="1485541"/>
                </a:lnTo>
                <a:lnTo>
                  <a:pt x="0" y="1485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1206319" y="735610"/>
            <a:ext cx="15875363" cy="144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59"/>
              </a:lnSpc>
            </a:pPr>
            <a:r>
              <a:rPr lang="en-US" sz="8471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PROBLEMAS         SOLUCIONES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5545" y="3652255"/>
            <a:ext cx="748039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Reconstrucción frecuente del robot.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5545" y="5702807"/>
            <a:ext cx="709091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Modificación frecuente de la interfaz grafica.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6484" y="7551889"/>
            <a:ext cx="565182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Modificación de funciones.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14662" y="3646820"/>
            <a:ext cx="8154884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Terminar las modificaciones del robot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para dar avance al desarrollo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 las funciones y interfaz.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20729" y="5702807"/>
            <a:ext cx="768154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Llegar a una idea en conjunto que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cumpla con los objetivos establecidos.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63462" y="7449773"/>
            <a:ext cx="596346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 Reestructuración de la base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 la garra del robot.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074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2954616"/>
            <a:chOff x="0" y="0"/>
            <a:chExt cx="24384000" cy="3939488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24384000" cy="3939540"/>
            </a:xfrm>
            <a:custGeom>
              <a:avLst/>
              <a:gdLst/>
              <a:ahLst/>
              <a:cxnLst/>
              <a:rect l="l" t="t" r="r" b="b"/>
              <a:pathLst>
                <a:path w="24384000" h="3939540">
                  <a:moveTo>
                    <a:pt x="0" y="0"/>
                  </a:moveTo>
                  <a:lnTo>
                    <a:pt x="24384000" y="0"/>
                  </a:lnTo>
                  <a:lnTo>
                    <a:pt x="24384000" y="3939540"/>
                  </a:lnTo>
                  <a:lnTo>
                    <a:pt x="0" y="3939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5281" b="-15279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15000" y="5714636"/>
            <a:ext cx="7713464" cy="10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8800" dirty="0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CONCLUSIÓN</a:t>
            </a:r>
            <a:endParaRPr lang="en-US" sz="6062" dirty="0">
              <a:solidFill>
                <a:srgbClr val="F5F0F0"/>
              </a:solidFill>
              <a:latin typeface="Chau Philomene"/>
              <a:ea typeface="Chau Philomene"/>
              <a:cs typeface="Chau Philomene"/>
              <a:sym typeface="Chau Philome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3938" y="44144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7137053" y="7686847"/>
            <a:ext cx="4530477" cy="2145688"/>
          </a:xfrm>
          <a:custGeom>
            <a:avLst/>
            <a:gdLst/>
            <a:ahLst/>
            <a:cxnLst/>
            <a:rect l="l" t="t" r="r" b="b"/>
            <a:pathLst>
              <a:path w="4530477" h="2145688">
                <a:moveTo>
                  <a:pt x="0" y="0"/>
                </a:moveTo>
                <a:lnTo>
                  <a:pt x="4530476" y="0"/>
                </a:lnTo>
                <a:lnTo>
                  <a:pt x="4530476" y="2145688"/>
                </a:lnTo>
                <a:lnTo>
                  <a:pt x="0" y="214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231" b="-11231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1720279" y="3375445"/>
            <a:ext cx="14847442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Personal………………………………………………………………………… 3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Carta Gantt…………………………………….............................................. 4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s-CL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Requerimientos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………………………………………………………………… 5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Arquitectura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…………………………………………………………................. 6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Interfaz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…………………………………………………………........................ 7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Fundamentos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fisicos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…………………………………………………………… 8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Codigos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………………………………………………………………………….. 9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Estado actual………………………………………………............................. 13</a:t>
            </a:r>
          </a:p>
          <a:p>
            <a:pPr marL="386080" lvl="1" indent="-193040" algn="l">
              <a:lnSpc>
                <a:spcPts val="3774"/>
              </a:lnSpc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Conclusión</a:t>
            </a:r>
            <a:r>
              <a:rPr lang="es-CL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…………………………………………………………………….…</a:t>
            </a:r>
            <a:r>
              <a:rPr lang="en-US" sz="3200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21982" y="993370"/>
            <a:ext cx="7560618" cy="175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456019"/>
            <a:chOff x="0" y="0"/>
            <a:chExt cx="24384000" cy="13941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941298"/>
            </a:xfrm>
            <a:custGeom>
              <a:avLst/>
              <a:gdLst/>
              <a:ahLst/>
              <a:cxnLst/>
              <a:rect l="l" t="t" r="r" b="b"/>
              <a:pathLst>
                <a:path w="24384000" h="13941298">
                  <a:moveTo>
                    <a:pt x="0" y="0"/>
                  </a:moveTo>
                  <a:lnTo>
                    <a:pt x="24384000" y="0"/>
                  </a:lnTo>
                  <a:lnTo>
                    <a:pt x="24384000" y="13941298"/>
                  </a:lnTo>
                  <a:lnTo>
                    <a:pt x="0" y="13941298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70191" y="1659484"/>
            <a:ext cx="9289542" cy="5950458"/>
          </a:xfrm>
          <a:custGeom>
            <a:avLst/>
            <a:gdLst/>
            <a:ahLst/>
            <a:cxnLst/>
            <a:rect l="l" t="t" r="r" b="b"/>
            <a:pathLst>
              <a:path w="9289542" h="5950458">
                <a:moveTo>
                  <a:pt x="0" y="0"/>
                </a:moveTo>
                <a:lnTo>
                  <a:pt x="9289542" y="0"/>
                </a:lnTo>
                <a:lnTo>
                  <a:pt x="9289542" y="5950458"/>
                </a:lnTo>
                <a:lnTo>
                  <a:pt x="0" y="5950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7" name="Group 7"/>
          <p:cNvGrpSpPr/>
          <p:nvPr/>
        </p:nvGrpSpPr>
        <p:grpSpPr>
          <a:xfrm>
            <a:off x="916795" y="2795895"/>
            <a:ext cx="9232392" cy="882586"/>
            <a:chOff x="0" y="0"/>
            <a:chExt cx="12309856" cy="11767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309856" cy="1176782"/>
            </a:xfrm>
            <a:custGeom>
              <a:avLst/>
              <a:gdLst/>
              <a:ahLst/>
              <a:cxnLst/>
              <a:rect l="l" t="t" r="r" b="b"/>
              <a:pathLst>
                <a:path w="12309856" h="1176782">
                  <a:moveTo>
                    <a:pt x="0" y="0"/>
                  </a:moveTo>
                  <a:lnTo>
                    <a:pt x="12309856" y="0"/>
                  </a:lnTo>
                  <a:lnTo>
                    <a:pt x="12309856" y="1176782"/>
                  </a:lnTo>
                  <a:lnTo>
                    <a:pt x="0" y="1176782"/>
                  </a:lnTo>
                  <a:close/>
                </a:path>
              </a:pathLst>
            </a:custGeom>
            <a:solidFill>
              <a:srgbClr val="000000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1648" y="4188246"/>
            <a:ext cx="9232392" cy="882586"/>
            <a:chOff x="0" y="0"/>
            <a:chExt cx="12309856" cy="1176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09856" cy="1176782"/>
            </a:xfrm>
            <a:custGeom>
              <a:avLst/>
              <a:gdLst/>
              <a:ahLst/>
              <a:cxnLst/>
              <a:rect l="l" t="t" r="r" b="b"/>
              <a:pathLst>
                <a:path w="12309856" h="1176782">
                  <a:moveTo>
                    <a:pt x="0" y="0"/>
                  </a:moveTo>
                  <a:lnTo>
                    <a:pt x="12309856" y="0"/>
                  </a:lnTo>
                  <a:lnTo>
                    <a:pt x="12309856" y="1176782"/>
                  </a:lnTo>
                  <a:lnTo>
                    <a:pt x="0" y="1176782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8798" y="6051351"/>
            <a:ext cx="9232392" cy="1376077"/>
            <a:chOff x="0" y="0"/>
            <a:chExt cx="12309856" cy="18347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000000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51648" y="6110475"/>
            <a:ext cx="9232392" cy="1376077"/>
            <a:chOff x="0" y="0"/>
            <a:chExt cx="12309856" cy="183476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09856" cy="1834769"/>
            </a:xfrm>
            <a:custGeom>
              <a:avLst/>
              <a:gdLst/>
              <a:ahLst/>
              <a:cxnLst/>
              <a:rect l="l" t="t" r="r" b="b"/>
              <a:pathLst>
                <a:path w="12309856" h="1834769">
                  <a:moveTo>
                    <a:pt x="0" y="0"/>
                  </a:moveTo>
                  <a:lnTo>
                    <a:pt x="12309856" y="0"/>
                  </a:lnTo>
                  <a:lnTo>
                    <a:pt x="12309856" y="1834769"/>
                  </a:lnTo>
                  <a:lnTo>
                    <a:pt x="0" y="1834769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07319" y="1710983"/>
            <a:ext cx="3994398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André Guerra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38747" y="1682750"/>
            <a:ext cx="3994398" cy="45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dirty="0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 Jefe de </a:t>
            </a:r>
            <a:r>
              <a:rPr lang="en-US" sz="2375" dirty="0" err="1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proyecto</a:t>
            </a:r>
            <a:endParaRPr lang="en-US" sz="2375" dirty="0">
              <a:solidFill>
                <a:srgbClr val="E2E6E9"/>
              </a:solidFill>
              <a:latin typeface="Asar"/>
              <a:ea typeface="Asar"/>
              <a:cs typeface="Asar"/>
              <a:sym typeface="Asar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227341" y="1739693"/>
            <a:ext cx="9232392" cy="1267111"/>
            <a:chOff x="0" y="3530271"/>
            <a:chExt cx="12309856" cy="1689481"/>
          </a:xfrm>
        </p:grpSpPr>
        <p:sp>
          <p:nvSpPr>
            <p:cNvPr id="18" name="Freeform 18"/>
            <p:cNvSpPr/>
            <p:nvPr/>
          </p:nvSpPr>
          <p:spPr>
            <a:xfrm>
              <a:off x="0" y="3530271"/>
              <a:ext cx="12309856" cy="1689481"/>
            </a:xfrm>
            <a:custGeom>
              <a:avLst/>
              <a:gdLst/>
              <a:ahLst/>
              <a:cxnLst/>
              <a:rect l="l" t="t" r="r" b="b"/>
              <a:pathLst>
                <a:path w="12309856" h="1689481">
                  <a:moveTo>
                    <a:pt x="0" y="0"/>
                  </a:moveTo>
                  <a:lnTo>
                    <a:pt x="12309856" y="0"/>
                  </a:lnTo>
                  <a:lnTo>
                    <a:pt x="12309856" y="1689481"/>
                  </a:lnTo>
                  <a:lnTo>
                    <a:pt x="0" y="1689481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  <p:txBody>
            <a:bodyPr/>
            <a:lstStyle/>
            <a:p>
              <a:endParaRPr lang="es-CL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088394" y="1659484"/>
            <a:ext cx="5950446" cy="5950446"/>
            <a:chOff x="0" y="0"/>
            <a:chExt cx="7933928" cy="7933928"/>
          </a:xfrm>
        </p:grpSpPr>
        <p:sp>
          <p:nvSpPr>
            <p:cNvPr id="20" name="Freeform 20" descr="preencoded.png"/>
            <p:cNvSpPr/>
            <p:nvPr/>
          </p:nvSpPr>
          <p:spPr>
            <a:xfrm>
              <a:off x="0" y="0"/>
              <a:ext cx="7933944" cy="7933944"/>
            </a:xfrm>
            <a:custGeom>
              <a:avLst/>
              <a:gdLst/>
              <a:ahLst/>
              <a:cxnLst/>
              <a:rect l="l" t="t" r="r" b="b"/>
              <a:pathLst>
                <a:path w="7933944" h="7933944">
                  <a:moveTo>
                    <a:pt x="292100" y="0"/>
                  </a:moveTo>
                  <a:lnTo>
                    <a:pt x="7641844" y="0"/>
                  </a:lnTo>
                  <a:cubicBezTo>
                    <a:pt x="7803134" y="0"/>
                    <a:pt x="7933944" y="130810"/>
                    <a:pt x="7933944" y="292100"/>
                  </a:cubicBezTo>
                  <a:lnTo>
                    <a:pt x="7933944" y="7641844"/>
                  </a:lnTo>
                  <a:cubicBezTo>
                    <a:pt x="7933944" y="7803134"/>
                    <a:pt x="7803134" y="7933944"/>
                    <a:pt x="7641844" y="7933944"/>
                  </a:cubicBezTo>
                  <a:lnTo>
                    <a:pt x="292100" y="7933944"/>
                  </a:lnTo>
                  <a:cubicBezTo>
                    <a:pt x="130810" y="7933944"/>
                    <a:pt x="0" y="7803134"/>
                    <a:pt x="0" y="7641844"/>
                  </a:cubicBezTo>
                  <a:lnTo>
                    <a:pt x="0" y="292100"/>
                  </a:lnTo>
                  <a:cubicBezTo>
                    <a:pt x="0" y="130810"/>
                    <a:pt x="130810" y="0"/>
                    <a:pt x="292100" y="0"/>
                  </a:cubicBezTo>
                  <a:close/>
                </a:path>
              </a:pathLst>
            </a:custGeom>
            <a:blipFill>
              <a:blip r:embed="rId6"/>
              <a:stretch>
                <a:fillRect t="-24999" b="-24999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70191" y="508298"/>
            <a:ext cx="7713464" cy="9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1"/>
              </a:lnSpc>
            </a:pPr>
            <a:r>
              <a:rPr lang="en-US" sz="6062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PERSONAL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7319" y="3181549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Alonso Kalise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138747" y="3211711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Ensamblador y Programador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7319" y="4192265"/>
            <a:ext cx="3994398" cy="68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Christopher Romo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38747" y="4197450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Ensamblador y Documentación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7319" y="5204147"/>
            <a:ext cx="399439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Diego Pizarro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028284" y="5204147"/>
            <a:ext cx="3994398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Documentación y Programador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7319" y="6165862"/>
            <a:ext cx="3994398" cy="68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 dirty="0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Fernando Díaz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28284" y="6303776"/>
            <a:ext cx="3994398" cy="54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5"/>
              </a:lnSpc>
            </a:pPr>
            <a:r>
              <a:rPr lang="en-US" sz="2375">
                <a:solidFill>
                  <a:srgbClr val="E2E6E9"/>
                </a:solidFill>
                <a:latin typeface="Asar"/>
                <a:ea typeface="Asar"/>
                <a:cs typeface="Asar"/>
                <a:sym typeface="Asar"/>
              </a:rPr>
              <a:t>Documentación y Programador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713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608842" cy="10287000"/>
            <a:chOff x="0" y="0"/>
            <a:chExt cx="24811789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11737" cy="13716000"/>
            </a:xfrm>
            <a:custGeom>
              <a:avLst/>
              <a:gdLst/>
              <a:ahLst/>
              <a:cxnLst/>
              <a:rect l="l" t="t" r="r" b="b"/>
              <a:pathLst>
                <a:path w="24811737" h="13716000">
                  <a:moveTo>
                    <a:pt x="0" y="0"/>
                  </a:moveTo>
                  <a:lnTo>
                    <a:pt x="24811737" y="0"/>
                  </a:lnTo>
                  <a:lnTo>
                    <a:pt x="24811737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579527" y="2162221"/>
            <a:ext cx="5449789" cy="7096079"/>
            <a:chOff x="0" y="0"/>
            <a:chExt cx="14630400" cy="19050000"/>
          </a:xfrm>
        </p:grpSpPr>
        <p:sp>
          <p:nvSpPr>
            <p:cNvPr id="7" name="Freeform 7"/>
            <p:cNvSpPr/>
            <p:nvPr/>
          </p:nvSpPr>
          <p:spPr>
            <a:xfrm>
              <a:off x="604520" y="545084"/>
              <a:ext cx="13421360" cy="17959831"/>
            </a:xfrm>
            <a:custGeom>
              <a:avLst/>
              <a:gdLst/>
              <a:ahLst/>
              <a:cxnLst/>
              <a:rect l="l" t="t" r="r" b="b"/>
              <a:pathLst>
                <a:path w="13421360" h="17959831">
                  <a:moveTo>
                    <a:pt x="13421360" y="17959831"/>
                  </a:moveTo>
                  <a:lnTo>
                    <a:pt x="0" y="17959831"/>
                  </a:lnTo>
                  <a:lnTo>
                    <a:pt x="0" y="0"/>
                  </a:lnTo>
                  <a:lnTo>
                    <a:pt x="13421360" y="0"/>
                  </a:lnTo>
                  <a:lnTo>
                    <a:pt x="13421360" y="17959831"/>
                  </a:lnTo>
                  <a:close/>
                </a:path>
              </a:pathLst>
            </a:custGeom>
            <a:blipFill>
              <a:blip r:embed="rId4"/>
              <a:stretch>
                <a:fillRect l="-11438" r="-11438"/>
              </a:stretch>
            </a:blipFill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4630400" cy="19050000"/>
            </a:xfrm>
            <a:custGeom>
              <a:avLst/>
              <a:gdLst/>
              <a:ahLst/>
              <a:cxnLst/>
              <a:rect l="l" t="t" r="r" b="b"/>
              <a:pathLst>
                <a:path w="14630400" h="19050000">
                  <a:moveTo>
                    <a:pt x="146304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14630400" y="0"/>
                  </a:lnTo>
                  <a:lnTo>
                    <a:pt x="14630400" y="19050000"/>
                  </a:lnTo>
                  <a:close/>
                </a:path>
              </a:pathLst>
            </a:custGeom>
            <a:blipFill>
              <a:blip r:embed="rId5"/>
              <a:stretch>
                <a:fillRect t="-32" b="-32"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Freeform 9"/>
          <p:cNvSpPr/>
          <p:nvPr/>
        </p:nvSpPr>
        <p:spPr>
          <a:xfrm>
            <a:off x="883500" y="3028226"/>
            <a:ext cx="4677410" cy="4677410"/>
          </a:xfrm>
          <a:custGeom>
            <a:avLst/>
            <a:gdLst/>
            <a:ahLst/>
            <a:cxnLst/>
            <a:rect l="l" t="t" r="r" b="b"/>
            <a:pathLst>
              <a:path w="4677410" h="4677410">
                <a:moveTo>
                  <a:pt x="0" y="0"/>
                </a:moveTo>
                <a:lnTo>
                  <a:pt x="4677410" y="0"/>
                </a:lnTo>
                <a:lnTo>
                  <a:pt x="4677410" y="4677410"/>
                </a:lnTo>
                <a:lnTo>
                  <a:pt x="0" y="46774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14016048" y="6666623"/>
            <a:ext cx="3455569" cy="2591677"/>
          </a:xfrm>
          <a:custGeom>
            <a:avLst/>
            <a:gdLst/>
            <a:ahLst/>
            <a:cxnLst/>
            <a:rect l="l" t="t" r="r" b="b"/>
            <a:pathLst>
              <a:path w="3455569" h="2591677">
                <a:moveTo>
                  <a:pt x="0" y="0"/>
                </a:moveTo>
                <a:lnTo>
                  <a:pt x="3455569" y="0"/>
                </a:lnTo>
                <a:lnTo>
                  <a:pt x="3455569" y="2591677"/>
                </a:lnTo>
                <a:lnTo>
                  <a:pt x="0" y="25916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TextBox 11"/>
          <p:cNvSpPr txBox="1"/>
          <p:nvPr/>
        </p:nvSpPr>
        <p:spPr>
          <a:xfrm>
            <a:off x="6737914" y="1000125"/>
            <a:ext cx="12937730" cy="101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69"/>
              </a:lnSpc>
            </a:pPr>
            <a:r>
              <a:rPr lang="en-US" sz="6534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CARTA GANTT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998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7687323" y="6894221"/>
            <a:ext cx="3121631" cy="3121631"/>
          </a:xfrm>
          <a:custGeom>
            <a:avLst/>
            <a:gdLst/>
            <a:ahLst/>
            <a:cxnLst/>
            <a:rect l="l" t="t" r="r" b="b"/>
            <a:pathLst>
              <a:path w="3121631" h="3121631">
                <a:moveTo>
                  <a:pt x="0" y="0"/>
                </a:moveTo>
                <a:lnTo>
                  <a:pt x="3121631" y="0"/>
                </a:lnTo>
                <a:lnTo>
                  <a:pt x="3121631" y="3121631"/>
                </a:lnTo>
                <a:lnTo>
                  <a:pt x="0" y="3121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5781934" y="679623"/>
            <a:ext cx="10054040" cy="123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57"/>
              </a:lnSpc>
            </a:pPr>
            <a:r>
              <a:rPr lang="en-US" sz="7901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REQUERIMIENTOS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48704" y="2289817"/>
            <a:ext cx="393323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5F0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Funcionales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40630" y="2055290"/>
            <a:ext cx="393323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5F0F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 Funcionales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809" y="3669135"/>
            <a:ext cx="7127019" cy="3563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255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• Desarrollar un robot que se comunique vía wifi y permita al usuario controlarlo mediante una interfaz grafica en Python. </a:t>
            </a:r>
          </a:p>
          <a:p>
            <a:pPr algn="ctr">
              <a:lnSpc>
                <a:spcPts val="3157"/>
              </a:lnSpc>
            </a:pPr>
            <a:endParaRPr lang="en-US" sz="2255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157"/>
              </a:lnSpc>
            </a:pPr>
            <a:r>
              <a:rPr lang="en-US" sz="2255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• Capacidad para moverse en direcciones hacia adelante, atrás, izquierda y derecha.</a:t>
            </a:r>
          </a:p>
          <a:p>
            <a:pPr algn="ctr">
              <a:lnSpc>
                <a:spcPts val="3157"/>
              </a:lnSpc>
            </a:pPr>
            <a:endParaRPr lang="en-US" sz="2255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157"/>
              </a:lnSpc>
            </a:pPr>
            <a:r>
              <a:rPr lang="en-US" sz="2255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• Capacidad para abrir, cerrar, subir  y bajar la garra.</a:t>
            </a:r>
          </a:p>
          <a:p>
            <a:pPr algn="ctr">
              <a:lnSpc>
                <a:spcPts val="3157"/>
              </a:lnSpc>
            </a:pPr>
            <a:endParaRPr lang="en-US" sz="2255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58810" y="4304656"/>
            <a:ext cx="6896869" cy="3009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455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• El proyecto debe incluir un manual detallado con instrucciones completas sobre el funcionamiento integral del robot.</a:t>
            </a:r>
          </a:p>
          <a:p>
            <a:pPr algn="ctr">
              <a:lnSpc>
                <a:spcPts val="3437"/>
              </a:lnSpc>
            </a:pPr>
            <a:endParaRPr lang="en-US" sz="2455">
              <a:solidFill>
                <a:srgbClr val="F5F0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437"/>
              </a:lnSpc>
            </a:pPr>
            <a:r>
              <a:rPr lang="en-US" sz="2455">
                <a:solidFill>
                  <a:srgbClr val="F5F0F0"/>
                </a:solidFill>
                <a:latin typeface="Open Sans"/>
                <a:ea typeface="Open Sans"/>
                <a:cs typeface="Open Sans"/>
                <a:sym typeface="Open Sans"/>
              </a:rPr>
              <a:t>•  La interfaz gráfica debe contar con botones específicos para controlar el desplazamiento del robot y la garra.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214237"/>
            <a:ext cx="18288000" cy="10501237"/>
            <a:chOff x="0" y="0"/>
            <a:chExt cx="24384000" cy="140016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4001649"/>
            </a:xfrm>
            <a:custGeom>
              <a:avLst/>
              <a:gdLst/>
              <a:ahLst/>
              <a:cxnLst/>
              <a:rect l="l" t="t" r="r" b="b"/>
              <a:pathLst>
                <a:path w="24384000" h="14001649">
                  <a:moveTo>
                    <a:pt x="0" y="0"/>
                  </a:moveTo>
                  <a:lnTo>
                    <a:pt x="24384000" y="0"/>
                  </a:lnTo>
                  <a:lnTo>
                    <a:pt x="24384000" y="14001649"/>
                  </a:lnTo>
                  <a:lnTo>
                    <a:pt x="0" y="14001649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7856450" y="2021915"/>
            <a:ext cx="2324200" cy="2324200"/>
          </a:xfrm>
          <a:custGeom>
            <a:avLst/>
            <a:gdLst/>
            <a:ahLst/>
            <a:cxnLst/>
            <a:rect l="l" t="t" r="r" b="b"/>
            <a:pathLst>
              <a:path w="2324200" h="2324200">
                <a:moveTo>
                  <a:pt x="0" y="0"/>
                </a:moveTo>
                <a:lnTo>
                  <a:pt x="2324199" y="0"/>
                </a:lnTo>
                <a:lnTo>
                  <a:pt x="2324199" y="2324199"/>
                </a:lnTo>
                <a:lnTo>
                  <a:pt x="0" y="232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13171499" y="3297610"/>
            <a:ext cx="1314863" cy="2245884"/>
          </a:xfrm>
          <a:custGeom>
            <a:avLst/>
            <a:gdLst/>
            <a:ahLst/>
            <a:cxnLst/>
            <a:rect l="l" t="t" r="r" b="b"/>
            <a:pathLst>
              <a:path w="1314863" h="2245884">
                <a:moveTo>
                  <a:pt x="0" y="0"/>
                </a:moveTo>
                <a:lnTo>
                  <a:pt x="1314863" y="0"/>
                </a:lnTo>
                <a:lnTo>
                  <a:pt x="1314863" y="2245883"/>
                </a:lnTo>
                <a:lnTo>
                  <a:pt x="0" y="2245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028700" y="2951019"/>
            <a:ext cx="4151304" cy="2555880"/>
          </a:xfrm>
          <a:custGeom>
            <a:avLst/>
            <a:gdLst/>
            <a:ahLst/>
            <a:cxnLst/>
            <a:rect l="l" t="t" r="r" b="b"/>
            <a:pathLst>
              <a:path w="4151304" h="2555880">
                <a:moveTo>
                  <a:pt x="0" y="0"/>
                </a:moveTo>
                <a:lnTo>
                  <a:pt x="4151304" y="0"/>
                </a:lnTo>
                <a:lnTo>
                  <a:pt x="4151304" y="2555880"/>
                </a:lnTo>
                <a:lnTo>
                  <a:pt x="0" y="255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125" r="-4125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Freeform 9"/>
          <p:cNvSpPr/>
          <p:nvPr/>
        </p:nvSpPr>
        <p:spPr>
          <a:xfrm rot="-8621398">
            <a:off x="5203006" y="1879489"/>
            <a:ext cx="1980859" cy="2356814"/>
          </a:xfrm>
          <a:custGeom>
            <a:avLst/>
            <a:gdLst/>
            <a:ahLst/>
            <a:cxnLst/>
            <a:rect l="l" t="t" r="r" b="b"/>
            <a:pathLst>
              <a:path w="1980859" h="2356814">
                <a:moveTo>
                  <a:pt x="0" y="0"/>
                </a:moveTo>
                <a:lnTo>
                  <a:pt x="1980859" y="0"/>
                </a:lnTo>
                <a:lnTo>
                  <a:pt x="1980859" y="2356815"/>
                </a:lnTo>
                <a:lnTo>
                  <a:pt x="0" y="23568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975" t="-816" r="-9975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 rot="-5840871" flipH="1">
            <a:off x="12824501" y="6424242"/>
            <a:ext cx="2016231" cy="2016231"/>
          </a:xfrm>
          <a:custGeom>
            <a:avLst/>
            <a:gdLst/>
            <a:ahLst/>
            <a:cxnLst/>
            <a:rect l="l" t="t" r="r" b="b"/>
            <a:pathLst>
              <a:path w="2016231" h="2016231">
                <a:moveTo>
                  <a:pt x="2016231" y="0"/>
                </a:moveTo>
                <a:lnTo>
                  <a:pt x="0" y="0"/>
                </a:lnTo>
                <a:lnTo>
                  <a:pt x="0" y="2016231"/>
                </a:lnTo>
                <a:lnTo>
                  <a:pt x="2016231" y="2016231"/>
                </a:lnTo>
                <a:lnTo>
                  <a:pt x="201623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5167588">
            <a:off x="2807715" y="6565127"/>
            <a:ext cx="1958907" cy="1958907"/>
          </a:xfrm>
          <a:custGeom>
            <a:avLst/>
            <a:gdLst/>
            <a:ahLst/>
            <a:cxnLst/>
            <a:rect l="l" t="t" r="r" b="b"/>
            <a:pathLst>
              <a:path w="1958907" h="1958907">
                <a:moveTo>
                  <a:pt x="0" y="0"/>
                </a:moveTo>
                <a:lnTo>
                  <a:pt x="1958907" y="0"/>
                </a:lnTo>
                <a:lnTo>
                  <a:pt x="1958907" y="1958908"/>
                </a:lnTo>
                <a:lnTo>
                  <a:pt x="0" y="19589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2" name="Freeform 12"/>
          <p:cNvSpPr/>
          <p:nvPr/>
        </p:nvSpPr>
        <p:spPr>
          <a:xfrm rot="9053832" flipH="1">
            <a:off x="10804010" y="1847594"/>
            <a:ext cx="2078286" cy="2206850"/>
          </a:xfrm>
          <a:custGeom>
            <a:avLst/>
            <a:gdLst/>
            <a:ahLst/>
            <a:cxnLst/>
            <a:rect l="l" t="t" r="r" b="b"/>
            <a:pathLst>
              <a:path w="2078286" h="2206850">
                <a:moveTo>
                  <a:pt x="2078286" y="0"/>
                </a:moveTo>
                <a:lnTo>
                  <a:pt x="0" y="0"/>
                </a:lnTo>
                <a:lnTo>
                  <a:pt x="0" y="2206850"/>
                </a:lnTo>
                <a:lnTo>
                  <a:pt x="2078286" y="2206850"/>
                </a:lnTo>
                <a:lnTo>
                  <a:pt x="2078286" y="0"/>
                </a:lnTo>
                <a:close/>
              </a:path>
            </a:pathLst>
          </a:custGeom>
          <a:blipFill>
            <a:blip r:embed="rId10"/>
            <a:stretch>
              <a:fillRect l="-3093" r="-3093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3" name="Freeform 13"/>
          <p:cNvSpPr/>
          <p:nvPr/>
        </p:nvSpPr>
        <p:spPr>
          <a:xfrm>
            <a:off x="10398522" y="7092457"/>
            <a:ext cx="1637490" cy="1904947"/>
          </a:xfrm>
          <a:custGeom>
            <a:avLst/>
            <a:gdLst/>
            <a:ahLst/>
            <a:cxnLst/>
            <a:rect l="l" t="t" r="r" b="b"/>
            <a:pathLst>
              <a:path w="1637490" h="1904947">
                <a:moveTo>
                  <a:pt x="0" y="0"/>
                </a:moveTo>
                <a:lnTo>
                  <a:pt x="1637490" y="0"/>
                </a:lnTo>
                <a:lnTo>
                  <a:pt x="1637490" y="1904946"/>
                </a:lnTo>
                <a:lnTo>
                  <a:pt x="0" y="19049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4" name="Freeform 14"/>
          <p:cNvSpPr/>
          <p:nvPr/>
        </p:nvSpPr>
        <p:spPr>
          <a:xfrm>
            <a:off x="5256218" y="6901031"/>
            <a:ext cx="2287797" cy="2287797"/>
          </a:xfrm>
          <a:custGeom>
            <a:avLst/>
            <a:gdLst/>
            <a:ahLst/>
            <a:cxnLst/>
            <a:rect l="l" t="t" r="r" b="b"/>
            <a:pathLst>
              <a:path w="2287797" h="2287797">
                <a:moveTo>
                  <a:pt x="0" y="0"/>
                </a:moveTo>
                <a:lnTo>
                  <a:pt x="2287797" y="0"/>
                </a:lnTo>
                <a:lnTo>
                  <a:pt x="2287797" y="2287798"/>
                </a:lnTo>
                <a:lnTo>
                  <a:pt x="0" y="2287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5" name="TextBox 15"/>
          <p:cNvSpPr txBox="1"/>
          <p:nvPr/>
        </p:nvSpPr>
        <p:spPr>
          <a:xfrm>
            <a:off x="6229797" y="371710"/>
            <a:ext cx="9055217" cy="1109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77"/>
              </a:lnSpc>
            </a:pPr>
            <a:r>
              <a:rPr lang="en-US" sz="7117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ARQUITECTURA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25770" y="5635318"/>
            <a:ext cx="177775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Servidor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71122" y="4712849"/>
            <a:ext cx="2009528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Internet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66127" y="5764673"/>
            <a:ext cx="2086764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Cliente</a:t>
            </a:r>
            <a:endParaRPr lang="en-US" sz="3399" dirty="0">
              <a:solidFill>
                <a:srgbClr val="F5F0F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80356" y="9191625"/>
            <a:ext cx="1764043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Robot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47924" y="9416520"/>
            <a:ext cx="2119676" cy="574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5F0F0"/>
                </a:solidFill>
                <a:latin typeface="Canva Sans"/>
                <a:ea typeface="Canva Sans"/>
                <a:cs typeface="Canva Sans"/>
                <a:sym typeface="Canva Sans"/>
              </a:rPr>
              <a:t>Interfaz</a:t>
            </a:r>
            <a:endParaRPr lang="en-US" sz="3399" dirty="0">
              <a:solidFill>
                <a:srgbClr val="F5F0F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12332811" y="3971944"/>
            <a:ext cx="3113666" cy="2343112"/>
          </a:xfrm>
          <a:custGeom>
            <a:avLst/>
            <a:gdLst/>
            <a:ahLst/>
            <a:cxnLst/>
            <a:rect l="l" t="t" r="r" b="b"/>
            <a:pathLst>
              <a:path w="3113666" h="2343112">
                <a:moveTo>
                  <a:pt x="0" y="0"/>
                </a:moveTo>
                <a:lnTo>
                  <a:pt x="3113666" y="0"/>
                </a:lnTo>
                <a:lnTo>
                  <a:pt x="3113666" y="2343112"/>
                </a:lnTo>
                <a:lnTo>
                  <a:pt x="0" y="2343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2460024" y="2283900"/>
            <a:ext cx="8232983" cy="5923917"/>
          </a:xfrm>
          <a:custGeom>
            <a:avLst/>
            <a:gdLst/>
            <a:ahLst/>
            <a:cxnLst/>
            <a:rect l="l" t="t" r="r" b="b"/>
            <a:pathLst>
              <a:path w="8232983" h="5923917">
                <a:moveTo>
                  <a:pt x="0" y="0"/>
                </a:moveTo>
                <a:lnTo>
                  <a:pt x="8232982" y="0"/>
                </a:lnTo>
                <a:lnTo>
                  <a:pt x="8232982" y="5923916"/>
                </a:lnTo>
                <a:lnTo>
                  <a:pt x="0" y="59239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25" b="-1825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7184546" y="516903"/>
            <a:ext cx="10296530" cy="125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7"/>
              </a:lnSpc>
            </a:pPr>
            <a:r>
              <a:rPr lang="en-US" sz="8039">
                <a:solidFill>
                  <a:srgbClr val="F5F0F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INTERFAZ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456019"/>
            <a:chOff x="0" y="0"/>
            <a:chExt cx="24384000" cy="139413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941298"/>
            </a:xfrm>
            <a:custGeom>
              <a:avLst/>
              <a:gdLst/>
              <a:ahLst/>
              <a:cxnLst/>
              <a:rect l="l" t="t" r="r" b="b"/>
              <a:pathLst>
                <a:path w="24384000" h="13941298">
                  <a:moveTo>
                    <a:pt x="0" y="0"/>
                  </a:moveTo>
                  <a:lnTo>
                    <a:pt x="24384000" y="0"/>
                  </a:lnTo>
                  <a:lnTo>
                    <a:pt x="24384000" y="13941298"/>
                  </a:lnTo>
                  <a:lnTo>
                    <a:pt x="0" y="13941298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209648" y="3661654"/>
            <a:ext cx="6508233" cy="921394"/>
          </a:xfrm>
          <a:custGeom>
            <a:avLst/>
            <a:gdLst/>
            <a:ahLst/>
            <a:cxnLst/>
            <a:rect l="l" t="t" r="r" b="b"/>
            <a:pathLst>
              <a:path w="6508233" h="921394">
                <a:moveTo>
                  <a:pt x="0" y="0"/>
                </a:moveTo>
                <a:lnTo>
                  <a:pt x="6508233" y="0"/>
                </a:lnTo>
                <a:lnTo>
                  <a:pt x="6508233" y="921394"/>
                </a:lnTo>
                <a:lnTo>
                  <a:pt x="0" y="921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767" b="-11830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209648" y="5724452"/>
            <a:ext cx="6508233" cy="950667"/>
          </a:xfrm>
          <a:custGeom>
            <a:avLst/>
            <a:gdLst/>
            <a:ahLst/>
            <a:cxnLst/>
            <a:rect l="l" t="t" r="r" b="b"/>
            <a:pathLst>
              <a:path w="6508233" h="950667">
                <a:moveTo>
                  <a:pt x="0" y="0"/>
                </a:moveTo>
                <a:lnTo>
                  <a:pt x="6508233" y="0"/>
                </a:lnTo>
                <a:lnTo>
                  <a:pt x="6508233" y="950668"/>
                </a:lnTo>
                <a:lnTo>
                  <a:pt x="0" y="950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2" r="-732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209648" y="7536785"/>
            <a:ext cx="6508233" cy="1086942"/>
          </a:xfrm>
          <a:custGeom>
            <a:avLst/>
            <a:gdLst/>
            <a:ahLst/>
            <a:cxnLst/>
            <a:rect l="l" t="t" r="r" b="b"/>
            <a:pathLst>
              <a:path w="6508233" h="1086942">
                <a:moveTo>
                  <a:pt x="0" y="0"/>
                </a:moveTo>
                <a:lnTo>
                  <a:pt x="6508233" y="0"/>
                </a:lnTo>
                <a:lnTo>
                  <a:pt x="6508233" y="1086942"/>
                </a:lnTo>
                <a:lnTo>
                  <a:pt x="0" y="1086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2171567" y="266129"/>
            <a:ext cx="13944867" cy="116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6"/>
              </a:lnSpc>
            </a:pPr>
            <a:r>
              <a:rPr lang="en-US" sz="6919" dirty="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FUNDAMENTOS FISICOS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648" y="2897368"/>
            <a:ext cx="8019952" cy="49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Calcular</a:t>
            </a:r>
            <a:r>
              <a:rPr lang="en-US" sz="291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</a:t>
            </a: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fuerza</a:t>
            </a:r>
            <a:r>
              <a:rPr lang="en-US" sz="291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necesaria</a:t>
            </a:r>
            <a:r>
              <a:rPr lang="en-US" sz="291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la </a:t>
            </a: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garra</a:t>
            </a:r>
            <a:r>
              <a:rPr lang="en-US" sz="291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9648" y="4960166"/>
            <a:ext cx="7257952" cy="49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</a:t>
            </a:r>
            <a:r>
              <a:rPr lang="en-US" sz="291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para </a:t>
            </a:r>
            <a:r>
              <a:rPr lang="en-US" sz="291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recorrer</a:t>
            </a:r>
            <a:r>
              <a:rPr lang="en-US" sz="291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del punto A al 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648" y="6903720"/>
            <a:ext cx="6911429" cy="488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Tiempo para recorrer del punto B al 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83481" y="2825808"/>
            <a:ext cx="4729460" cy="254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Todo esto asumiendo que</a:t>
            </a:r>
          </a:p>
          <a:p>
            <a:pPr algn="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m= 200g (0,2Kg)</a:t>
            </a:r>
          </a:p>
          <a:p>
            <a:pPr algn="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AB= 1,8m</a:t>
            </a:r>
          </a:p>
          <a:p>
            <a:pPr algn="r">
              <a:lnSpc>
                <a:spcPts val="4073"/>
              </a:lnSpc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Distancia BC= 2,5m</a:t>
            </a:r>
          </a:p>
          <a:p>
            <a:pPr algn="r">
              <a:lnSpc>
                <a:spcPts val="4073"/>
              </a:lnSpc>
              <a:spcBef>
                <a:spcPct val="0"/>
              </a:spcBef>
            </a:pPr>
            <a:r>
              <a:rPr lang="en-US" sz="29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a=0,3 m/s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9151A">
                <a:alpha val="74902"/>
              </a:srgbClr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6537847" y="1726247"/>
            <a:ext cx="5229365" cy="7869885"/>
          </a:xfrm>
          <a:custGeom>
            <a:avLst/>
            <a:gdLst/>
            <a:ahLst/>
            <a:cxnLst/>
            <a:rect l="l" t="t" r="r" b="b"/>
            <a:pathLst>
              <a:path w="5229365" h="7869885">
                <a:moveTo>
                  <a:pt x="0" y="0"/>
                </a:moveTo>
                <a:lnTo>
                  <a:pt x="5229365" y="0"/>
                </a:lnTo>
                <a:lnTo>
                  <a:pt x="5229365" y="7869886"/>
                </a:lnTo>
                <a:lnTo>
                  <a:pt x="0" y="786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65" t="-6716" r="-10439" b="-671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3610925" y="159703"/>
            <a:ext cx="11066151" cy="156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CÓDIGO DEL SERVIDOR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401</Words>
  <Application>Microsoft Office PowerPoint</Application>
  <PresentationFormat>Personalizado</PresentationFormat>
  <Paragraphs>139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Canva Sans</vt:lpstr>
      <vt:lpstr>Arial</vt:lpstr>
      <vt:lpstr>Calibri</vt:lpstr>
      <vt:lpstr>Chau Philomene</vt:lpstr>
      <vt:lpstr>Arimo Bold</vt:lpstr>
      <vt:lpstr>Open Sans Bold</vt:lpstr>
      <vt:lpstr>Asar</vt:lpstr>
      <vt:lpstr>Arimo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Presentacion-del-proyecto-Ball-E (1).pptx</dc:title>
  <cp:lastModifiedBy>André Guerra Ramirez</cp:lastModifiedBy>
  <cp:revision>3</cp:revision>
  <dcterms:created xsi:type="dcterms:W3CDTF">2006-08-16T00:00:00Z</dcterms:created>
  <dcterms:modified xsi:type="dcterms:W3CDTF">2024-11-20T00:30:41Z</dcterms:modified>
  <dc:identifier>DAGWZ9R1yuY</dc:identifier>
</cp:coreProperties>
</file>