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embeddedFontLst>
    <p:embeddedFont>
      <p:font typeface="Nunito"/>
      <p:regular r:id="rId25"/>
      <p:bold r:id="rId26"/>
      <p:italic r:id="rId27"/>
      <p:boldItalic r:id="rId28"/>
    </p:embeddedFont>
    <p:embeddedFont>
      <p:font typeface="Maven Pro"/>
      <p:regular r:id="rId29"/>
      <p:bold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E30A6A9-A588-47FF-9876-D34D48F00BF3}">
  <a:tblStyle styleId="{FE30A6A9-A588-47FF-9876-D34D48F00BF3}" styleName="Table_0">
    <a:wholeTbl>
      <a:tcTxStyle>
        <a:font>
          <a:latin typeface="Arial"/>
          <a:ea typeface="Arial"/>
          <a:cs typeface="Arial"/>
        </a:font>
        <a:srgbClr val="000000"/>
      </a:tcTxStyle>
      <a:tcStyle>
        <a:tcBdr>
          <a:left>
            <a:ln cap="flat" cmpd="sng" w="9525">
              <a:solidFill>
                <a:srgbClr val="000000"/>
              </a:solidFill>
              <a:prstDash val="solid"/>
              <a:round/>
              <a:headEnd len="sm" w="sm" type="none"/>
              <a:tailEnd len="sm" w="sm" type="none"/>
            </a:ln>
          </a:left>
          <a:right>
            <a:ln cap="flat" cmpd="sng" w="9525">
              <a:solidFill>
                <a:srgbClr val="000000"/>
              </a:solidFill>
              <a:prstDash val="solid"/>
              <a:round/>
              <a:headEnd len="sm" w="sm" type="none"/>
              <a:tailEnd len="sm" w="sm" type="none"/>
            </a:ln>
          </a:right>
          <a:top>
            <a:ln cap="flat" cmpd="sng" w="9525">
              <a:solidFill>
                <a:srgbClr val="000000"/>
              </a:solidFill>
              <a:prstDash val="solid"/>
              <a:round/>
              <a:headEnd len="sm" w="sm" type="none"/>
              <a:tailEnd len="sm" w="sm" type="none"/>
            </a:ln>
          </a:top>
          <a:bottom>
            <a:ln cap="flat" cmpd="sng" w="9525">
              <a:solidFill>
                <a:srgbClr val="000000"/>
              </a:solidFill>
              <a:prstDash val="solid"/>
              <a:round/>
              <a:headEnd len="sm" w="sm" type="none"/>
              <a:tailEnd len="sm" w="sm" type="none"/>
            </a:ln>
          </a:bottom>
          <a:insideH>
            <a:ln cap="flat" cmpd="sng" w="9525">
              <a:solidFill>
                <a:srgbClr val="000000"/>
              </a:solidFill>
              <a:prstDash val="solid"/>
              <a:round/>
              <a:headEnd len="sm" w="sm" type="none"/>
              <a:tailEnd len="sm" w="sm" type="none"/>
            </a:ln>
          </a:insideH>
          <a:insideV>
            <a:ln cap="flat" cmpd="sng" w="9525">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Nunito-bold.fntdata"/><Relationship Id="rId25" Type="http://schemas.openxmlformats.org/officeDocument/2006/relationships/font" Target="fonts/Nunito-regular.fntdata"/><Relationship Id="rId28" Type="http://schemas.openxmlformats.org/officeDocument/2006/relationships/font" Target="fonts/Nunito-boldItalic.fntdata"/><Relationship Id="rId27" Type="http://schemas.openxmlformats.org/officeDocument/2006/relationships/font" Target="fonts/Nunit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MavenPro-regular.fntdata"/><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font" Target="fonts/MavenPro-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31150311151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31150311151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31150311151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31150311151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31150311151_1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31150311151_1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31150311151_1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31150311151_1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31150311151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31150311151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31150311151_1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31150311151_1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2d37fe2c50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2d37fe2c50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3058dccfc82_0_3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3058dccfc82_0_3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3058dccfc82_0_3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3058dccfc82_0_3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305867f4bd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305867f4bd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3058dccfc82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3058dccfc82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3115031115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3115031115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3115031115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3115031115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31150311151_1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31150311151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3115031115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3115031115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31150311151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31150311151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31150311151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31150311151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1" Type="http://schemas.openxmlformats.org/officeDocument/2006/relationships/hyperlink" Target="https://drive.google.com/drive/folders/1CBpNjV8yILS1EmMoBDOFYLWmxtlpdaGL" TargetMode="External"/><Relationship Id="rId10" Type="http://schemas.openxmlformats.org/officeDocument/2006/relationships/hyperlink" Target="https://lucid.app/lucidchart/a05d1377-0bf4-4172-a43a-a93f79cafb8d/edit?beaconFlowId=E835BB2EC807E4DC&amp;invitationId=inv_2d0bcf14-f2b7-4c24-bca8-fa6ed8ba2673&amp;page=0_0#" TargetMode="External"/><Relationship Id="rId13" Type="http://schemas.openxmlformats.org/officeDocument/2006/relationships/hyperlink" Target="https://www.figma.com/design/Y8wHMpHrmgGQCJH3Ad0d6R/Untitled?node-id=0-1&amp;node-type=canvas&amp;t=BKb1BUsIfwzX0r5f-0" TargetMode="External"/><Relationship Id="rId12" Type="http://schemas.openxmlformats.org/officeDocument/2006/relationships/hyperlink" Target="https://jeffrychaves.com/diccionario/tecnica-de-programacion/" TargetMode="External"/><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raspberrypi.cl/" TargetMode="External"/><Relationship Id="rId4" Type="http://schemas.openxmlformats.org/officeDocument/2006/relationships/hyperlink" Target="https://cl.talent.com/salary?job=jefe+de+proyecto" TargetMode="External"/><Relationship Id="rId9" Type="http://schemas.openxmlformats.org/officeDocument/2006/relationships/hyperlink" Target="https://www.raspberrypi.com/software/" TargetMode="External"/><Relationship Id="rId5" Type="http://schemas.openxmlformats.org/officeDocument/2006/relationships/hyperlink" Target="https://cl.talent.com/salary?job=programador" TargetMode="External"/><Relationship Id="rId6" Type="http://schemas.openxmlformats.org/officeDocument/2006/relationships/hyperlink" Target="https://cl.talent.com/salary?job=Documentador" TargetMode="External"/><Relationship Id="rId7" Type="http://schemas.openxmlformats.org/officeDocument/2006/relationships/hyperlink" Target="https://cl.talent.com/salary?job=ensamblador" TargetMode="External"/><Relationship Id="rId8" Type="http://schemas.openxmlformats.org/officeDocument/2006/relationships/hyperlink" Target="https://wiki.seeedstudio.com/Sensor_soun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358625" y="1748200"/>
            <a:ext cx="4781700" cy="22860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s"/>
              <a:t>Sistema detector de contaminación acústica para el hogar</a:t>
            </a:r>
            <a:endParaRPr/>
          </a:p>
          <a:p>
            <a:pPr indent="0" lvl="0" marL="0" rtl="0" algn="ctr">
              <a:spcBef>
                <a:spcPts val="0"/>
              </a:spcBef>
              <a:spcAft>
                <a:spcPts val="0"/>
              </a:spcAft>
              <a:buNone/>
            </a:pPr>
            <a:r>
              <a:rPr lang="es"/>
              <a:t>“Ruidoso”</a:t>
            </a:r>
            <a:endParaRPr/>
          </a:p>
        </p:txBody>
      </p:sp>
      <p:pic>
        <p:nvPicPr>
          <p:cNvPr id="278" name="Google Shape;278;p13"/>
          <p:cNvPicPr preferRelativeResize="0"/>
          <p:nvPr/>
        </p:nvPicPr>
        <p:blipFill>
          <a:blip r:embed="rId3">
            <a:alphaModFix/>
          </a:blip>
          <a:stretch>
            <a:fillRect/>
          </a:stretch>
        </p:blipFill>
        <p:spPr>
          <a:xfrm>
            <a:off x="255100" y="272050"/>
            <a:ext cx="984175" cy="1309575"/>
          </a:xfrm>
          <a:prstGeom prst="rect">
            <a:avLst/>
          </a:prstGeom>
          <a:noFill/>
          <a:ln>
            <a:noFill/>
          </a:ln>
        </p:spPr>
      </p:pic>
      <p:pic>
        <p:nvPicPr>
          <p:cNvPr descr="Imagen que contiene Forma&#10;&#10;Descripción generada automáticamente" id="279" name="Google Shape;279;p13"/>
          <p:cNvPicPr preferRelativeResize="0"/>
          <p:nvPr/>
        </p:nvPicPr>
        <p:blipFill>
          <a:blip r:embed="rId4">
            <a:alphaModFix/>
          </a:blip>
          <a:stretch>
            <a:fillRect/>
          </a:stretch>
        </p:blipFill>
        <p:spPr>
          <a:xfrm>
            <a:off x="1518275" y="359412"/>
            <a:ext cx="3053725" cy="1134850"/>
          </a:xfrm>
          <a:prstGeom prst="rect">
            <a:avLst/>
          </a:prstGeom>
          <a:noFill/>
          <a:ln>
            <a:noFill/>
          </a:ln>
        </p:spPr>
      </p:pic>
      <p:sp>
        <p:nvSpPr>
          <p:cNvPr id="280" name="Google Shape;280;p13"/>
          <p:cNvSpPr txBox="1"/>
          <p:nvPr/>
        </p:nvSpPr>
        <p:spPr>
          <a:xfrm>
            <a:off x="5495025" y="3220900"/>
            <a:ext cx="2744100" cy="160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600">
                <a:solidFill>
                  <a:schemeClr val="lt1"/>
                </a:solidFill>
                <a:latin typeface="Nunito"/>
                <a:ea typeface="Nunito"/>
                <a:cs typeface="Nunito"/>
                <a:sym typeface="Nunito"/>
              </a:rPr>
              <a:t>Integrantes: Diego Ferrada</a:t>
            </a:r>
            <a:endParaRPr sz="1600">
              <a:solidFill>
                <a:schemeClr val="lt1"/>
              </a:solidFill>
              <a:latin typeface="Nunito"/>
              <a:ea typeface="Nunito"/>
              <a:cs typeface="Nunito"/>
              <a:sym typeface="Nunito"/>
            </a:endParaRPr>
          </a:p>
          <a:p>
            <a:pPr indent="0" lvl="0" marL="0" rtl="0" algn="l">
              <a:spcBef>
                <a:spcPts val="0"/>
              </a:spcBef>
              <a:spcAft>
                <a:spcPts val="0"/>
              </a:spcAft>
              <a:buNone/>
            </a:pPr>
            <a:r>
              <a:rPr lang="es" sz="1600">
                <a:solidFill>
                  <a:schemeClr val="lt1"/>
                </a:solidFill>
                <a:latin typeface="Nunito"/>
                <a:ea typeface="Nunito"/>
                <a:cs typeface="Nunito"/>
                <a:sym typeface="Nunito"/>
              </a:rPr>
              <a:t>		    Javier Huanca</a:t>
            </a:r>
            <a:endParaRPr sz="1600">
              <a:solidFill>
                <a:schemeClr val="lt1"/>
              </a:solidFill>
              <a:latin typeface="Nunito"/>
              <a:ea typeface="Nunito"/>
              <a:cs typeface="Nunito"/>
              <a:sym typeface="Nunito"/>
            </a:endParaRPr>
          </a:p>
          <a:p>
            <a:pPr indent="0" lvl="0" marL="0" rtl="0" algn="l">
              <a:spcBef>
                <a:spcPts val="0"/>
              </a:spcBef>
              <a:spcAft>
                <a:spcPts val="0"/>
              </a:spcAft>
              <a:buNone/>
            </a:pPr>
            <a:r>
              <a:rPr lang="es" sz="1600">
                <a:solidFill>
                  <a:schemeClr val="lt1"/>
                </a:solidFill>
                <a:latin typeface="Nunito"/>
                <a:ea typeface="Nunito"/>
                <a:cs typeface="Nunito"/>
                <a:sym typeface="Nunito"/>
              </a:rPr>
              <a:t>Asignatura: Proyecto 2</a:t>
            </a:r>
            <a:endParaRPr sz="1600">
              <a:solidFill>
                <a:schemeClr val="lt1"/>
              </a:solidFill>
              <a:latin typeface="Nunito"/>
              <a:ea typeface="Nunito"/>
              <a:cs typeface="Nunito"/>
              <a:sym typeface="Nunito"/>
            </a:endParaRPr>
          </a:p>
          <a:p>
            <a:pPr indent="0" lvl="0" marL="0" rtl="0" algn="l">
              <a:spcBef>
                <a:spcPts val="0"/>
              </a:spcBef>
              <a:spcAft>
                <a:spcPts val="0"/>
              </a:spcAft>
              <a:buNone/>
            </a:pPr>
            <a:r>
              <a:rPr lang="es" sz="1600">
                <a:solidFill>
                  <a:schemeClr val="lt1"/>
                </a:solidFill>
                <a:latin typeface="Nunito"/>
                <a:ea typeface="Nunito"/>
                <a:cs typeface="Nunito"/>
                <a:sym typeface="Nunito"/>
              </a:rPr>
              <a:t>Profesor: Diego Aracena P.</a:t>
            </a:r>
            <a:endParaRPr sz="1600">
              <a:solidFill>
                <a:schemeClr val="lt1"/>
              </a:solidFill>
              <a:latin typeface="Nunito"/>
              <a:ea typeface="Nunito"/>
              <a:cs typeface="Nunito"/>
              <a:sym typeface="Nuni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22"/>
          <p:cNvSpPr txBox="1"/>
          <p:nvPr>
            <p:ph type="title"/>
          </p:nvPr>
        </p:nvSpPr>
        <p:spPr>
          <a:xfrm>
            <a:off x="1113588" y="308725"/>
            <a:ext cx="7030500" cy="696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Arquitectura vista de los m</a:t>
            </a:r>
            <a:r>
              <a:rPr lang="es"/>
              <a:t>ódulos</a:t>
            </a:r>
            <a:endParaRPr/>
          </a:p>
        </p:txBody>
      </p:sp>
      <p:pic>
        <p:nvPicPr>
          <p:cNvPr id="329" name="Google Shape;329;p22"/>
          <p:cNvPicPr preferRelativeResize="0"/>
          <p:nvPr/>
        </p:nvPicPr>
        <p:blipFill>
          <a:blip r:embed="rId3">
            <a:alphaModFix/>
          </a:blip>
          <a:stretch>
            <a:fillRect/>
          </a:stretch>
        </p:blipFill>
        <p:spPr>
          <a:xfrm>
            <a:off x="0" y="1720913"/>
            <a:ext cx="9144000" cy="170166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23"/>
          <p:cNvSpPr txBox="1"/>
          <p:nvPr/>
        </p:nvSpPr>
        <p:spPr>
          <a:xfrm>
            <a:off x="1237675" y="332975"/>
            <a:ext cx="72336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 sz="2800">
                <a:solidFill>
                  <a:schemeClr val="dk2"/>
                </a:solidFill>
                <a:latin typeface="Maven Pro"/>
                <a:ea typeface="Maven Pro"/>
                <a:cs typeface="Maven Pro"/>
                <a:sym typeface="Maven Pro"/>
              </a:rPr>
              <a:t>Arquitectura vista del modelo diseño</a:t>
            </a:r>
            <a:endParaRPr/>
          </a:p>
        </p:txBody>
      </p:sp>
      <p:pic>
        <p:nvPicPr>
          <p:cNvPr id="335" name="Google Shape;335;p23"/>
          <p:cNvPicPr preferRelativeResize="0"/>
          <p:nvPr/>
        </p:nvPicPr>
        <p:blipFill rotWithShape="1">
          <a:blip r:embed="rId3">
            <a:alphaModFix/>
          </a:blip>
          <a:srcRect b="53876" l="13878" r="6724" t="0"/>
          <a:stretch/>
        </p:blipFill>
        <p:spPr>
          <a:xfrm>
            <a:off x="2530725" y="1019425"/>
            <a:ext cx="4320225" cy="1882226"/>
          </a:xfrm>
          <a:prstGeom prst="rect">
            <a:avLst/>
          </a:prstGeom>
          <a:noFill/>
          <a:ln>
            <a:noFill/>
          </a:ln>
        </p:spPr>
      </p:pic>
      <p:sp>
        <p:nvSpPr>
          <p:cNvPr id="336" name="Google Shape;336;p23"/>
          <p:cNvSpPr txBox="1"/>
          <p:nvPr/>
        </p:nvSpPr>
        <p:spPr>
          <a:xfrm>
            <a:off x="1040250" y="3117250"/>
            <a:ext cx="7063500" cy="1837800"/>
          </a:xfrm>
          <a:prstGeom prst="rect">
            <a:avLst/>
          </a:prstGeom>
          <a:noFill/>
          <a:ln>
            <a:noFill/>
          </a:ln>
        </p:spPr>
        <p:txBody>
          <a:bodyPr anchorCtr="0" anchor="t" bIns="91425" lIns="91425" spcFirstLastPara="1" rIns="91425" wrap="square" tIns="91425">
            <a:noAutofit/>
          </a:bodyPr>
          <a:lstStyle/>
          <a:p>
            <a:pPr indent="-317500" lvl="0" marL="457200" rtl="0" algn="just">
              <a:lnSpc>
                <a:spcPct val="115000"/>
              </a:lnSpc>
              <a:spcBef>
                <a:spcPts val="0"/>
              </a:spcBef>
              <a:spcAft>
                <a:spcPts val="0"/>
              </a:spcAft>
              <a:buSzPts val="1400"/>
              <a:buFont typeface="Nunito"/>
              <a:buAutoNum type="arabicPeriod"/>
            </a:pPr>
            <a:r>
              <a:rPr lang="es">
                <a:latin typeface="Nunito"/>
                <a:ea typeface="Nunito"/>
                <a:cs typeface="Nunito"/>
                <a:sym typeface="Nunito"/>
              </a:rPr>
              <a:t>El usuario interactúa con la aplicación en el celular para consultar el nivel de ruido o recibe una notificación automática si se detecta un nivel de decibeles elevado.</a:t>
            </a:r>
            <a:endParaRPr>
              <a:latin typeface="Nunito"/>
              <a:ea typeface="Nunito"/>
              <a:cs typeface="Nunito"/>
              <a:sym typeface="Nunito"/>
            </a:endParaRPr>
          </a:p>
          <a:p>
            <a:pPr indent="-311150" lvl="0" marL="457200" rtl="0" algn="just">
              <a:lnSpc>
                <a:spcPct val="115000"/>
              </a:lnSpc>
              <a:spcBef>
                <a:spcPts val="0"/>
              </a:spcBef>
              <a:spcAft>
                <a:spcPts val="0"/>
              </a:spcAft>
              <a:buSzPts val="1300"/>
              <a:buFont typeface="Nunito"/>
              <a:buAutoNum type="arabicPeriod"/>
            </a:pPr>
            <a:r>
              <a:rPr lang="es">
                <a:latin typeface="Nunito"/>
                <a:ea typeface="Nunito"/>
                <a:cs typeface="Nunito"/>
                <a:sym typeface="Nunito"/>
              </a:rPr>
              <a:t>El celular debe estar conectado a Internet para poder comunicarse con la Raspberry Pi.</a:t>
            </a:r>
            <a:endParaRPr>
              <a:latin typeface="Nunito"/>
              <a:ea typeface="Nunito"/>
              <a:cs typeface="Nunito"/>
              <a:sym typeface="Nunito"/>
            </a:endParaRPr>
          </a:p>
          <a:p>
            <a:pPr indent="-317500" lvl="0" marL="457200" rtl="0" algn="just">
              <a:lnSpc>
                <a:spcPct val="115000"/>
              </a:lnSpc>
              <a:spcBef>
                <a:spcPts val="0"/>
              </a:spcBef>
              <a:spcAft>
                <a:spcPts val="0"/>
              </a:spcAft>
              <a:buSzPts val="1400"/>
              <a:buFont typeface="Nunito"/>
              <a:buAutoNum type="arabicPeriod"/>
            </a:pPr>
            <a:r>
              <a:rPr lang="es">
                <a:latin typeface="Nunito"/>
                <a:ea typeface="Nunito"/>
                <a:cs typeface="Nunito"/>
                <a:sym typeface="Nunito"/>
              </a:rPr>
              <a:t>La Raspberry Pi recopila los datos enviados por el sensor de ruido.</a:t>
            </a:r>
            <a:endParaRPr>
              <a:latin typeface="Nunito"/>
              <a:ea typeface="Nunito"/>
              <a:cs typeface="Nunito"/>
              <a:sym typeface="Nunito"/>
            </a:endParaRPr>
          </a:p>
          <a:p>
            <a:pPr indent="-317500" lvl="0" marL="457200" rtl="0" algn="just">
              <a:lnSpc>
                <a:spcPct val="115000"/>
              </a:lnSpc>
              <a:spcBef>
                <a:spcPts val="0"/>
              </a:spcBef>
              <a:spcAft>
                <a:spcPts val="0"/>
              </a:spcAft>
              <a:buSzPts val="1400"/>
              <a:buFont typeface="Nunito"/>
              <a:buAutoNum type="arabicPeriod"/>
            </a:pPr>
            <a:r>
              <a:rPr lang="es">
                <a:latin typeface="Nunito"/>
                <a:ea typeface="Nunito"/>
                <a:cs typeface="Nunito"/>
                <a:sym typeface="Nunito"/>
              </a:rPr>
              <a:t>El sensor de ruido captura los niveles de decibeles en el entorno.</a:t>
            </a:r>
            <a:endParaRPr>
              <a:latin typeface="Nunito"/>
              <a:ea typeface="Nunito"/>
              <a:cs typeface="Nunito"/>
              <a:sym typeface="Nuni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24"/>
          <p:cNvSpPr txBox="1"/>
          <p:nvPr>
            <p:ph type="title"/>
          </p:nvPr>
        </p:nvSpPr>
        <p:spPr>
          <a:xfrm>
            <a:off x="1113588" y="308725"/>
            <a:ext cx="7030500" cy="696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Diseño de </a:t>
            </a:r>
            <a:r>
              <a:rPr lang="es"/>
              <a:t>interfaz</a:t>
            </a:r>
            <a:r>
              <a:rPr lang="es"/>
              <a:t> del usuario</a:t>
            </a:r>
            <a:endParaRPr/>
          </a:p>
        </p:txBody>
      </p:sp>
      <p:pic>
        <p:nvPicPr>
          <p:cNvPr id="342" name="Google Shape;342;p24"/>
          <p:cNvPicPr preferRelativeResize="0"/>
          <p:nvPr/>
        </p:nvPicPr>
        <p:blipFill>
          <a:blip r:embed="rId3">
            <a:alphaModFix/>
          </a:blip>
          <a:stretch>
            <a:fillRect/>
          </a:stretch>
        </p:blipFill>
        <p:spPr>
          <a:xfrm>
            <a:off x="1487950" y="1075076"/>
            <a:ext cx="2668375" cy="3675108"/>
          </a:xfrm>
          <a:prstGeom prst="rect">
            <a:avLst/>
          </a:prstGeom>
          <a:noFill/>
          <a:ln>
            <a:noFill/>
          </a:ln>
        </p:spPr>
      </p:pic>
      <p:pic>
        <p:nvPicPr>
          <p:cNvPr id="343" name="Google Shape;343;p24"/>
          <p:cNvPicPr preferRelativeResize="0"/>
          <p:nvPr/>
        </p:nvPicPr>
        <p:blipFill>
          <a:blip r:embed="rId4">
            <a:alphaModFix/>
          </a:blip>
          <a:stretch>
            <a:fillRect/>
          </a:stretch>
        </p:blipFill>
        <p:spPr>
          <a:xfrm>
            <a:off x="4644250" y="1075075"/>
            <a:ext cx="2668375" cy="3669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pic>
        <p:nvPicPr>
          <p:cNvPr id="348" name="Google Shape;348;p25"/>
          <p:cNvPicPr preferRelativeResize="0"/>
          <p:nvPr/>
        </p:nvPicPr>
        <p:blipFill>
          <a:blip r:embed="rId3">
            <a:alphaModFix/>
          </a:blip>
          <a:stretch>
            <a:fillRect/>
          </a:stretch>
        </p:blipFill>
        <p:spPr>
          <a:xfrm>
            <a:off x="2872900" y="653600"/>
            <a:ext cx="2787775" cy="38581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26"/>
          <p:cNvSpPr txBox="1"/>
          <p:nvPr>
            <p:ph type="title"/>
          </p:nvPr>
        </p:nvSpPr>
        <p:spPr>
          <a:xfrm>
            <a:off x="1056750" y="1696650"/>
            <a:ext cx="7030500" cy="1750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s" sz="4700"/>
              <a:t>Especificación de requerimientos</a:t>
            </a:r>
            <a:endParaRPr sz="47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27"/>
          <p:cNvSpPr txBox="1"/>
          <p:nvPr>
            <p:ph idx="4294967295" type="body"/>
          </p:nvPr>
        </p:nvSpPr>
        <p:spPr>
          <a:xfrm>
            <a:off x="1153600" y="923175"/>
            <a:ext cx="7501500" cy="37647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s" sz="1600"/>
              <a:t>Requerimientos funcionales:</a:t>
            </a:r>
            <a:endParaRPr b="1" sz="1600"/>
          </a:p>
          <a:p>
            <a:pPr indent="-317500" lvl="0" marL="457200" rtl="0" algn="just">
              <a:lnSpc>
                <a:spcPct val="115000"/>
              </a:lnSpc>
              <a:spcBef>
                <a:spcPts val="1200"/>
              </a:spcBef>
              <a:spcAft>
                <a:spcPts val="0"/>
              </a:spcAft>
              <a:buClr>
                <a:srgbClr val="000000"/>
              </a:buClr>
              <a:buSzPts val="1400"/>
              <a:buChar char="-"/>
            </a:pPr>
            <a:r>
              <a:rPr lang="es" sz="1400">
                <a:solidFill>
                  <a:srgbClr val="000000"/>
                </a:solidFill>
              </a:rPr>
              <a:t>El sistema debe detectar los niveles de decibeles tanto del interior como del exterior del hogar mediante sensores de ruido.</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El sistema enviará notificaciones a través de la aplicación móvil cuando el nivel de ruido supere los niveles dañinos, incluyendo sugerencias para mitigar el ruido.</a:t>
            </a:r>
            <a:endParaRPr sz="16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La aplicación móvil mostrará los niveles actuales de decibeles detectados en tiempo real.</a:t>
            </a:r>
            <a:endParaRPr sz="1400">
              <a:solidFill>
                <a:srgbClr val="000000"/>
              </a:solidFill>
            </a:endParaRPr>
          </a:p>
          <a:p>
            <a:pPr indent="0" lvl="0" marL="0" rtl="0" algn="l">
              <a:spcBef>
                <a:spcPts val="0"/>
              </a:spcBef>
              <a:spcAft>
                <a:spcPts val="0"/>
              </a:spcAft>
              <a:buNone/>
            </a:pPr>
            <a:r>
              <a:rPr b="1" lang="es" sz="1600"/>
              <a:t>Requerimientos no funcionales:</a:t>
            </a:r>
            <a:endParaRPr b="1" sz="1600"/>
          </a:p>
          <a:p>
            <a:pPr indent="-317500" lvl="0" marL="457200" rtl="0" algn="just">
              <a:lnSpc>
                <a:spcPct val="115000"/>
              </a:lnSpc>
              <a:spcBef>
                <a:spcPts val="1200"/>
              </a:spcBef>
              <a:spcAft>
                <a:spcPts val="0"/>
              </a:spcAft>
              <a:buClr>
                <a:srgbClr val="000000"/>
              </a:buClr>
              <a:buSzPts val="1400"/>
              <a:buChar char="-"/>
            </a:pPr>
            <a:r>
              <a:rPr lang="es" sz="1400">
                <a:solidFill>
                  <a:srgbClr val="000000"/>
                </a:solidFill>
              </a:rPr>
              <a:t>La aplicación debe estar disponible en todo momento para que el usuario pueda acceder a las mediciones cuando lo desee.</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La interfaz de usuario de la aplicación móvil debe ser sencilla y fácil de interpretar por usuarios con conocimientos básicos.</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El sistema debe ser capaz de agregar más sensores en el futuro sin afectar su rendimiento.</a:t>
            </a:r>
            <a:endParaRPr sz="1400">
              <a:solidFill>
                <a:srgbClr val="000000"/>
              </a:solidFill>
            </a:endParaRPr>
          </a:p>
          <a:p>
            <a:pPr indent="0" lvl="0" marL="0" rtl="0" algn="l">
              <a:spcBef>
                <a:spcPts val="0"/>
              </a:spcBef>
              <a:spcAft>
                <a:spcPts val="1200"/>
              </a:spcAft>
              <a:buNone/>
            </a:pPr>
            <a:r>
              <a:t/>
            </a:r>
            <a:endParaRPr b="1" sz="16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28"/>
          <p:cNvSpPr txBox="1"/>
          <p:nvPr>
            <p:ph type="title"/>
          </p:nvPr>
        </p:nvSpPr>
        <p:spPr>
          <a:xfrm>
            <a:off x="1310475" y="277850"/>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Conclusión</a:t>
            </a:r>
            <a:endParaRPr/>
          </a:p>
        </p:txBody>
      </p:sp>
      <p:sp>
        <p:nvSpPr>
          <p:cNvPr id="364" name="Google Shape;364;p28"/>
          <p:cNvSpPr txBox="1"/>
          <p:nvPr>
            <p:ph idx="1" type="body"/>
          </p:nvPr>
        </p:nvSpPr>
        <p:spPr>
          <a:xfrm>
            <a:off x="1263525" y="1428600"/>
            <a:ext cx="7124400" cy="3197700"/>
          </a:xfrm>
          <a:prstGeom prst="rect">
            <a:avLst/>
          </a:prstGeom>
        </p:spPr>
        <p:txBody>
          <a:bodyPr anchorCtr="0" anchor="t" bIns="91425" lIns="91425" spcFirstLastPara="1" rIns="91425" wrap="square" tIns="91425">
            <a:normAutofit/>
          </a:bodyPr>
          <a:lstStyle/>
          <a:p>
            <a:pPr indent="0" lvl="0" marL="0" rtl="0" algn="just">
              <a:lnSpc>
                <a:spcPct val="115000"/>
              </a:lnSpc>
              <a:spcBef>
                <a:spcPts val="0"/>
              </a:spcBef>
              <a:spcAft>
                <a:spcPts val="1000"/>
              </a:spcAft>
              <a:buNone/>
            </a:pPr>
            <a:r>
              <a:rPr lang="es" sz="1400">
                <a:solidFill>
                  <a:srgbClr val="000000"/>
                </a:solidFill>
              </a:rPr>
              <a:t>Se ha avanzado en la descripción de los casos de uso que incluye el proyecto, en la descripción de su arquitectura en dos vistas distintas y en el diseño de las interfaces de usuario que lo conforman. Además, se han especificado los requerimientos y se han definido las herramientas y técnicas a utilizar.</a:t>
            </a:r>
            <a:endParaRPr sz="160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29"/>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Referencias</a:t>
            </a:r>
            <a:endParaRPr/>
          </a:p>
        </p:txBody>
      </p:sp>
      <p:sp>
        <p:nvSpPr>
          <p:cNvPr id="370" name="Google Shape;370;p29"/>
          <p:cNvSpPr txBox="1"/>
          <p:nvPr>
            <p:ph idx="1" type="body"/>
          </p:nvPr>
        </p:nvSpPr>
        <p:spPr>
          <a:xfrm>
            <a:off x="1303800" y="1274825"/>
            <a:ext cx="7030500" cy="3620700"/>
          </a:xfrm>
          <a:prstGeom prst="rect">
            <a:avLst/>
          </a:prstGeom>
        </p:spPr>
        <p:txBody>
          <a:bodyPr anchorCtr="0" anchor="t" bIns="91425" lIns="91425" spcFirstLastPara="1" rIns="91425" wrap="square" tIns="91425">
            <a:noAutofit/>
          </a:bodyPr>
          <a:lstStyle/>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Sitio web de Raspberry Pi - </a:t>
            </a:r>
            <a:r>
              <a:rPr lang="es" sz="1100" u="sng">
                <a:solidFill>
                  <a:srgbClr val="1155CC"/>
                </a:solidFill>
                <a:hlinkClick r:id="rId3">
                  <a:extLst>
                    <a:ext uri="{A12FA001-AC4F-418D-AE19-62706E023703}">
                      <ahyp:hlinkClr val="tx"/>
                    </a:ext>
                  </a:extLst>
                </a:hlinkClick>
              </a:rPr>
              <a:t>https://raspberrypi.cl/</a:t>
            </a:r>
            <a:endParaRPr sz="1100">
              <a:solidFill>
                <a:srgbClr val="000000"/>
              </a:solidFill>
            </a:endParaRPr>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Sueldo de jefe de proyecto - </a:t>
            </a:r>
            <a:r>
              <a:rPr lang="es" sz="1100" u="sng">
                <a:solidFill>
                  <a:srgbClr val="1155CC"/>
                </a:solidFill>
                <a:hlinkClick r:id="rId4">
                  <a:extLst>
                    <a:ext uri="{A12FA001-AC4F-418D-AE19-62706E023703}">
                      <ahyp:hlinkClr val="tx"/>
                    </a:ext>
                  </a:extLst>
                </a:hlinkClick>
              </a:rPr>
              <a:t>https://cl.talent.com/salary?job=jefe+de+proyecto</a:t>
            </a:r>
            <a:endParaRPr sz="1100">
              <a:solidFill>
                <a:srgbClr val="000000"/>
              </a:solidFill>
            </a:endParaRPr>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Sueldo de programador - </a:t>
            </a:r>
            <a:r>
              <a:rPr lang="es" sz="1100" u="sng">
                <a:solidFill>
                  <a:srgbClr val="1155CC"/>
                </a:solidFill>
                <a:hlinkClick r:id="rId5">
                  <a:extLst>
                    <a:ext uri="{A12FA001-AC4F-418D-AE19-62706E023703}">
                      <ahyp:hlinkClr val="tx"/>
                    </a:ext>
                  </a:extLst>
                </a:hlinkClick>
              </a:rPr>
              <a:t>https://cl.talent.com/salary?job=programador</a:t>
            </a:r>
            <a:endParaRPr sz="1100">
              <a:solidFill>
                <a:srgbClr val="000000"/>
              </a:solidFill>
            </a:endParaRPr>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Sueldo de documentador - </a:t>
            </a:r>
            <a:r>
              <a:rPr lang="es" sz="1100" u="sng">
                <a:solidFill>
                  <a:srgbClr val="1155CC"/>
                </a:solidFill>
                <a:hlinkClick r:id="rId6">
                  <a:extLst>
                    <a:ext uri="{A12FA001-AC4F-418D-AE19-62706E023703}">
                      <ahyp:hlinkClr val="tx"/>
                    </a:ext>
                  </a:extLst>
                </a:hlinkClick>
              </a:rPr>
              <a:t>https://cl.talent.com/salary?job=Documentador</a:t>
            </a:r>
            <a:endParaRPr sz="1100">
              <a:solidFill>
                <a:srgbClr val="000000"/>
              </a:solidFill>
            </a:endParaRPr>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Sueldo de ensamblador - </a:t>
            </a:r>
            <a:r>
              <a:rPr lang="es" sz="1100" u="sng">
                <a:solidFill>
                  <a:srgbClr val="1155CC"/>
                </a:solidFill>
                <a:hlinkClick r:id="rId7">
                  <a:extLst>
                    <a:ext uri="{A12FA001-AC4F-418D-AE19-62706E023703}">
                      <ahyp:hlinkClr val="tx"/>
                    </a:ext>
                  </a:extLst>
                </a:hlinkClick>
              </a:rPr>
              <a:t>https://cl.talent.com/salary?job=ensamblador</a:t>
            </a:r>
            <a:endParaRPr sz="1100">
              <a:solidFill>
                <a:srgbClr val="000000"/>
              </a:solidFill>
            </a:endParaRPr>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Sensores de ruidos - </a:t>
            </a:r>
            <a:r>
              <a:rPr lang="es" sz="1100" u="sng">
                <a:solidFill>
                  <a:srgbClr val="1155CC"/>
                </a:solidFill>
                <a:hlinkClick r:id="rId8">
                  <a:extLst>
                    <a:ext uri="{A12FA001-AC4F-418D-AE19-62706E023703}">
                      <ahyp:hlinkClr val="tx"/>
                    </a:ext>
                  </a:extLst>
                </a:hlinkClick>
              </a:rPr>
              <a:t>https://wiki.seeedstudio.com/Sensor_sound/</a:t>
            </a:r>
            <a:endParaRPr sz="1100">
              <a:solidFill>
                <a:srgbClr val="000000"/>
              </a:solidFill>
            </a:endParaRPr>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Raspberry Pi OS - </a:t>
            </a:r>
            <a:r>
              <a:rPr lang="es" sz="1100" u="sng">
                <a:solidFill>
                  <a:srgbClr val="1155CC"/>
                </a:solidFill>
                <a:hlinkClick r:id="rId9">
                  <a:extLst>
                    <a:ext uri="{A12FA001-AC4F-418D-AE19-62706E023703}">
                      <ahyp:hlinkClr val="tx"/>
                    </a:ext>
                  </a:extLst>
                </a:hlinkClick>
              </a:rPr>
              <a:t>https://www.raspberrypi.com/software/</a:t>
            </a:r>
            <a:endParaRPr sz="1100"/>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Lucidchart </a:t>
            </a:r>
            <a:r>
              <a:rPr lang="es" sz="1100" u="sng">
                <a:solidFill>
                  <a:srgbClr val="1155CC"/>
                </a:solidFill>
                <a:hlinkClick r:id="rId10">
                  <a:extLst>
                    <a:ext uri="{A12FA001-AC4F-418D-AE19-62706E023703}">
                      <ahyp:hlinkClr val="tx"/>
                    </a:ext>
                  </a:extLst>
                </a:hlinkClick>
              </a:rPr>
              <a:t>https://lucid.app/lucidchart/a05d1377-0bf4-4172-a43a-a93f79cafb8d/edit?beaconFlowId=E835BB2EC807E4DC&amp;invitationId=inv_2d0bcf14-f2b7-4c24-bca8-fa6ed8ba2673&amp;page=0_0#</a:t>
            </a:r>
            <a:endParaRPr sz="1100">
              <a:solidFill>
                <a:srgbClr val="000000"/>
              </a:solidFill>
            </a:endParaRPr>
          </a:p>
          <a:p>
            <a:pPr indent="-304800" lvl="0" marL="457200" rtl="0" algn="just">
              <a:lnSpc>
                <a:spcPct val="115000"/>
              </a:lnSpc>
              <a:spcBef>
                <a:spcPts val="0"/>
              </a:spcBef>
              <a:spcAft>
                <a:spcPts val="0"/>
              </a:spcAft>
              <a:buClr>
                <a:srgbClr val="000000"/>
              </a:buClr>
              <a:buSzPts val="1200"/>
              <a:buChar char="●"/>
            </a:pPr>
            <a:r>
              <a:rPr lang="es" sz="1200">
                <a:solidFill>
                  <a:srgbClr val="000000"/>
                </a:solidFill>
              </a:rPr>
              <a:t>Drive de proyecto 2     </a:t>
            </a:r>
            <a:endParaRPr sz="1200">
              <a:solidFill>
                <a:srgbClr val="000000"/>
              </a:solidFill>
            </a:endParaRPr>
          </a:p>
          <a:p>
            <a:pPr indent="0" lvl="0" marL="457200" rtl="0" algn="just">
              <a:lnSpc>
                <a:spcPct val="115000"/>
              </a:lnSpc>
              <a:spcBef>
                <a:spcPts val="0"/>
              </a:spcBef>
              <a:spcAft>
                <a:spcPts val="0"/>
              </a:spcAft>
              <a:buNone/>
            </a:pPr>
            <a:r>
              <a:rPr lang="es" sz="1100" u="sng">
                <a:solidFill>
                  <a:srgbClr val="1155CC"/>
                </a:solidFill>
                <a:hlinkClick r:id="rId11">
                  <a:extLst>
                    <a:ext uri="{A12FA001-AC4F-418D-AE19-62706E023703}">
                      <ahyp:hlinkClr val="tx"/>
                    </a:ext>
                  </a:extLst>
                </a:hlinkClick>
              </a:rPr>
              <a:t>https://drive.google.com/drive/folders/1CBpNjV8yILS1EmMoBDOFYLWmxtlpdaGL</a:t>
            </a:r>
            <a:endParaRPr sz="1100">
              <a:solidFill>
                <a:srgbClr val="000000"/>
              </a:solidFill>
            </a:endParaRPr>
          </a:p>
          <a:p>
            <a:pPr indent="-304800" lvl="0" marL="457200" rtl="0" algn="l">
              <a:lnSpc>
                <a:spcPct val="115000"/>
              </a:lnSpc>
              <a:spcBef>
                <a:spcPts val="1000"/>
              </a:spcBef>
              <a:spcAft>
                <a:spcPts val="0"/>
              </a:spcAft>
              <a:buClr>
                <a:srgbClr val="000000"/>
              </a:buClr>
              <a:buSzPts val="1200"/>
              <a:buChar char="●"/>
            </a:pPr>
            <a:r>
              <a:rPr lang="es" sz="1200">
                <a:solidFill>
                  <a:srgbClr val="000000"/>
                </a:solidFill>
              </a:rPr>
              <a:t>Tecnicas de programación </a:t>
            </a:r>
            <a:r>
              <a:rPr lang="es" sz="1100" u="sng">
                <a:solidFill>
                  <a:srgbClr val="1155CC"/>
                </a:solidFill>
                <a:hlinkClick r:id="rId12">
                  <a:extLst>
                    <a:ext uri="{A12FA001-AC4F-418D-AE19-62706E023703}">
                      <ahyp:hlinkClr val="tx"/>
                    </a:ext>
                  </a:extLst>
                </a:hlinkClick>
              </a:rPr>
              <a:t>https://jeffrychaves.com/diccionario/tecnica-de-programacion/</a:t>
            </a:r>
            <a:endParaRPr sz="1100"/>
          </a:p>
          <a:p>
            <a:pPr indent="-298450" lvl="0" marL="457200" rtl="0" algn="l">
              <a:lnSpc>
                <a:spcPct val="115000"/>
              </a:lnSpc>
              <a:spcBef>
                <a:spcPts val="0"/>
              </a:spcBef>
              <a:spcAft>
                <a:spcPts val="0"/>
              </a:spcAft>
              <a:buSzPts val="1100"/>
              <a:buChar char="●"/>
            </a:pPr>
            <a:r>
              <a:rPr lang="es" sz="1200">
                <a:solidFill>
                  <a:srgbClr val="000000"/>
                </a:solidFill>
              </a:rPr>
              <a:t>Figma para el diseño de la interfaz </a:t>
            </a:r>
            <a:r>
              <a:rPr lang="es" sz="1100" u="sng">
                <a:solidFill>
                  <a:srgbClr val="1155CC"/>
                </a:solidFill>
                <a:hlinkClick r:id="rId13">
                  <a:extLst>
                    <a:ext uri="{A12FA001-AC4F-418D-AE19-62706E023703}">
                      <ahyp:hlinkClr val="tx"/>
                    </a:ext>
                  </a:extLst>
                </a:hlinkClick>
              </a:rPr>
              <a:t>https://www.figma.com/design/Y8wHMpHrmgGQCJH3Ad0d6R/Untitled?node-id=0-1&amp;node-type=canvas&amp;t=BKb1BUsIfwzX0r5f-0</a:t>
            </a:r>
            <a:endParaRPr sz="11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30"/>
          <p:cNvSpPr txBox="1"/>
          <p:nvPr>
            <p:ph type="title"/>
          </p:nvPr>
        </p:nvSpPr>
        <p:spPr>
          <a:xfrm>
            <a:off x="1388550" y="1545750"/>
            <a:ext cx="6366900" cy="18633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s"/>
              <a:t>Gracias por su atención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14"/>
          <p:cNvSpPr txBox="1"/>
          <p:nvPr>
            <p:ph type="title"/>
          </p:nvPr>
        </p:nvSpPr>
        <p:spPr>
          <a:xfrm>
            <a:off x="1303700" y="194475"/>
            <a:ext cx="7030500" cy="706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Resumen del Proyecto</a:t>
            </a:r>
            <a:endParaRPr/>
          </a:p>
        </p:txBody>
      </p:sp>
      <p:sp>
        <p:nvSpPr>
          <p:cNvPr id="286" name="Google Shape;286;p14"/>
          <p:cNvSpPr txBox="1"/>
          <p:nvPr>
            <p:ph idx="1" type="body"/>
          </p:nvPr>
        </p:nvSpPr>
        <p:spPr>
          <a:xfrm>
            <a:off x="1160450" y="1125675"/>
            <a:ext cx="7426500" cy="3853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s" sz="1600"/>
              <a:t>Propósito</a:t>
            </a:r>
            <a:r>
              <a:rPr b="1" lang="es" sz="1600"/>
              <a:t>:</a:t>
            </a:r>
            <a:endParaRPr b="1" sz="1600"/>
          </a:p>
          <a:p>
            <a:pPr indent="0" lvl="0" marL="0" rtl="0" algn="just">
              <a:spcBef>
                <a:spcPts val="1200"/>
              </a:spcBef>
              <a:spcAft>
                <a:spcPts val="0"/>
              </a:spcAft>
              <a:buNone/>
            </a:pPr>
            <a:r>
              <a:rPr lang="es" sz="1400"/>
              <a:t>Este proyecto busca cuidar la salud auditiva de las personas monitoreando los ruidos fuertes dentro y fuera de la casa. Para lograrlo, se utilizará un dispositivo que mide el ruido con varios sensores. Si el nivel de ruido es demasiado alto, el sistema avisará al usuario para que pueda tomar medidas preventivas.</a:t>
            </a:r>
            <a:endParaRPr sz="1400"/>
          </a:p>
          <a:p>
            <a:pPr indent="0" lvl="0" marL="0" rtl="0" algn="l">
              <a:spcBef>
                <a:spcPts val="1200"/>
              </a:spcBef>
              <a:spcAft>
                <a:spcPts val="0"/>
              </a:spcAft>
              <a:buNone/>
            </a:pPr>
            <a:r>
              <a:rPr b="1" lang="es" sz="1600"/>
              <a:t>Alcance:</a:t>
            </a:r>
            <a:endParaRPr sz="1600"/>
          </a:p>
          <a:p>
            <a:pPr indent="-317500" lvl="0" marL="457200" rtl="0" algn="just">
              <a:lnSpc>
                <a:spcPct val="115000"/>
              </a:lnSpc>
              <a:spcBef>
                <a:spcPts val="1200"/>
              </a:spcBef>
              <a:spcAft>
                <a:spcPts val="0"/>
              </a:spcAft>
              <a:buSzPts val="1400"/>
              <a:buChar char="●"/>
            </a:pPr>
            <a:r>
              <a:rPr lang="es" sz="1400"/>
              <a:t>Detectar ruidos del exterior e interior del hogar.</a:t>
            </a:r>
            <a:endParaRPr sz="1400"/>
          </a:p>
          <a:p>
            <a:pPr indent="-317500" lvl="0" marL="457200" rtl="0" algn="just">
              <a:lnSpc>
                <a:spcPct val="115000"/>
              </a:lnSpc>
              <a:spcBef>
                <a:spcPts val="0"/>
              </a:spcBef>
              <a:spcAft>
                <a:spcPts val="0"/>
              </a:spcAft>
              <a:buSzPts val="1400"/>
              <a:buChar char="●"/>
            </a:pPr>
            <a:r>
              <a:rPr lang="es" sz="1400"/>
              <a:t>Mostrar en el celular el nivel de decibeles actual en el ambiente.</a:t>
            </a:r>
            <a:endParaRPr sz="1400"/>
          </a:p>
          <a:p>
            <a:pPr indent="-317500" lvl="0" marL="457200" rtl="0" algn="just">
              <a:lnSpc>
                <a:spcPct val="115000"/>
              </a:lnSpc>
              <a:spcBef>
                <a:spcPts val="0"/>
              </a:spcBef>
              <a:spcAft>
                <a:spcPts val="0"/>
              </a:spcAft>
              <a:buSzPts val="1400"/>
              <a:buChar char="●"/>
            </a:pPr>
            <a:r>
              <a:rPr lang="es" sz="1400"/>
              <a:t>Notificar al usuario cuando el nivel de decibeles llegue a niveles dañinos</a:t>
            </a:r>
            <a:endParaRPr sz="1400"/>
          </a:p>
          <a:p>
            <a:pPr indent="-317500" lvl="0" marL="457200" rtl="0" algn="just">
              <a:lnSpc>
                <a:spcPct val="115000"/>
              </a:lnSpc>
              <a:spcBef>
                <a:spcPts val="0"/>
              </a:spcBef>
              <a:spcAft>
                <a:spcPts val="0"/>
              </a:spcAft>
              <a:buSzPts val="1400"/>
              <a:buChar char="●"/>
            </a:pPr>
            <a:r>
              <a:rPr lang="es" sz="1400"/>
              <a:t>Mostrar consejos al usuario para tomar alguna acción respecto al ruido.</a:t>
            </a:r>
            <a:endParaRPr sz="1400"/>
          </a:p>
          <a:p>
            <a:pPr indent="-317500" lvl="0" marL="457200" rtl="0" algn="just">
              <a:lnSpc>
                <a:spcPct val="115000"/>
              </a:lnSpc>
              <a:spcBef>
                <a:spcPts val="0"/>
              </a:spcBef>
              <a:spcAft>
                <a:spcPts val="0"/>
              </a:spcAft>
              <a:buSzPts val="1400"/>
              <a:buChar char="●"/>
            </a:pPr>
            <a:r>
              <a:rPr lang="es" sz="1400"/>
              <a:t>Mostrar información respecto a los efectos de distintos niveles de decibeles en la salud auditiva.</a:t>
            </a:r>
            <a:endParaRPr sz="1400"/>
          </a:p>
          <a:p>
            <a:pPr indent="0" lvl="0" marL="0" rtl="0" algn="l">
              <a:spcBef>
                <a:spcPts val="10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15"/>
          <p:cNvSpPr txBox="1"/>
          <p:nvPr>
            <p:ph type="title"/>
          </p:nvPr>
        </p:nvSpPr>
        <p:spPr>
          <a:xfrm>
            <a:off x="1258450" y="301650"/>
            <a:ext cx="7030500" cy="696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Objetivos</a:t>
            </a:r>
            <a:endParaRPr/>
          </a:p>
        </p:txBody>
      </p:sp>
      <p:sp>
        <p:nvSpPr>
          <p:cNvPr id="292" name="Google Shape;292;p15"/>
          <p:cNvSpPr txBox="1"/>
          <p:nvPr>
            <p:ph idx="1" type="body"/>
          </p:nvPr>
        </p:nvSpPr>
        <p:spPr>
          <a:xfrm>
            <a:off x="1167725" y="997950"/>
            <a:ext cx="7501500" cy="37647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s" sz="1600"/>
              <a:t>Objetivo General:</a:t>
            </a:r>
            <a:endParaRPr b="1" sz="1600"/>
          </a:p>
          <a:p>
            <a:pPr indent="0" lvl="0" marL="0" rtl="0" algn="just">
              <a:lnSpc>
                <a:spcPct val="115000"/>
              </a:lnSpc>
              <a:spcBef>
                <a:spcPts val="1200"/>
              </a:spcBef>
              <a:spcAft>
                <a:spcPts val="0"/>
              </a:spcAft>
              <a:buNone/>
            </a:pPr>
            <a:r>
              <a:rPr lang="es" sz="1400">
                <a:solidFill>
                  <a:srgbClr val="000000"/>
                </a:solidFill>
              </a:rPr>
              <a:t>Desarrollar un sistema que detecte la contaminación acústica para el hogar, en situaciones en las que el nivel de decibeles en el ambiente es perjudicial para la salud auditiva, de tal manera que el usuario tome medidas.</a:t>
            </a:r>
            <a:endParaRPr sz="1100"/>
          </a:p>
          <a:p>
            <a:pPr indent="0" lvl="0" marL="0" rtl="0" algn="l">
              <a:spcBef>
                <a:spcPts val="1000"/>
              </a:spcBef>
              <a:spcAft>
                <a:spcPts val="0"/>
              </a:spcAft>
              <a:buNone/>
            </a:pPr>
            <a:r>
              <a:rPr b="1" lang="es" sz="1600"/>
              <a:t>Objetivos específicos:</a:t>
            </a:r>
            <a:endParaRPr b="1" sz="1600"/>
          </a:p>
          <a:p>
            <a:pPr indent="-317500" lvl="0" marL="457200" rtl="0" algn="just">
              <a:lnSpc>
                <a:spcPct val="115000"/>
              </a:lnSpc>
              <a:spcBef>
                <a:spcPts val="1200"/>
              </a:spcBef>
              <a:spcAft>
                <a:spcPts val="0"/>
              </a:spcAft>
              <a:buClr>
                <a:srgbClr val="000000"/>
              </a:buClr>
              <a:buSzPts val="1400"/>
              <a:buChar char="●"/>
            </a:pPr>
            <a:r>
              <a:rPr lang="es" sz="1400">
                <a:solidFill>
                  <a:srgbClr val="000000"/>
                </a:solidFill>
              </a:rPr>
              <a:t>Estudiar y utilizar herramientas como Raspberry Pi y sensores de ruido para la implementación del sistema.</a:t>
            </a:r>
            <a:endParaRPr sz="14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Investigar la normativa respecto a la contaminación acústica en zonas residenciales para definir los parámetros del sistema de detección.</a:t>
            </a:r>
            <a:endParaRPr sz="1400">
              <a:solidFill>
                <a:srgbClr val="000000"/>
              </a:solidFill>
            </a:endParaRPr>
          </a:p>
          <a:p>
            <a:pPr indent="-330200" lvl="0" marL="457200" rtl="0" algn="just">
              <a:lnSpc>
                <a:spcPct val="115000"/>
              </a:lnSpc>
              <a:spcBef>
                <a:spcPts val="0"/>
              </a:spcBef>
              <a:spcAft>
                <a:spcPts val="0"/>
              </a:spcAft>
              <a:buClr>
                <a:srgbClr val="000000"/>
              </a:buClr>
              <a:buSzPts val="1600"/>
              <a:buChar char="●"/>
            </a:pPr>
            <a:r>
              <a:rPr lang="es" sz="1400">
                <a:solidFill>
                  <a:srgbClr val="000000"/>
                </a:solidFill>
              </a:rPr>
              <a:t>Desarrollar un sistema de software que cumpla con las funcionalidades mencionadas anteriormente.</a:t>
            </a:r>
            <a:endParaRPr sz="1600">
              <a:solidFill>
                <a:srgbClr val="000000"/>
              </a:solidFill>
            </a:endParaRPr>
          </a:p>
          <a:p>
            <a:pPr indent="-317500" lvl="0" marL="457200" rtl="0" algn="just">
              <a:lnSpc>
                <a:spcPct val="115000"/>
              </a:lnSpc>
              <a:spcBef>
                <a:spcPts val="0"/>
              </a:spcBef>
              <a:spcAft>
                <a:spcPts val="0"/>
              </a:spcAft>
              <a:buClr>
                <a:srgbClr val="000000"/>
              </a:buClr>
              <a:buSzPts val="1400"/>
              <a:buChar char="●"/>
            </a:pPr>
            <a:r>
              <a:rPr lang="es" sz="1400">
                <a:solidFill>
                  <a:srgbClr val="000000"/>
                </a:solidFill>
              </a:rPr>
              <a:t>Realizar pruebas del sistema, evaluando su rendimiento y precisión en la detección de contaminación acústica en diferentes situaciones.</a:t>
            </a:r>
            <a:endParaRPr b="1" sz="1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16"/>
          <p:cNvSpPr txBox="1"/>
          <p:nvPr>
            <p:ph type="title"/>
          </p:nvPr>
        </p:nvSpPr>
        <p:spPr>
          <a:xfrm>
            <a:off x="1056750" y="1696650"/>
            <a:ext cx="7030500" cy="1750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s" sz="4700"/>
              <a:t>Planificaci</a:t>
            </a:r>
            <a:r>
              <a:rPr lang="es" sz="4700"/>
              <a:t>ón de los procesos técnicos</a:t>
            </a:r>
            <a:endParaRPr sz="47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17"/>
          <p:cNvSpPr txBox="1"/>
          <p:nvPr>
            <p:ph type="title"/>
          </p:nvPr>
        </p:nvSpPr>
        <p:spPr>
          <a:xfrm>
            <a:off x="1113588" y="308725"/>
            <a:ext cx="7030500" cy="696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
              <a:t>Caso de uso general</a:t>
            </a:r>
            <a:endParaRPr/>
          </a:p>
        </p:txBody>
      </p:sp>
      <p:pic>
        <p:nvPicPr>
          <p:cNvPr id="303" name="Google Shape;303;p17"/>
          <p:cNvPicPr preferRelativeResize="0"/>
          <p:nvPr/>
        </p:nvPicPr>
        <p:blipFill>
          <a:blip r:embed="rId3">
            <a:alphaModFix/>
          </a:blip>
          <a:stretch>
            <a:fillRect/>
          </a:stretch>
        </p:blipFill>
        <p:spPr>
          <a:xfrm>
            <a:off x="2408738" y="870400"/>
            <a:ext cx="4326526" cy="394012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graphicFrame>
        <p:nvGraphicFramePr>
          <p:cNvPr id="308" name="Google Shape;308;p18"/>
          <p:cNvGraphicFramePr/>
          <p:nvPr/>
        </p:nvGraphicFramePr>
        <p:xfrm>
          <a:off x="1024375" y="241575"/>
          <a:ext cx="3000000" cy="3000000"/>
        </p:xfrm>
        <a:graphic>
          <a:graphicData uri="http://schemas.openxmlformats.org/drawingml/2006/table">
            <a:tbl>
              <a:tblPr>
                <a:noFill/>
                <a:tableStyleId>{FE30A6A9-A588-47FF-9876-D34D48F00BF3}</a:tableStyleId>
              </a:tblPr>
              <a:tblGrid>
                <a:gridCol w="3441550"/>
                <a:gridCol w="3653675"/>
              </a:tblGrid>
              <a:tr h="241025">
                <a:tc gridSpan="2">
                  <a:txBody>
                    <a:bodyPr/>
                    <a:lstStyle/>
                    <a:p>
                      <a:pPr indent="0" lvl="0" marL="0" rtl="0" algn="l">
                        <a:lnSpc>
                          <a:spcPct val="115000"/>
                        </a:lnSpc>
                        <a:spcBef>
                          <a:spcPts val="1000"/>
                        </a:spcBef>
                        <a:spcAft>
                          <a:spcPts val="600"/>
                        </a:spcAft>
                        <a:buNone/>
                      </a:pPr>
                      <a:r>
                        <a:rPr b="1" lang="es">
                          <a:latin typeface="Nunito"/>
                          <a:ea typeface="Nunito"/>
                          <a:cs typeface="Nunito"/>
                          <a:sym typeface="Nunito"/>
                        </a:rPr>
                        <a:t>Nombre CUS: Notificar nivel de decibeles dañino</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241025">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Autor/Fecha: Diego Ferrada 29/10/2024</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340825">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Descripción: Este CUS permite indicar al usuario cuando el nivel de decibeles alcanza niveles peligrosos.</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170400">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Actor: Celular, sensor de ruido, usuario</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340825">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Precondición: La información del nivel límite letal y la información del nivel de decibeles actual.</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2215275">
                <a:tc>
                  <a:txBody>
                    <a:bodyPr/>
                    <a:lstStyle/>
                    <a:p>
                      <a:pPr indent="0" lvl="0" marL="0" rtl="0" algn="l">
                        <a:lnSpc>
                          <a:spcPct val="115000"/>
                        </a:lnSpc>
                        <a:spcBef>
                          <a:spcPts val="0"/>
                        </a:spcBef>
                        <a:spcAft>
                          <a:spcPts val="0"/>
                        </a:spcAft>
                        <a:buNone/>
                      </a:pPr>
                      <a:r>
                        <a:rPr lang="es" sz="1200">
                          <a:latin typeface="Nunito"/>
                          <a:ea typeface="Nunito"/>
                          <a:cs typeface="Nunito"/>
                          <a:sym typeface="Nunito"/>
                        </a:rPr>
                        <a:t>Flujo Principal: Celular</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3.- Activa un mecanismo que avisa al usuario respecto al nivel de decibeles dañino.</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4.- Muestra al usuario sugerencias básicas para mitigar los efectos del nivel de decibeles.</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s" sz="1200">
                          <a:latin typeface="Nunito"/>
                          <a:ea typeface="Nunito"/>
                          <a:cs typeface="Nunito"/>
                          <a:sym typeface="Nunito"/>
                        </a:rPr>
                        <a:t>Flujo Principal: Sistema</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1.- &lt;&lt;include&gt;&gt; Registrar datos de medición de decibeles</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2.- Entrega la confirmación de que el nivel de decibeles en el ambiente es dañino.</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56300">
                <a:tc>
                  <a:txBody>
                    <a:bodyPr/>
                    <a:lstStyle/>
                    <a:p>
                      <a:pPr indent="0" lvl="0" marL="0" rtl="0" algn="l">
                        <a:lnSpc>
                          <a:spcPct val="115000"/>
                        </a:lnSpc>
                        <a:spcBef>
                          <a:spcPts val="0"/>
                        </a:spcBef>
                        <a:spcAft>
                          <a:spcPts val="0"/>
                        </a:spcAft>
                        <a:buNone/>
                      </a:pPr>
                      <a:r>
                        <a:rPr lang="es" sz="1200">
                          <a:latin typeface="Nunito"/>
                          <a:ea typeface="Nunito"/>
                          <a:cs typeface="Nunito"/>
                          <a:sym typeface="Nunito"/>
                        </a:rPr>
                        <a:t>Flujo Alternativo:</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0825">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Postcondiciones: El usuario es notificado del nivel de decibeles dañino y recibe sugerencias básicas.</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pic>
        <p:nvPicPr>
          <p:cNvPr id="313" name="Google Shape;313;p19"/>
          <p:cNvPicPr preferRelativeResize="0"/>
          <p:nvPr/>
        </p:nvPicPr>
        <p:blipFill rotWithShape="1">
          <a:blip r:embed="rId3">
            <a:alphaModFix/>
          </a:blip>
          <a:srcRect b="6061" l="5341" r="5180" t="5450"/>
          <a:stretch/>
        </p:blipFill>
        <p:spPr>
          <a:xfrm>
            <a:off x="1090050" y="1237313"/>
            <a:ext cx="6963901" cy="26688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graphicFrame>
        <p:nvGraphicFramePr>
          <p:cNvPr id="318" name="Google Shape;318;p20"/>
          <p:cNvGraphicFramePr/>
          <p:nvPr/>
        </p:nvGraphicFramePr>
        <p:xfrm>
          <a:off x="1611975" y="295275"/>
          <a:ext cx="3000000" cy="3000000"/>
        </p:xfrm>
        <a:graphic>
          <a:graphicData uri="http://schemas.openxmlformats.org/drawingml/2006/table">
            <a:tbl>
              <a:tblPr>
                <a:noFill/>
                <a:tableStyleId>{FE30A6A9-A588-47FF-9876-D34D48F00BF3}</a:tableStyleId>
              </a:tblPr>
              <a:tblGrid>
                <a:gridCol w="2962275"/>
                <a:gridCol w="2771775"/>
              </a:tblGrid>
              <a:tr h="152400">
                <a:tc gridSpan="2">
                  <a:txBody>
                    <a:bodyPr/>
                    <a:lstStyle/>
                    <a:p>
                      <a:pPr indent="0" lvl="0" marL="0" rtl="0" algn="l">
                        <a:lnSpc>
                          <a:spcPct val="115000"/>
                        </a:lnSpc>
                        <a:spcBef>
                          <a:spcPts val="1800"/>
                        </a:spcBef>
                        <a:spcAft>
                          <a:spcPts val="600"/>
                        </a:spcAft>
                        <a:buNone/>
                      </a:pPr>
                      <a:r>
                        <a:rPr b="1" lang="es">
                          <a:latin typeface="Nunito"/>
                          <a:ea typeface="Nunito"/>
                          <a:cs typeface="Nunito"/>
                          <a:sym typeface="Nunito"/>
                        </a:rPr>
                        <a:t>Nombre CUS: Registrar datos de medición de decibeles</a:t>
                      </a:r>
                      <a:endParaRPr b="1"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152400">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Autor/Fecha: Javier Huanca 31/10/2024</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152400">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Descripción: Este CUS permite al sistema registrar y almacenar las mediciones de decibeles realizadas por los sensores de ruido.</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152400">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Actor: Sensor de ruido</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152400">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Precondición: Los sensores de ruido deben estar conectados y funcionando en el sistema.</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r h="581025">
                <a:tc>
                  <a:txBody>
                    <a:bodyPr/>
                    <a:lstStyle/>
                    <a:p>
                      <a:pPr indent="0" lvl="0" marL="0" rtl="0" algn="l">
                        <a:lnSpc>
                          <a:spcPct val="115000"/>
                        </a:lnSpc>
                        <a:spcBef>
                          <a:spcPts val="0"/>
                        </a:spcBef>
                        <a:spcAft>
                          <a:spcPts val="0"/>
                        </a:spcAft>
                        <a:buNone/>
                      </a:pPr>
                      <a:r>
                        <a:rPr lang="es" sz="1200">
                          <a:latin typeface="Nunito"/>
                          <a:ea typeface="Nunito"/>
                          <a:cs typeface="Nunito"/>
                          <a:sym typeface="Nunito"/>
                        </a:rPr>
                        <a:t>Flujo Principal: Sensor de ruido</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2.- El sensor realiza la medición y envía el nivel de decibeles al sistema.</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s" sz="1200">
                          <a:latin typeface="Nunito"/>
                          <a:ea typeface="Nunito"/>
                          <a:cs typeface="Nunito"/>
                          <a:sym typeface="Nunito"/>
                        </a:rPr>
                        <a:t>Flujo Principal: Sistema</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1.- El sistema solicita al sensor que realice una medición de los niveles de decibeles en el entorno.</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3.- El sistema recibe y almacena los datos de decibeles.</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438150">
                <a:tc>
                  <a:txBody>
                    <a:bodyPr/>
                    <a:lstStyle/>
                    <a:p>
                      <a:pPr indent="0" lvl="0" marL="0" rtl="0" algn="l">
                        <a:lnSpc>
                          <a:spcPct val="115000"/>
                        </a:lnSpc>
                        <a:spcBef>
                          <a:spcPts val="0"/>
                        </a:spcBef>
                        <a:spcAft>
                          <a:spcPts val="0"/>
                        </a:spcAft>
                        <a:buNone/>
                      </a:pPr>
                      <a:r>
                        <a:rPr lang="es" sz="1200">
                          <a:latin typeface="Nunito"/>
                          <a:ea typeface="Nunito"/>
                          <a:cs typeface="Nunito"/>
                          <a:sym typeface="Nunito"/>
                        </a:rPr>
                        <a:t>Flujo Alternativo:</a:t>
                      </a:r>
                      <a:endParaRPr sz="1200">
                        <a:latin typeface="Nunito"/>
                        <a:ea typeface="Nunito"/>
                        <a:cs typeface="Nunito"/>
                        <a:sym typeface="Nunito"/>
                      </a:endParaRPr>
                    </a:p>
                    <a:p>
                      <a:pPr indent="0" lvl="0" marL="0" rtl="0" algn="l">
                        <a:lnSpc>
                          <a:spcPct val="115000"/>
                        </a:lnSpc>
                        <a:spcBef>
                          <a:spcPts val="0"/>
                        </a:spcBef>
                        <a:spcAft>
                          <a:spcPts val="0"/>
                        </a:spcAft>
                        <a:buNone/>
                      </a:pPr>
                      <a:r>
                        <a:rPr lang="es" sz="1200">
                          <a:latin typeface="Nunito"/>
                          <a:ea typeface="Nunito"/>
                          <a:cs typeface="Nunito"/>
                          <a:sym typeface="Nunito"/>
                        </a:rPr>
                        <a:t> </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2400">
                <a:tc gridSpan="2">
                  <a:txBody>
                    <a:bodyPr/>
                    <a:lstStyle/>
                    <a:p>
                      <a:pPr indent="0" lvl="0" marL="0" rtl="0" algn="l">
                        <a:lnSpc>
                          <a:spcPct val="115000"/>
                        </a:lnSpc>
                        <a:spcBef>
                          <a:spcPts val="0"/>
                        </a:spcBef>
                        <a:spcAft>
                          <a:spcPts val="0"/>
                        </a:spcAft>
                        <a:buNone/>
                      </a:pPr>
                      <a:r>
                        <a:rPr lang="es" sz="1200">
                          <a:latin typeface="Nunito"/>
                          <a:ea typeface="Nunito"/>
                          <a:cs typeface="Nunito"/>
                          <a:sym typeface="Nunito"/>
                        </a:rPr>
                        <a:t>Postcondiciones: Los datos de decibeles quedan registrados en el sistema.</a:t>
                      </a:r>
                      <a:endParaRPr sz="1200">
                        <a:latin typeface="Nunito"/>
                        <a:ea typeface="Nunito"/>
                        <a:cs typeface="Nunito"/>
                        <a:sym typeface="Nunito"/>
                      </a:endParaRPr>
                    </a:p>
                  </a:txBody>
                  <a:tcPr marT="0" marB="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pic>
        <p:nvPicPr>
          <p:cNvPr id="323" name="Google Shape;323;p21"/>
          <p:cNvPicPr preferRelativeResize="0"/>
          <p:nvPr/>
        </p:nvPicPr>
        <p:blipFill rotWithShape="1">
          <a:blip r:embed="rId3">
            <a:alphaModFix/>
          </a:blip>
          <a:srcRect b="7068" l="6189" r="6755" t="6523"/>
          <a:stretch/>
        </p:blipFill>
        <p:spPr>
          <a:xfrm>
            <a:off x="2287000" y="867975"/>
            <a:ext cx="3940475" cy="31768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