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2" roundtripDataSignature="AMtx7mjGMw1HuqouTBUIN6Alg/eWUaHE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06da1637d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306da1637d0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06da1637d0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306da1637d0_0_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06da1637d0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306da1637d0_0_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07a0b8d19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307a0b8d19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6da1637d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306da1637d0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06da1637d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306da1637d0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06da1637d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306da1637d0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9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7.png"/><Relationship Id="rId8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20.png"/><Relationship Id="rId7" Type="http://schemas.openxmlformats.org/officeDocument/2006/relationships/image" Target="../media/image3.png"/><Relationship Id="rId8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20.png"/><Relationship Id="rId7" Type="http://schemas.openxmlformats.org/officeDocument/2006/relationships/image" Target="../media/image3.png"/><Relationship Id="rId8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20.png"/><Relationship Id="rId7" Type="http://schemas.openxmlformats.org/officeDocument/2006/relationships/image" Target="../media/image3.png"/><Relationship Id="rId8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83" l="0" r="0" t="-38885"/>
            </a:stretch>
          </a:blipFill>
          <a:ln>
            <a:noFill/>
          </a:ln>
        </p:spPr>
      </p:sp>
      <p:sp>
        <p:nvSpPr>
          <p:cNvPr id="85" name="Google Shape;85;p1"/>
          <p:cNvSpPr/>
          <p:nvPr/>
        </p:nvSpPr>
        <p:spPr>
          <a:xfrm>
            <a:off x="3806033" y="112183"/>
            <a:ext cx="10454684" cy="10062633"/>
          </a:xfrm>
          <a:custGeom>
            <a:rect b="b" l="l" r="r" t="t"/>
            <a:pathLst>
              <a:path extrusionOk="0" h="10062633" w="10454684">
                <a:moveTo>
                  <a:pt x="0" y="0"/>
                </a:moveTo>
                <a:lnTo>
                  <a:pt x="10454684" y="0"/>
                </a:lnTo>
                <a:lnTo>
                  <a:pt x="10454684" y="10062634"/>
                </a:lnTo>
                <a:lnTo>
                  <a:pt x="0" y="100626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"/>
          <p:cNvSpPr/>
          <p:nvPr/>
        </p:nvSpPr>
        <p:spPr>
          <a:xfrm>
            <a:off x="14027828" y="7346882"/>
            <a:ext cx="5863057" cy="4114800"/>
          </a:xfrm>
          <a:custGeom>
            <a:rect b="b" l="l" r="r" t="t"/>
            <a:pathLst>
              <a:path extrusionOk="0" h="4114800" w="5863057">
                <a:moveTo>
                  <a:pt x="0" y="0"/>
                </a:moveTo>
                <a:lnTo>
                  <a:pt x="5863057" y="0"/>
                </a:lnTo>
                <a:lnTo>
                  <a:pt x="58630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"/>
          <p:cNvSpPr/>
          <p:nvPr/>
        </p:nvSpPr>
        <p:spPr>
          <a:xfrm rot="1324530">
            <a:off x="-1050153" y="-907951"/>
            <a:ext cx="3532220" cy="5250597"/>
          </a:xfrm>
          <a:custGeom>
            <a:rect b="b" l="l" r="r" t="t"/>
            <a:pathLst>
              <a:path extrusionOk="0" h="5250597" w="3532220">
                <a:moveTo>
                  <a:pt x="0" y="0"/>
                </a:moveTo>
                <a:lnTo>
                  <a:pt x="3532220" y="0"/>
                </a:lnTo>
                <a:lnTo>
                  <a:pt x="3532220" y="5250596"/>
                </a:lnTo>
                <a:lnTo>
                  <a:pt x="0" y="52505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"/>
          <p:cNvSpPr/>
          <p:nvPr/>
        </p:nvSpPr>
        <p:spPr>
          <a:xfrm>
            <a:off x="-198259" y="7770606"/>
            <a:ext cx="2453917" cy="4114800"/>
          </a:xfrm>
          <a:custGeom>
            <a:rect b="b" l="l" r="r" t="t"/>
            <a:pathLst>
              <a:path extrusionOk="0" h="4114800" w="2453917">
                <a:moveTo>
                  <a:pt x="0" y="0"/>
                </a:moveTo>
                <a:lnTo>
                  <a:pt x="2453918" y="0"/>
                </a:lnTo>
                <a:lnTo>
                  <a:pt x="24539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"/>
          <p:cNvSpPr txBox="1"/>
          <p:nvPr/>
        </p:nvSpPr>
        <p:spPr>
          <a:xfrm>
            <a:off x="2321849" y="1756450"/>
            <a:ext cx="136443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590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Modelo de predicción en términos productivos</a:t>
            </a:r>
            <a:endParaRPr b="1" sz="590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590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 de seguridad, mejores líderes de operación</a:t>
            </a:r>
            <a:endParaRPr b="1" sz="15235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8384450" y="7346875"/>
            <a:ext cx="9446400" cy="25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74E13"/>
                </a:solidFill>
              </a:rPr>
              <a:t>Equipo de Desarrollo: </a:t>
            </a:r>
            <a:r>
              <a:rPr lang="en-US" sz="3200">
                <a:solidFill>
                  <a:srgbClr val="274E13"/>
                </a:solidFill>
              </a:rPr>
              <a:t>Scarlet Gavia Mondaca</a:t>
            </a:r>
            <a:r>
              <a:rPr b="1" lang="en-US" sz="3200">
                <a:solidFill>
                  <a:srgbClr val="274E13"/>
                </a:solidFill>
              </a:rPr>
              <a:t>                 </a:t>
            </a:r>
            <a:endParaRPr b="1" sz="3200">
              <a:solidFill>
                <a:srgbClr val="274E13"/>
              </a:solidFill>
            </a:endParaRPr>
          </a:p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74E13"/>
                </a:solidFill>
              </a:rPr>
              <a:t>Empresa o Unidad: </a:t>
            </a:r>
            <a:r>
              <a:rPr lang="en-US" sz="3200">
                <a:solidFill>
                  <a:srgbClr val="274E13"/>
                </a:solidFill>
              </a:rPr>
              <a:t>Operación Mina Ministro Hales</a:t>
            </a:r>
            <a:r>
              <a:rPr b="1" lang="en-US" sz="3200">
                <a:solidFill>
                  <a:srgbClr val="274E13"/>
                </a:solidFill>
              </a:rPr>
              <a:t>       </a:t>
            </a:r>
            <a:endParaRPr b="1" sz="3200">
              <a:solidFill>
                <a:srgbClr val="274E13"/>
              </a:solidFill>
            </a:endParaRPr>
          </a:p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74E13"/>
                </a:solidFill>
              </a:rPr>
              <a:t>Curso: </a:t>
            </a:r>
            <a:r>
              <a:rPr lang="en-US" sz="3200">
                <a:solidFill>
                  <a:srgbClr val="274E13"/>
                </a:solidFill>
              </a:rPr>
              <a:t>Proyecto IV ICCI				</a:t>
            </a:r>
            <a:endParaRPr b="1" sz="3200">
              <a:solidFill>
                <a:srgbClr val="274E13"/>
              </a:solidFill>
            </a:endParaRPr>
          </a:p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74E13"/>
                </a:solidFill>
              </a:rPr>
              <a:t>Profesor: </a:t>
            </a:r>
            <a:r>
              <a:rPr lang="en-US" sz="3200">
                <a:solidFill>
                  <a:srgbClr val="274E13"/>
                </a:solidFill>
              </a:rPr>
              <a:t>Diego Aracena Pizarro	</a:t>
            </a:r>
            <a:endParaRPr sz="3200">
              <a:solidFill>
                <a:srgbClr val="274E13"/>
              </a:solidFill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2977950" y="215625"/>
            <a:ext cx="4532700" cy="1323600"/>
          </a:xfrm>
          <a:prstGeom prst="rect">
            <a:avLst/>
          </a:prstGeom>
          <a:solidFill>
            <a:srgbClr val="A3DBC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13600" y="215700"/>
            <a:ext cx="4461400" cy="132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966143" y="224400"/>
            <a:ext cx="1443400" cy="2093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06da1637d0_0_50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77" l="0" r="0" t="-38887"/>
            </a:stretch>
          </a:blipFill>
          <a:ln>
            <a:noFill/>
          </a:ln>
        </p:spPr>
      </p:sp>
      <p:sp>
        <p:nvSpPr>
          <p:cNvPr id="200" name="Google Shape;200;g306da1637d0_0_50"/>
          <p:cNvSpPr/>
          <p:nvPr/>
        </p:nvSpPr>
        <p:spPr>
          <a:xfrm rot="-4272180">
            <a:off x="15440449" y="-947274"/>
            <a:ext cx="2689088" cy="3997293"/>
          </a:xfrm>
          <a:custGeom>
            <a:rect b="b" l="l" r="r" t="t"/>
            <a:pathLst>
              <a:path extrusionOk="0" h="3993775" w="2686721">
                <a:moveTo>
                  <a:pt x="0" y="0"/>
                </a:moveTo>
                <a:lnTo>
                  <a:pt x="2686722" y="0"/>
                </a:lnTo>
                <a:lnTo>
                  <a:pt x="2686722" y="3993776"/>
                </a:lnTo>
                <a:lnTo>
                  <a:pt x="0" y="39937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g306da1637d0_0_50"/>
          <p:cNvSpPr/>
          <p:nvPr/>
        </p:nvSpPr>
        <p:spPr>
          <a:xfrm rot="-1312875">
            <a:off x="-1465563" y="8377507"/>
            <a:ext cx="4985487" cy="3498905"/>
          </a:xfrm>
          <a:custGeom>
            <a:rect b="b" l="l" r="r" t="t"/>
            <a:pathLst>
              <a:path extrusionOk="0" h="3500634" w="4987950">
                <a:moveTo>
                  <a:pt x="0" y="0"/>
                </a:moveTo>
                <a:lnTo>
                  <a:pt x="4987950" y="0"/>
                </a:lnTo>
                <a:lnTo>
                  <a:pt x="4987950" y="3500634"/>
                </a:lnTo>
                <a:lnTo>
                  <a:pt x="0" y="35006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02" name="Google Shape;202;g306da1637d0_0_50"/>
          <p:cNvGrpSpPr/>
          <p:nvPr/>
        </p:nvGrpSpPr>
        <p:grpSpPr>
          <a:xfrm>
            <a:off x="1123975" y="2108975"/>
            <a:ext cx="16088430" cy="7493014"/>
            <a:chOff x="0" y="-38100"/>
            <a:chExt cx="1289540" cy="1359129"/>
          </a:xfrm>
        </p:grpSpPr>
        <p:sp>
          <p:nvSpPr>
            <p:cNvPr id="203" name="Google Shape;203;g306da1637d0_0_50"/>
            <p:cNvSpPr/>
            <p:nvPr/>
          </p:nvSpPr>
          <p:spPr>
            <a:xfrm>
              <a:off x="0" y="0"/>
              <a:ext cx="1289540" cy="1321029"/>
            </a:xfrm>
            <a:custGeom>
              <a:rect b="b" l="l" r="r" t="t"/>
              <a:pathLst>
                <a:path extrusionOk="0" h="1321029" w="1289540">
                  <a:moveTo>
                    <a:pt x="0" y="0"/>
                  </a:moveTo>
                  <a:lnTo>
                    <a:pt x="1289540" y="0"/>
                  </a:lnTo>
                  <a:lnTo>
                    <a:pt x="1289540" y="1321029"/>
                  </a:lnTo>
                  <a:lnTo>
                    <a:pt x="0" y="1321029"/>
                  </a:lnTo>
                  <a:close/>
                </a:path>
              </a:pathLst>
            </a:custGeom>
            <a:solidFill>
              <a:srgbClr val="86B696"/>
            </a:solidFill>
            <a:ln>
              <a:noFill/>
            </a:ln>
          </p:spPr>
        </p:sp>
        <p:sp>
          <p:nvSpPr>
            <p:cNvPr id="204" name="Google Shape;204;g306da1637d0_0_50"/>
            <p:cNvSpPr txBox="1"/>
            <p:nvPr/>
          </p:nvSpPr>
          <p:spPr>
            <a:xfrm>
              <a:off x="0" y="-38100"/>
              <a:ext cx="1289400" cy="13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g306da1637d0_0_50"/>
          <p:cNvSpPr txBox="1"/>
          <p:nvPr/>
        </p:nvSpPr>
        <p:spPr>
          <a:xfrm>
            <a:off x="1028700" y="885825"/>
            <a:ext cx="15268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3D593D"/>
                </a:solidFill>
              </a:rPr>
              <a:t>Requerimientos</a:t>
            </a:r>
            <a:r>
              <a:rPr b="0" i="0" lang="en-US" sz="7200" u="none" cap="none" strike="noStrike">
                <a:solidFill>
                  <a:srgbClr val="3D593D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206" name="Google Shape;206;g306da1637d0_0_50"/>
          <p:cNvSpPr txBox="1"/>
          <p:nvPr/>
        </p:nvSpPr>
        <p:spPr>
          <a:xfrm>
            <a:off x="1912123" y="2678700"/>
            <a:ext cx="107751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74">
                <a:solidFill>
                  <a:srgbClr val="DFECE0"/>
                </a:solidFill>
              </a:rPr>
              <a:t>Requisitos no funcionales</a:t>
            </a:r>
            <a:r>
              <a:rPr b="0" i="0" lang="en-US" sz="4874" u="none" cap="none" strike="noStrike">
                <a:solidFill>
                  <a:srgbClr val="DFECE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pic>
        <p:nvPicPr>
          <p:cNvPr id="207" name="Google Shape;207;g306da1637d0_0_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94025" y="3669725"/>
            <a:ext cx="12348324" cy="554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83" l="0" r="0" t="-38885"/>
            </a:stretch>
          </a:blipFill>
          <a:ln>
            <a:noFill/>
          </a:ln>
        </p:spPr>
      </p:sp>
      <p:sp>
        <p:nvSpPr>
          <p:cNvPr id="213" name="Google Shape;213;p8"/>
          <p:cNvSpPr/>
          <p:nvPr/>
        </p:nvSpPr>
        <p:spPr>
          <a:xfrm flipH="1" rot="8722272">
            <a:off x="15493190" y="-645632"/>
            <a:ext cx="3532220" cy="5250597"/>
          </a:xfrm>
          <a:custGeom>
            <a:rect b="b" l="l" r="r" t="t"/>
            <a:pathLst>
              <a:path extrusionOk="0" h="5250597" w="3532220">
                <a:moveTo>
                  <a:pt x="3532220" y="0"/>
                </a:moveTo>
                <a:lnTo>
                  <a:pt x="0" y="0"/>
                </a:lnTo>
                <a:lnTo>
                  <a:pt x="0" y="5250596"/>
                </a:lnTo>
                <a:lnTo>
                  <a:pt x="3532220" y="5250596"/>
                </a:lnTo>
                <a:lnTo>
                  <a:pt x="353222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4" name="Google Shape;214;p8"/>
          <p:cNvSpPr/>
          <p:nvPr/>
        </p:nvSpPr>
        <p:spPr>
          <a:xfrm flipH="1">
            <a:off x="16550780" y="8562451"/>
            <a:ext cx="3056701" cy="5125565"/>
          </a:xfrm>
          <a:custGeom>
            <a:rect b="b" l="l" r="r" t="t"/>
            <a:pathLst>
              <a:path extrusionOk="0" h="5125565" w="3056701">
                <a:moveTo>
                  <a:pt x="3056701" y="0"/>
                </a:moveTo>
                <a:lnTo>
                  <a:pt x="0" y="0"/>
                </a:lnTo>
                <a:lnTo>
                  <a:pt x="0" y="5125565"/>
                </a:lnTo>
                <a:lnTo>
                  <a:pt x="3056701" y="5125565"/>
                </a:lnTo>
                <a:lnTo>
                  <a:pt x="3056701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5" name="Google Shape;215;p8"/>
          <p:cNvSpPr/>
          <p:nvPr/>
        </p:nvSpPr>
        <p:spPr>
          <a:xfrm rot="10671145">
            <a:off x="182815" y="459626"/>
            <a:ext cx="10462032" cy="10069706"/>
          </a:xfrm>
          <a:custGeom>
            <a:rect b="b" l="l" r="r" t="t"/>
            <a:pathLst>
              <a:path extrusionOk="0" h="10062633" w="10454684">
                <a:moveTo>
                  <a:pt x="0" y="0"/>
                </a:moveTo>
                <a:lnTo>
                  <a:pt x="10454684" y="0"/>
                </a:lnTo>
                <a:lnTo>
                  <a:pt x="10454684" y="10062633"/>
                </a:lnTo>
                <a:lnTo>
                  <a:pt x="0" y="100626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6" name="Google Shape;216;p8"/>
          <p:cNvSpPr txBox="1"/>
          <p:nvPr/>
        </p:nvSpPr>
        <p:spPr>
          <a:xfrm>
            <a:off x="1028700" y="885825"/>
            <a:ext cx="15268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3D593D"/>
                </a:solidFill>
              </a:rPr>
              <a:t>Carta gantt</a:t>
            </a:r>
            <a:r>
              <a:rPr b="0" i="0" lang="en-US" sz="7200" u="none" cap="none" strike="noStrike">
                <a:solidFill>
                  <a:srgbClr val="3D593D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217" name="Google Shape;217;p8"/>
          <p:cNvSpPr/>
          <p:nvPr/>
        </p:nvSpPr>
        <p:spPr>
          <a:xfrm flipH="1">
            <a:off x="15821638" y="3987441"/>
            <a:ext cx="5863057" cy="4114800"/>
          </a:xfrm>
          <a:custGeom>
            <a:rect b="b" l="l" r="r" t="t"/>
            <a:pathLst>
              <a:path extrusionOk="0" h="4114800" w="5863057">
                <a:moveTo>
                  <a:pt x="5863057" y="0"/>
                </a:moveTo>
                <a:lnTo>
                  <a:pt x="0" y="0"/>
                </a:lnTo>
                <a:lnTo>
                  <a:pt x="0" y="4114800"/>
                </a:lnTo>
                <a:lnTo>
                  <a:pt x="5863057" y="4114800"/>
                </a:lnTo>
                <a:lnTo>
                  <a:pt x="5863057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18" name="Google Shape;218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9875" y="2750125"/>
            <a:ext cx="17031099" cy="4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06da1637d0_0_65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77" l="0" r="0" t="-38887"/>
            </a:stretch>
          </a:blipFill>
          <a:ln>
            <a:noFill/>
          </a:ln>
        </p:spPr>
      </p:sp>
      <p:sp>
        <p:nvSpPr>
          <p:cNvPr id="224" name="Google Shape;224;g306da1637d0_0_65"/>
          <p:cNvSpPr/>
          <p:nvPr/>
        </p:nvSpPr>
        <p:spPr>
          <a:xfrm flipH="1" rot="8723730">
            <a:off x="15495829" y="-641486"/>
            <a:ext cx="3529680" cy="5246822"/>
          </a:xfrm>
          <a:custGeom>
            <a:rect b="b" l="l" r="r" t="t"/>
            <a:pathLst>
              <a:path extrusionOk="0" h="5250597" w="3532220">
                <a:moveTo>
                  <a:pt x="3532220" y="0"/>
                </a:moveTo>
                <a:lnTo>
                  <a:pt x="0" y="0"/>
                </a:lnTo>
                <a:lnTo>
                  <a:pt x="0" y="5250596"/>
                </a:lnTo>
                <a:lnTo>
                  <a:pt x="3532220" y="5250596"/>
                </a:lnTo>
                <a:lnTo>
                  <a:pt x="353222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5" name="Google Shape;225;g306da1637d0_0_65"/>
          <p:cNvSpPr/>
          <p:nvPr/>
        </p:nvSpPr>
        <p:spPr>
          <a:xfrm flipH="1">
            <a:off x="16550780" y="8562451"/>
            <a:ext cx="3056701" cy="5125565"/>
          </a:xfrm>
          <a:custGeom>
            <a:rect b="b" l="l" r="r" t="t"/>
            <a:pathLst>
              <a:path extrusionOk="0" h="5125565" w="3056701">
                <a:moveTo>
                  <a:pt x="3056701" y="0"/>
                </a:moveTo>
                <a:lnTo>
                  <a:pt x="0" y="0"/>
                </a:lnTo>
                <a:lnTo>
                  <a:pt x="0" y="5125565"/>
                </a:lnTo>
                <a:lnTo>
                  <a:pt x="3056701" y="5125565"/>
                </a:lnTo>
                <a:lnTo>
                  <a:pt x="3056701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6" name="Google Shape;226;g306da1637d0_0_65"/>
          <p:cNvSpPr/>
          <p:nvPr/>
        </p:nvSpPr>
        <p:spPr>
          <a:xfrm rot="10671145">
            <a:off x="182815" y="459626"/>
            <a:ext cx="10462032" cy="10069706"/>
          </a:xfrm>
          <a:custGeom>
            <a:rect b="b" l="l" r="r" t="t"/>
            <a:pathLst>
              <a:path extrusionOk="0" h="10062633" w="10454684">
                <a:moveTo>
                  <a:pt x="0" y="0"/>
                </a:moveTo>
                <a:lnTo>
                  <a:pt x="10454684" y="0"/>
                </a:lnTo>
                <a:lnTo>
                  <a:pt x="10454684" y="10062633"/>
                </a:lnTo>
                <a:lnTo>
                  <a:pt x="0" y="100626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7" name="Google Shape;227;g306da1637d0_0_65"/>
          <p:cNvSpPr txBox="1"/>
          <p:nvPr/>
        </p:nvSpPr>
        <p:spPr>
          <a:xfrm>
            <a:off x="1028700" y="885825"/>
            <a:ext cx="15268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3D593D"/>
                </a:solidFill>
              </a:rPr>
              <a:t>Modelo de contexto</a:t>
            </a:r>
            <a:r>
              <a:rPr b="0" i="0" lang="en-US" sz="7200" u="none" cap="none" strike="noStrike">
                <a:solidFill>
                  <a:srgbClr val="3D593D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228" name="Google Shape;228;g306da1637d0_0_65"/>
          <p:cNvSpPr/>
          <p:nvPr/>
        </p:nvSpPr>
        <p:spPr>
          <a:xfrm flipH="1">
            <a:off x="15821638" y="3987441"/>
            <a:ext cx="5863057" cy="4114800"/>
          </a:xfrm>
          <a:custGeom>
            <a:rect b="b" l="l" r="r" t="t"/>
            <a:pathLst>
              <a:path extrusionOk="0" h="4114800" w="5863057">
                <a:moveTo>
                  <a:pt x="5863057" y="0"/>
                </a:moveTo>
                <a:lnTo>
                  <a:pt x="0" y="0"/>
                </a:lnTo>
                <a:lnTo>
                  <a:pt x="0" y="4114800"/>
                </a:lnTo>
                <a:lnTo>
                  <a:pt x="5863057" y="4114800"/>
                </a:lnTo>
                <a:lnTo>
                  <a:pt x="5863057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29" name="Google Shape;229;g306da1637d0_0_6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27388" y="2444738"/>
            <a:ext cx="11833224" cy="72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06da1637d0_0_77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77" l="0" r="0" t="-38887"/>
            </a:stretch>
          </a:blipFill>
          <a:ln>
            <a:noFill/>
          </a:ln>
        </p:spPr>
      </p:sp>
      <p:sp>
        <p:nvSpPr>
          <p:cNvPr id="235" name="Google Shape;235;g306da1637d0_0_77"/>
          <p:cNvSpPr/>
          <p:nvPr/>
        </p:nvSpPr>
        <p:spPr>
          <a:xfrm flipH="1" rot="8723730">
            <a:off x="15495829" y="-641486"/>
            <a:ext cx="3529680" cy="5246822"/>
          </a:xfrm>
          <a:custGeom>
            <a:rect b="b" l="l" r="r" t="t"/>
            <a:pathLst>
              <a:path extrusionOk="0" h="5250597" w="3532220">
                <a:moveTo>
                  <a:pt x="3532220" y="0"/>
                </a:moveTo>
                <a:lnTo>
                  <a:pt x="0" y="0"/>
                </a:lnTo>
                <a:lnTo>
                  <a:pt x="0" y="5250596"/>
                </a:lnTo>
                <a:lnTo>
                  <a:pt x="3532220" y="5250596"/>
                </a:lnTo>
                <a:lnTo>
                  <a:pt x="353222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6" name="Google Shape;236;g306da1637d0_0_77"/>
          <p:cNvSpPr/>
          <p:nvPr/>
        </p:nvSpPr>
        <p:spPr>
          <a:xfrm flipH="1">
            <a:off x="16550780" y="8562451"/>
            <a:ext cx="3056701" cy="5125565"/>
          </a:xfrm>
          <a:custGeom>
            <a:rect b="b" l="l" r="r" t="t"/>
            <a:pathLst>
              <a:path extrusionOk="0" h="5125565" w="3056701">
                <a:moveTo>
                  <a:pt x="3056701" y="0"/>
                </a:moveTo>
                <a:lnTo>
                  <a:pt x="0" y="0"/>
                </a:lnTo>
                <a:lnTo>
                  <a:pt x="0" y="5125565"/>
                </a:lnTo>
                <a:lnTo>
                  <a:pt x="3056701" y="5125565"/>
                </a:lnTo>
                <a:lnTo>
                  <a:pt x="3056701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7" name="Google Shape;237;g306da1637d0_0_77"/>
          <p:cNvSpPr/>
          <p:nvPr/>
        </p:nvSpPr>
        <p:spPr>
          <a:xfrm rot="10671145">
            <a:off x="182815" y="459626"/>
            <a:ext cx="10462032" cy="10069706"/>
          </a:xfrm>
          <a:custGeom>
            <a:rect b="b" l="l" r="r" t="t"/>
            <a:pathLst>
              <a:path extrusionOk="0" h="10062633" w="10454684">
                <a:moveTo>
                  <a:pt x="0" y="0"/>
                </a:moveTo>
                <a:lnTo>
                  <a:pt x="10454684" y="0"/>
                </a:lnTo>
                <a:lnTo>
                  <a:pt x="10454684" y="10062633"/>
                </a:lnTo>
                <a:lnTo>
                  <a:pt x="0" y="100626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8" name="Google Shape;238;g306da1637d0_0_77"/>
          <p:cNvSpPr txBox="1"/>
          <p:nvPr/>
        </p:nvSpPr>
        <p:spPr>
          <a:xfrm>
            <a:off x="1028700" y="885825"/>
            <a:ext cx="15268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3D593D"/>
                </a:solidFill>
              </a:rPr>
              <a:t>Modelo BPMN</a:t>
            </a:r>
            <a:r>
              <a:rPr b="0" i="0" lang="en-US" sz="7200" u="none" cap="none" strike="noStrike">
                <a:solidFill>
                  <a:srgbClr val="3D593D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239" name="Google Shape;239;g306da1637d0_0_77"/>
          <p:cNvSpPr/>
          <p:nvPr/>
        </p:nvSpPr>
        <p:spPr>
          <a:xfrm flipH="1">
            <a:off x="15821638" y="3987441"/>
            <a:ext cx="5863057" cy="4114800"/>
          </a:xfrm>
          <a:custGeom>
            <a:rect b="b" l="l" r="r" t="t"/>
            <a:pathLst>
              <a:path extrusionOk="0" h="4114800" w="5863057">
                <a:moveTo>
                  <a:pt x="5863057" y="0"/>
                </a:moveTo>
                <a:lnTo>
                  <a:pt x="0" y="0"/>
                </a:lnTo>
                <a:lnTo>
                  <a:pt x="0" y="4114800"/>
                </a:lnTo>
                <a:lnTo>
                  <a:pt x="5863057" y="4114800"/>
                </a:lnTo>
                <a:lnTo>
                  <a:pt x="5863057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40" name="Google Shape;240;g306da1637d0_0_77"/>
          <p:cNvPicPr preferRelativeResize="0"/>
          <p:nvPr/>
        </p:nvPicPr>
        <p:blipFill rotWithShape="1">
          <a:blip r:embed="rId8">
            <a:alphaModFix/>
          </a:blip>
          <a:srcRect b="0" l="9074" r="0" t="0"/>
          <a:stretch/>
        </p:blipFill>
        <p:spPr>
          <a:xfrm>
            <a:off x="3614575" y="2096525"/>
            <a:ext cx="10703599" cy="7642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83" l="0" r="0" t="-38885"/>
            </a:stretch>
          </a:blipFill>
          <a:ln>
            <a:noFill/>
          </a:ln>
        </p:spPr>
      </p:sp>
      <p:sp>
        <p:nvSpPr>
          <p:cNvPr id="246" name="Google Shape;246;p9"/>
          <p:cNvSpPr/>
          <p:nvPr/>
        </p:nvSpPr>
        <p:spPr>
          <a:xfrm rot="9303486">
            <a:off x="3480939" y="829730"/>
            <a:ext cx="11326122" cy="10901393"/>
          </a:xfrm>
          <a:custGeom>
            <a:rect b="b" l="l" r="r" t="t"/>
            <a:pathLst>
              <a:path extrusionOk="0" h="10901393" w="11326122">
                <a:moveTo>
                  <a:pt x="0" y="0"/>
                </a:moveTo>
                <a:lnTo>
                  <a:pt x="11326122" y="0"/>
                </a:lnTo>
                <a:lnTo>
                  <a:pt x="11326122" y="10901392"/>
                </a:lnTo>
                <a:lnTo>
                  <a:pt x="0" y="109013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47" name="Google Shape;247;p9"/>
          <p:cNvGrpSpPr/>
          <p:nvPr/>
        </p:nvGrpSpPr>
        <p:grpSpPr>
          <a:xfrm>
            <a:off x="1815410" y="3700186"/>
            <a:ext cx="14306826" cy="5160477"/>
            <a:chOff x="0" y="-38100"/>
            <a:chExt cx="3768028" cy="1359129"/>
          </a:xfrm>
        </p:grpSpPr>
        <p:sp>
          <p:nvSpPr>
            <p:cNvPr id="248" name="Google Shape;248;p9"/>
            <p:cNvSpPr/>
            <p:nvPr/>
          </p:nvSpPr>
          <p:spPr>
            <a:xfrm>
              <a:off x="0" y="0"/>
              <a:ext cx="3768028" cy="1321029"/>
            </a:xfrm>
            <a:custGeom>
              <a:rect b="b" l="l" r="r" t="t"/>
              <a:pathLst>
                <a:path extrusionOk="0" h="1321029" w="3768028">
                  <a:moveTo>
                    <a:pt x="0" y="0"/>
                  </a:moveTo>
                  <a:lnTo>
                    <a:pt x="3768028" y="0"/>
                  </a:lnTo>
                  <a:lnTo>
                    <a:pt x="3768028" y="1321029"/>
                  </a:lnTo>
                  <a:lnTo>
                    <a:pt x="0" y="1321029"/>
                  </a:lnTo>
                  <a:close/>
                </a:path>
              </a:pathLst>
            </a:custGeom>
            <a:solidFill>
              <a:srgbClr val="86B696"/>
            </a:solidFill>
            <a:ln>
              <a:noFill/>
            </a:ln>
          </p:spPr>
        </p:sp>
        <p:sp>
          <p:nvSpPr>
            <p:cNvPr id="249" name="Google Shape;249;p9"/>
            <p:cNvSpPr txBox="1"/>
            <p:nvPr/>
          </p:nvSpPr>
          <p:spPr>
            <a:xfrm>
              <a:off x="0" y="-38100"/>
              <a:ext cx="3768028" cy="13591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0" name="Google Shape;250;p9"/>
          <p:cNvSpPr txBox="1"/>
          <p:nvPr/>
        </p:nvSpPr>
        <p:spPr>
          <a:xfrm>
            <a:off x="1028700" y="885825"/>
            <a:ext cx="15268665" cy="1236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rgbClr val="3D593D"/>
                </a:solidFill>
                <a:latin typeface="Arial"/>
                <a:ea typeface="Arial"/>
                <a:cs typeface="Arial"/>
                <a:sym typeface="Arial"/>
              </a:rPr>
              <a:t>Conclusiones:</a:t>
            </a:r>
            <a:endParaRPr/>
          </a:p>
        </p:txBody>
      </p:sp>
      <p:sp>
        <p:nvSpPr>
          <p:cNvPr id="251" name="Google Shape;251;p9"/>
          <p:cNvSpPr txBox="1"/>
          <p:nvPr/>
        </p:nvSpPr>
        <p:spPr>
          <a:xfrm>
            <a:off x="2165631" y="4608153"/>
            <a:ext cx="13956600" cy="21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63486" lvl="0" marL="45720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99"/>
              <a:buChar char="●"/>
            </a:pPr>
            <a:r>
              <a:rPr lang="en-US" sz="3699">
                <a:solidFill>
                  <a:schemeClr val="lt1"/>
                </a:solidFill>
              </a:rPr>
              <a:t>Se logra la comunicación con el cliente.</a:t>
            </a:r>
            <a:endParaRPr sz="3699">
              <a:solidFill>
                <a:srgbClr val="FFFFFF"/>
              </a:solidFill>
            </a:endParaRPr>
          </a:p>
          <a:p>
            <a:pPr indent="-463486" lvl="0" marL="45720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99"/>
              <a:buChar char="●"/>
            </a:pPr>
            <a:r>
              <a:rPr lang="en-US" sz="3699">
                <a:solidFill>
                  <a:srgbClr val="FFFFFF"/>
                </a:solidFill>
              </a:rPr>
              <a:t>Avance de proyecto.</a:t>
            </a:r>
            <a:endParaRPr sz="3699">
              <a:solidFill>
                <a:srgbClr val="FFFFFF"/>
              </a:solidFill>
            </a:endParaRPr>
          </a:p>
          <a:p>
            <a:pPr indent="-463486" lvl="0" marL="45720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99"/>
              <a:buChar char="●"/>
            </a:pPr>
            <a:r>
              <a:rPr lang="en-US" sz="3699">
                <a:solidFill>
                  <a:srgbClr val="FFFFFF"/>
                </a:solidFill>
              </a:rPr>
              <a:t>Inicio </a:t>
            </a:r>
            <a:r>
              <a:rPr lang="en-US" sz="3699">
                <a:solidFill>
                  <a:srgbClr val="FFFFFF"/>
                </a:solidFill>
              </a:rPr>
              <a:t>análisis</a:t>
            </a:r>
            <a:r>
              <a:rPr lang="en-US" sz="3699">
                <a:solidFill>
                  <a:srgbClr val="FFFFFF"/>
                </a:solidFill>
              </a:rPr>
              <a:t> de la fuente de datos.</a:t>
            </a:r>
            <a:endParaRPr sz="3699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07a0b8d191_0_0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77" l="0" r="0" t="-38887"/>
            </a:stretch>
          </a:blipFill>
          <a:ln>
            <a:noFill/>
          </a:ln>
        </p:spPr>
      </p:sp>
      <p:sp>
        <p:nvSpPr>
          <p:cNvPr id="257" name="Google Shape;257;g307a0b8d191_0_0"/>
          <p:cNvSpPr/>
          <p:nvPr/>
        </p:nvSpPr>
        <p:spPr>
          <a:xfrm>
            <a:off x="3806033" y="112183"/>
            <a:ext cx="10454684" cy="10062633"/>
          </a:xfrm>
          <a:custGeom>
            <a:rect b="b" l="l" r="r" t="t"/>
            <a:pathLst>
              <a:path extrusionOk="0" h="10062633" w="10454684">
                <a:moveTo>
                  <a:pt x="0" y="0"/>
                </a:moveTo>
                <a:lnTo>
                  <a:pt x="10454684" y="0"/>
                </a:lnTo>
                <a:lnTo>
                  <a:pt x="10454684" y="10062634"/>
                </a:lnTo>
                <a:lnTo>
                  <a:pt x="0" y="100626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8" name="Google Shape;258;g307a0b8d191_0_0"/>
          <p:cNvSpPr/>
          <p:nvPr/>
        </p:nvSpPr>
        <p:spPr>
          <a:xfrm>
            <a:off x="14027828" y="7346882"/>
            <a:ext cx="5863057" cy="4114800"/>
          </a:xfrm>
          <a:custGeom>
            <a:rect b="b" l="l" r="r" t="t"/>
            <a:pathLst>
              <a:path extrusionOk="0" h="4114800" w="5863057">
                <a:moveTo>
                  <a:pt x="0" y="0"/>
                </a:moveTo>
                <a:lnTo>
                  <a:pt x="5863057" y="0"/>
                </a:lnTo>
                <a:lnTo>
                  <a:pt x="58630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9" name="Google Shape;259;g307a0b8d191_0_0"/>
          <p:cNvSpPr/>
          <p:nvPr/>
        </p:nvSpPr>
        <p:spPr>
          <a:xfrm rot="1320846">
            <a:off x="-1047326" y="-908442"/>
            <a:ext cx="3533776" cy="5252910"/>
          </a:xfrm>
          <a:custGeom>
            <a:rect b="b" l="l" r="r" t="t"/>
            <a:pathLst>
              <a:path extrusionOk="0" h="5250597" w="3532220">
                <a:moveTo>
                  <a:pt x="0" y="0"/>
                </a:moveTo>
                <a:lnTo>
                  <a:pt x="3532220" y="0"/>
                </a:lnTo>
                <a:lnTo>
                  <a:pt x="3532220" y="5250596"/>
                </a:lnTo>
                <a:lnTo>
                  <a:pt x="0" y="52505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0" name="Google Shape;260;g307a0b8d191_0_0"/>
          <p:cNvSpPr/>
          <p:nvPr/>
        </p:nvSpPr>
        <p:spPr>
          <a:xfrm>
            <a:off x="-198259" y="7770606"/>
            <a:ext cx="2453917" cy="4114800"/>
          </a:xfrm>
          <a:custGeom>
            <a:rect b="b" l="l" r="r" t="t"/>
            <a:pathLst>
              <a:path extrusionOk="0" h="4114800" w="2453917">
                <a:moveTo>
                  <a:pt x="0" y="0"/>
                </a:moveTo>
                <a:lnTo>
                  <a:pt x="2453918" y="0"/>
                </a:lnTo>
                <a:lnTo>
                  <a:pt x="24539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1" name="Google Shape;261;g307a0b8d191_0_0"/>
          <p:cNvSpPr txBox="1"/>
          <p:nvPr/>
        </p:nvSpPr>
        <p:spPr>
          <a:xfrm>
            <a:off x="2321849" y="1756450"/>
            <a:ext cx="136443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590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Modelo de predicción en términos productivos</a:t>
            </a:r>
            <a:endParaRPr b="1" sz="590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590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 de seguridad, mejores líderes de operación</a:t>
            </a:r>
            <a:endParaRPr b="1" sz="15235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g307a0b8d191_0_0"/>
          <p:cNvSpPr txBox="1"/>
          <p:nvPr/>
        </p:nvSpPr>
        <p:spPr>
          <a:xfrm>
            <a:off x="8384450" y="7346875"/>
            <a:ext cx="9446400" cy="25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74E13"/>
                </a:solidFill>
              </a:rPr>
              <a:t>Equipo de Desarrollo: </a:t>
            </a:r>
            <a:r>
              <a:rPr lang="en-US" sz="3200">
                <a:solidFill>
                  <a:srgbClr val="274E13"/>
                </a:solidFill>
              </a:rPr>
              <a:t>Scarlet Gavia Mondaca</a:t>
            </a:r>
            <a:r>
              <a:rPr b="1" lang="en-US" sz="3200">
                <a:solidFill>
                  <a:srgbClr val="274E13"/>
                </a:solidFill>
              </a:rPr>
              <a:t>                 </a:t>
            </a:r>
            <a:endParaRPr b="1" sz="3200">
              <a:solidFill>
                <a:srgbClr val="274E13"/>
              </a:solidFill>
            </a:endParaRPr>
          </a:p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74E13"/>
                </a:solidFill>
              </a:rPr>
              <a:t>Empresa o Unidad: </a:t>
            </a:r>
            <a:r>
              <a:rPr lang="en-US" sz="3200">
                <a:solidFill>
                  <a:srgbClr val="274E13"/>
                </a:solidFill>
              </a:rPr>
              <a:t>Operación Mina Ministro Hales</a:t>
            </a:r>
            <a:r>
              <a:rPr b="1" lang="en-US" sz="3200">
                <a:solidFill>
                  <a:srgbClr val="274E13"/>
                </a:solidFill>
              </a:rPr>
              <a:t>       </a:t>
            </a:r>
            <a:endParaRPr b="1" sz="3200">
              <a:solidFill>
                <a:srgbClr val="274E13"/>
              </a:solidFill>
            </a:endParaRPr>
          </a:p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74E13"/>
                </a:solidFill>
              </a:rPr>
              <a:t>Curso: </a:t>
            </a:r>
            <a:r>
              <a:rPr lang="en-US" sz="3200">
                <a:solidFill>
                  <a:srgbClr val="274E13"/>
                </a:solidFill>
              </a:rPr>
              <a:t>Proyecto IV ICCI				</a:t>
            </a:r>
            <a:endParaRPr b="1" sz="3200">
              <a:solidFill>
                <a:srgbClr val="274E13"/>
              </a:solidFill>
            </a:endParaRPr>
          </a:p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74E13"/>
                </a:solidFill>
              </a:rPr>
              <a:t>Profesor: </a:t>
            </a:r>
            <a:r>
              <a:rPr lang="en-US" sz="3200">
                <a:solidFill>
                  <a:srgbClr val="274E13"/>
                </a:solidFill>
              </a:rPr>
              <a:t>Diego Aracena Pizarro	</a:t>
            </a:r>
            <a:endParaRPr sz="3200">
              <a:solidFill>
                <a:srgbClr val="274E13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83" l="0" r="0" t="-38885"/>
            </a:stretch>
          </a:blipFill>
          <a:ln>
            <a:noFill/>
          </a:ln>
        </p:spPr>
      </p:sp>
      <p:sp>
        <p:nvSpPr>
          <p:cNvPr id="268" name="Google Shape;268;p3"/>
          <p:cNvSpPr/>
          <p:nvPr/>
        </p:nvSpPr>
        <p:spPr>
          <a:xfrm rot="6945466">
            <a:off x="-314661" y="6721830"/>
            <a:ext cx="2686721" cy="3993775"/>
          </a:xfrm>
          <a:custGeom>
            <a:rect b="b" l="l" r="r" t="t"/>
            <a:pathLst>
              <a:path extrusionOk="0" h="3993775" w="2686721">
                <a:moveTo>
                  <a:pt x="0" y="0"/>
                </a:moveTo>
                <a:lnTo>
                  <a:pt x="2686722" y="0"/>
                </a:lnTo>
                <a:lnTo>
                  <a:pt x="2686722" y="3993776"/>
                </a:lnTo>
                <a:lnTo>
                  <a:pt x="0" y="39937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69" name="Google Shape;269;p3"/>
          <p:cNvGrpSpPr/>
          <p:nvPr/>
        </p:nvGrpSpPr>
        <p:grpSpPr>
          <a:xfrm>
            <a:off x="1028700" y="2428818"/>
            <a:ext cx="10276151" cy="7248731"/>
            <a:chOff x="0" y="-38100"/>
            <a:chExt cx="2706476" cy="1909131"/>
          </a:xfrm>
        </p:grpSpPr>
        <p:sp>
          <p:nvSpPr>
            <p:cNvPr id="270" name="Google Shape;270;p3"/>
            <p:cNvSpPr/>
            <p:nvPr/>
          </p:nvSpPr>
          <p:spPr>
            <a:xfrm>
              <a:off x="0" y="0"/>
              <a:ext cx="2706476" cy="1871031"/>
            </a:xfrm>
            <a:custGeom>
              <a:rect b="b" l="l" r="r" t="t"/>
              <a:pathLst>
                <a:path extrusionOk="0" h="1871031" w="2706476">
                  <a:moveTo>
                    <a:pt x="0" y="0"/>
                  </a:moveTo>
                  <a:lnTo>
                    <a:pt x="2706476" y="0"/>
                  </a:lnTo>
                  <a:lnTo>
                    <a:pt x="2706476" y="1871031"/>
                  </a:lnTo>
                  <a:lnTo>
                    <a:pt x="0" y="1871031"/>
                  </a:lnTo>
                  <a:close/>
                </a:path>
              </a:pathLst>
            </a:custGeom>
            <a:solidFill>
              <a:srgbClr val="DFECE0"/>
            </a:solidFill>
            <a:ln>
              <a:noFill/>
            </a:ln>
          </p:spPr>
        </p:sp>
        <p:sp>
          <p:nvSpPr>
            <p:cNvPr id="271" name="Google Shape;271;p3"/>
            <p:cNvSpPr txBox="1"/>
            <p:nvPr/>
          </p:nvSpPr>
          <p:spPr>
            <a:xfrm>
              <a:off x="0" y="-38100"/>
              <a:ext cx="2706476" cy="1909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2" name="Google Shape;272;p3"/>
          <p:cNvSpPr txBox="1"/>
          <p:nvPr/>
        </p:nvSpPr>
        <p:spPr>
          <a:xfrm>
            <a:off x="1028700" y="885825"/>
            <a:ext cx="15268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3D593D"/>
                </a:solidFill>
              </a:rPr>
              <a:t>Empresa</a:t>
            </a:r>
            <a:r>
              <a:rPr b="0" i="0" lang="en-US" sz="7200" u="none" cap="none" strike="noStrike">
                <a:solidFill>
                  <a:srgbClr val="3D593D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273" name="Google Shape;273;p3"/>
          <p:cNvSpPr/>
          <p:nvPr/>
        </p:nvSpPr>
        <p:spPr>
          <a:xfrm rot="10147575">
            <a:off x="13906889" y="-2057400"/>
            <a:ext cx="5863057" cy="4114800"/>
          </a:xfrm>
          <a:custGeom>
            <a:rect b="b" l="l" r="r" t="t"/>
            <a:pathLst>
              <a:path extrusionOk="0" h="4114800" w="5863057">
                <a:moveTo>
                  <a:pt x="0" y="0"/>
                </a:moveTo>
                <a:lnTo>
                  <a:pt x="5863057" y="0"/>
                </a:lnTo>
                <a:lnTo>
                  <a:pt x="58630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4" name="Google Shape;274;p3"/>
          <p:cNvSpPr txBox="1"/>
          <p:nvPr/>
        </p:nvSpPr>
        <p:spPr>
          <a:xfrm>
            <a:off x="1596708" y="4351160"/>
            <a:ext cx="8088300" cy="3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99">
                <a:solidFill>
                  <a:srgbClr val="223022"/>
                </a:solidFill>
              </a:rPr>
              <a:t>Codelco division ministro Hales, conocida por su enfoque en la </a:t>
            </a:r>
            <a:r>
              <a:rPr lang="en-US" sz="3699">
                <a:solidFill>
                  <a:srgbClr val="223022"/>
                </a:solidFill>
              </a:rPr>
              <a:t>innovación</a:t>
            </a:r>
            <a:r>
              <a:rPr lang="en-US" sz="3699">
                <a:solidFill>
                  <a:srgbClr val="223022"/>
                </a:solidFill>
              </a:rPr>
              <a:t> y la </a:t>
            </a:r>
            <a:r>
              <a:rPr lang="en-US" sz="3699">
                <a:solidFill>
                  <a:srgbClr val="223022"/>
                </a:solidFill>
              </a:rPr>
              <a:t>sustentabilidad</a:t>
            </a:r>
            <a:r>
              <a:rPr lang="en-US" sz="3699">
                <a:solidFill>
                  <a:srgbClr val="223022"/>
                </a:solidFill>
              </a:rPr>
              <a:t>, implementando tecnologias modernas</a:t>
            </a:r>
            <a:endParaRPr sz="3699">
              <a:solidFill>
                <a:srgbClr val="223022"/>
              </a:solidFill>
            </a:endParaRPr>
          </a:p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5" name="Google Shape;275;p3"/>
          <p:cNvPicPr preferRelativeResize="0"/>
          <p:nvPr/>
        </p:nvPicPr>
        <p:blipFill rotWithShape="1">
          <a:blip r:embed="rId6">
            <a:alphaModFix/>
          </a:blip>
          <a:srcRect b="12590" l="12787" r="11860" t="10117"/>
          <a:stretch/>
        </p:blipFill>
        <p:spPr>
          <a:xfrm>
            <a:off x="11906500" y="3429000"/>
            <a:ext cx="5606475" cy="4597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83" l="0" r="0" t="-38885"/>
            </a:stretch>
          </a:blipFill>
          <a:ln>
            <a:noFill/>
          </a:ln>
        </p:spPr>
      </p:sp>
      <p:sp>
        <p:nvSpPr>
          <p:cNvPr id="99" name="Google Shape;99;p2"/>
          <p:cNvSpPr/>
          <p:nvPr/>
        </p:nvSpPr>
        <p:spPr>
          <a:xfrm>
            <a:off x="-3750983" y="7770606"/>
            <a:ext cx="5863057" cy="4114800"/>
          </a:xfrm>
          <a:custGeom>
            <a:rect b="b" l="l" r="r" t="t"/>
            <a:pathLst>
              <a:path extrusionOk="0" h="4114800" w="5863057">
                <a:moveTo>
                  <a:pt x="0" y="0"/>
                </a:moveTo>
                <a:lnTo>
                  <a:pt x="5863057" y="0"/>
                </a:lnTo>
                <a:lnTo>
                  <a:pt x="58630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2"/>
          <p:cNvSpPr/>
          <p:nvPr/>
        </p:nvSpPr>
        <p:spPr>
          <a:xfrm flipH="1" rot="8722272">
            <a:off x="15493190" y="-645632"/>
            <a:ext cx="3532220" cy="5250597"/>
          </a:xfrm>
          <a:custGeom>
            <a:rect b="b" l="l" r="r" t="t"/>
            <a:pathLst>
              <a:path extrusionOk="0" h="5250597" w="3532220">
                <a:moveTo>
                  <a:pt x="3532220" y="0"/>
                </a:moveTo>
                <a:lnTo>
                  <a:pt x="0" y="0"/>
                </a:lnTo>
                <a:lnTo>
                  <a:pt x="0" y="5250596"/>
                </a:lnTo>
                <a:lnTo>
                  <a:pt x="3532220" y="5250596"/>
                </a:lnTo>
                <a:lnTo>
                  <a:pt x="353222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2"/>
          <p:cNvSpPr/>
          <p:nvPr/>
        </p:nvSpPr>
        <p:spPr>
          <a:xfrm flipH="1">
            <a:off x="16550780" y="8562451"/>
            <a:ext cx="3056701" cy="5125565"/>
          </a:xfrm>
          <a:custGeom>
            <a:rect b="b" l="l" r="r" t="t"/>
            <a:pathLst>
              <a:path extrusionOk="0" h="5125565" w="3056701">
                <a:moveTo>
                  <a:pt x="3056701" y="0"/>
                </a:moveTo>
                <a:lnTo>
                  <a:pt x="0" y="0"/>
                </a:lnTo>
                <a:lnTo>
                  <a:pt x="0" y="5125565"/>
                </a:lnTo>
                <a:lnTo>
                  <a:pt x="3056701" y="5125565"/>
                </a:lnTo>
                <a:lnTo>
                  <a:pt x="3056701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2"/>
          <p:cNvSpPr txBox="1"/>
          <p:nvPr/>
        </p:nvSpPr>
        <p:spPr>
          <a:xfrm>
            <a:off x="902112" y="3222900"/>
            <a:ext cx="15522000" cy="41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58736" lvl="0" marL="45720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223022"/>
              </a:buClr>
              <a:buSzPts val="5199"/>
              <a:buChar char="●"/>
            </a:pPr>
            <a:r>
              <a:rPr lang="en-US" sz="5199">
                <a:solidFill>
                  <a:srgbClr val="223022"/>
                </a:solidFill>
              </a:rPr>
              <a:t>Minera Codelco division ministro Hales</a:t>
            </a:r>
            <a:endParaRPr sz="5199">
              <a:solidFill>
                <a:srgbClr val="223022"/>
              </a:solidFill>
            </a:endParaRPr>
          </a:p>
          <a:p>
            <a:pPr indent="-558736" lvl="0" marL="45720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223022"/>
              </a:buClr>
              <a:buSzPts val="5199"/>
              <a:buChar char="●"/>
            </a:pPr>
            <a:r>
              <a:rPr lang="en-US" sz="5199">
                <a:solidFill>
                  <a:srgbClr val="223022"/>
                </a:solidFill>
              </a:rPr>
              <a:t>Optimización de operadores</a:t>
            </a:r>
            <a:endParaRPr sz="5199">
              <a:solidFill>
                <a:srgbClr val="223022"/>
              </a:solidFill>
            </a:endParaRPr>
          </a:p>
          <a:p>
            <a:pPr indent="-558736" lvl="0" marL="45720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223022"/>
              </a:buClr>
              <a:buSzPts val="5199"/>
              <a:buChar char="●"/>
            </a:pPr>
            <a:r>
              <a:rPr lang="en-US" sz="5199">
                <a:solidFill>
                  <a:srgbClr val="223022"/>
                </a:solidFill>
              </a:rPr>
              <a:t>Diseño del modelo</a:t>
            </a:r>
            <a:endParaRPr sz="5199">
              <a:solidFill>
                <a:srgbClr val="223022"/>
              </a:solidFill>
            </a:endParaRPr>
          </a:p>
          <a:p>
            <a:pPr indent="-558736" lvl="0" marL="45720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223022"/>
              </a:buClr>
              <a:buSzPts val="5199"/>
              <a:buChar char="●"/>
            </a:pPr>
            <a:r>
              <a:rPr lang="en-US" sz="5199">
                <a:solidFill>
                  <a:srgbClr val="223022"/>
                </a:solidFill>
              </a:rPr>
              <a:t>Modelo de predicción</a:t>
            </a:r>
            <a:endParaRPr sz="5199">
              <a:solidFill>
                <a:srgbClr val="223022"/>
              </a:solidFill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-3598583" y="7923006"/>
            <a:ext cx="5863057" cy="4114800"/>
          </a:xfrm>
          <a:custGeom>
            <a:rect b="b" l="l" r="r" t="t"/>
            <a:pathLst>
              <a:path extrusionOk="0" h="4114800" w="5863057">
                <a:moveTo>
                  <a:pt x="0" y="0"/>
                </a:moveTo>
                <a:lnTo>
                  <a:pt x="5863057" y="0"/>
                </a:lnTo>
                <a:lnTo>
                  <a:pt x="58630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2"/>
          <p:cNvSpPr txBox="1"/>
          <p:nvPr/>
        </p:nvSpPr>
        <p:spPr>
          <a:xfrm>
            <a:off x="1028700" y="885825"/>
            <a:ext cx="15268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3D593D"/>
                </a:solidFill>
              </a:rPr>
              <a:t>Introducción</a:t>
            </a:r>
            <a:r>
              <a:rPr b="0" i="0" lang="en-US" sz="7200" u="none" cap="none" strike="noStrike">
                <a:solidFill>
                  <a:srgbClr val="3D593D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7">
            <a:alphaModFix/>
          </a:blip>
          <a:srcRect b="12590" l="12787" r="11860" t="10117"/>
          <a:stretch/>
        </p:blipFill>
        <p:spPr>
          <a:xfrm>
            <a:off x="11856625" y="5266703"/>
            <a:ext cx="4019225" cy="329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83" l="0" r="0" t="-38885"/>
            </a:stretch>
          </a:blipFill>
          <a:ln>
            <a:noFill/>
          </a:ln>
        </p:spPr>
      </p:sp>
      <p:sp>
        <p:nvSpPr>
          <p:cNvPr id="111" name="Google Shape;111;p4"/>
          <p:cNvSpPr/>
          <p:nvPr/>
        </p:nvSpPr>
        <p:spPr>
          <a:xfrm rot="6945466">
            <a:off x="16127295" y="7514486"/>
            <a:ext cx="2686721" cy="3993775"/>
          </a:xfrm>
          <a:custGeom>
            <a:rect b="b" l="l" r="r" t="t"/>
            <a:pathLst>
              <a:path extrusionOk="0" h="3993775" w="2686721">
                <a:moveTo>
                  <a:pt x="0" y="0"/>
                </a:moveTo>
                <a:lnTo>
                  <a:pt x="2686722" y="0"/>
                </a:lnTo>
                <a:lnTo>
                  <a:pt x="2686722" y="3993775"/>
                </a:lnTo>
                <a:lnTo>
                  <a:pt x="0" y="3993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p4"/>
          <p:cNvSpPr/>
          <p:nvPr/>
        </p:nvSpPr>
        <p:spPr>
          <a:xfrm rot="10147575">
            <a:off x="-723117" y="8829099"/>
            <a:ext cx="5863057" cy="4114800"/>
          </a:xfrm>
          <a:custGeom>
            <a:rect b="b" l="l" r="r" t="t"/>
            <a:pathLst>
              <a:path extrusionOk="0" h="4114800" w="5863057">
                <a:moveTo>
                  <a:pt x="0" y="0"/>
                </a:moveTo>
                <a:lnTo>
                  <a:pt x="5863057" y="0"/>
                </a:lnTo>
                <a:lnTo>
                  <a:pt x="58630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3" name="Google Shape;113;p4"/>
          <p:cNvGrpSpPr/>
          <p:nvPr/>
        </p:nvGrpSpPr>
        <p:grpSpPr>
          <a:xfrm>
            <a:off x="1028700" y="2754904"/>
            <a:ext cx="7659236" cy="6188564"/>
            <a:chOff x="0" y="-38100"/>
            <a:chExt cx="2017234" cy="714978"/>
          </a:xfrm>
        </p:grpSpPr>
        <p:sp>
          <p:nvSpPr>
            <p:cNvPr id="114" name="Google Shape;114;p4"/>
            <p:cNvSpPr/>
            <p:nvPr/>
          </p:nvSpPr>
          <p:spPr>
            <a:xfrm>
              <a:off x="0" y="0"/>
              <a:ext cx="2017234" cy="676878"/>
            </a:xfrm>
            <a:custGeom>
              <a:rect b="b" l="l" r="r" t="t"/>
              <a:pathLst>
                <a:path extrusionOk="0" h="676878" w="2017234">
                  <a:moveTo>
                    <a:pt x="0" y="0"/>
                  </a:moveTo>
                  <a:lnTo>
                    <a:pt x="2017234" y="0"/>
                  </a:lnTo>
                  <a:lnTo>
                    <a:pt x="2017234" y="676878"/>
                  </a:lnTo>
                  <a:lnTo>
                    <a:pt x="0" y="676878"/>
                  </a:lnTo>
                  <a:close/>
                </a:path>
              </a:pathLst>
            </a:custGeom>
            <a:solidFill>
              <a:srgbClr val="DFECE0"/>
            </a:solidFill>
            <a:ln>
              <a:noFill/>
            </a:ln>
          </p:spPr>
        </p:sp>
        <p:sp>
          <p:nvSpPr>
            <p:cNvPr id="115" name="Google Shape;115;p4"/>
            <p:cNvSpPr txBox="1"/>
            <p:nvPr/>
          </p:nvSpPr>
          <p:spPr>
            <a:xfrm>
              <a:off x="0" y="-38100"/>
              <a:ext cx="2017234" cy="7149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4"/>
          <p:cNvSpPr txBox="1"/>
          <p:nvPr/>
        </p:nvSpPr>
        <p:spPr>
          <a:xfrm>
            <a:off x="1028700" y="885825"/>
            <a:ext cx="15268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3D593D"/>
                </a:solidFill>
              </a:rPr>
              <a:t>Planteamiento del problema</a:t>
            </a:r>
            <a:r>
              <a:rPr b="0" i="0" lang="en-US" sz="7200" u="none" cap="none" strike="noStrike">
                <a:solidFill>
                  <a:srgbClr val="3D593D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117" name="Google Shape;117;p4"/>
          <p:cNvSpPr/>
          <p:nvPr/>
        </p:nvSpPr>
        <p:spPr>
          <a:xfrm rot="10147575">
            <a:off x="13906889" y="-2057400"/>
            <a:ext cx="5863057" cy="4114800"/>
          </a:xfrm>
          <a:custGeom>
            <a:rect b="b" l="l" r="r" t="t"/>
            <a:pathLst>
              <a:path extrusionOk="0" h="4114800" w="5863057">
                <a:moveTo>
                  <a:pt x="0" y="0"/>
                </a:moveTo>
                <a:lnTo>
                  <a:pt x="5863057" y="0"/>
                </a:lnTo>
                <a:lnTo>
                  <a:pt x="58630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4"/>
          <p:cNvSpPr txBox="1"/>
          <p:nvPr/>
        </p:nvSpPr>
        <p:spPr>
          <a:xfrm>
            <a:off x="814164" y="3429009"/>
            <a:ext cx="80883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99">
                <a:solidFill>
                  <a:srgbClr val="223022"/>
                </a:solidFill>
              </a:rPr>
              <a:t>La minera ministro Hales, busca </a:t>
            </a:r>
            <a:r>
              <a:rPr lang="en-US" sz="3699">
                <a:solidFill>
                  <a:srgbClr val="223022"/>
                </a:solidFill>
              </a:rPr>
              <a:t>optimizar</a:t>
            </a:r>
            <a:r>
              <a:rPr lang="en-US" sz="3699">
                <a:solidFill>
                  <a:srgbClr val="223022"/>
                </a:solidFill>
              </a:rPr>
              <a:t> sus operadores </a:t>
            </a:r>
            <a:r>
              <a:rPr lang="en-US" sz="3699">
                <a:solidFill>
                  <a:srgbClr val="223022"/>
                </a:solidFill>
              </a:rPr>
              <a:t>según</a:t>
            </a:r>
            <a:r>
              <a:rPr lang="en-US" sz="3699">
                <a:solidFill>
                  <a:srgbClr val="223022"/>
                </a:solidFill>
              </a:rPr>
              <a:t> el nivel de cansancio y seguridad obtenido desde otros sistemas.</a:t>
            </a:r>
            <a:endParaRPr sz="3699">
              <a:solidFill>
                <a:srgbClr val="223022"/>
              </a:solidFill>
            </a:endParaRPr>
          </a:p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99">
                <a:solidFill>
                  <a:srgbClr val="223022"/>
                </a:solidFill>
              </a:rPr>
              <a:t>Obteniendo todos estos datos en distintas fuentes de datos.</a:t>
            </a:r>
            <a:endParaRPr sz="3699">
              <a:solidFill>
                <a:srgbClr val="223022"/>
              </a:solidFill>
            </a:endParaRPr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6">
            <a:alphaModFix/>
          </a:blip>
          <a:srcRect b="17558" l="6405" r="5967" t="18848"/>
          <a:stretch/>
        </p:blipFill>
        <p:spPr>
          <a:xfrm>
            <a:off x="9970825" y="3429000"/>
            <a:ext cx="6326667" cy="455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83" l="0" r="0" t="-38885"/>
            </a:stretch>
          </a:blipFill>
          <a:ln>
            <a:noFill/>
          </a:ln>
        </p:spPr>
      </p:sp>
      <p:grpSp>
        <p:nvGrpSpPr>
          <p:cNvPr id="125" name="Google Shape;125;p5"/>
          <p:cNvGrpSpPr/>
          <p:nvPr/>
        </p:nvGrpSpPr>
        <p:grpSpPr>
          <a:xfrm>
            <a:off x="1636325" y="2607388"/>
            <a:ext cx="15015351" cy="6574714"/>
            <a:chOff x="0" y="-38100"/>
            <a:chExt cx="3869138" cy="311179"/>
          </a:xfrm>
        </p:grpSpPr>
        <p:sp>
          <p:nvSpPr>
            <p:cNvPr id="126" name="Google Shape;126;p5"/>
            <p:cNvSpPr/>
            <p:nvPr/>
          </p:nvSpPr>
          <p:spPr>
            <a:xfrm>
              <a:off x="0" y="0"/>
              <a:ext cx="3869137" cy="273079"/>
            </a:xfrm>
            <a:custGeom>
              <a:rect b="b" l="l" r="r" t="t"/>
              <a:pathLst>
                <a:path extrusionOk="0" h="273079" w="3869137">
                  <a:moveTo>
                    <a:pt x="0" y="0"/>
                  </a:moveTo>
                  <a:lnTo>
                    <a:pt x="3869137" y="0"/>
                  </a:lnTo>
                  <a:lnTo>
                    <a:pt x="3869137" y="273079"/>
                  </a:lnTo>
                  <a:lnTo>
                    <a:pt x="0" y="273079"/>
                  </a:lnTo>
                  <a:close/>
                </a:path>
              </a:pathLst>
            </a:custGeom>
            <a:solidFill>
              <a:srgbClr val="DFECE0"/>
            </a:solidFill>
            <a:ln>
              <a:noFill/>
            </a:ln>
          </p:spPr>
        </p:sp>
        <p:sp>
          <p:nvSpPr>
            <p:cNvPr id="127" name="Google Shape;127;p5"/>
            <p:cNvSpPr txBox="1"/>
            <p:nvPr/>
          </p:nvSpPr>
          <p:spPr>
            <a:xfrm>
              <a:off x="0" y="-38100"/>
              <a:ext cx="3869138" cy="3111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Google Shape;128;p5"/>
          <p:cNvSpPr txBox="1"/>
          <p:nvPr/>
        </p:nvSpPr>
        <p:spPr>
          <a:xfrm>
            <a:off x="2272371" y="4128850"/>
            <a:ext cx="13749600" cy="37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99">
                <a:solidFill>
                  <a:srgbClr val="223022"/>
                </a:solidFill>
              </a:rPr>
              <a:t>Se sugiere crear un modelo, el cual tome llas fuentes de datos y realice una prediccion respecto a los datos obtenido, para esto se necesitan las fuentes de datos con los datos necesarios, para que el sistema alerte cuando un trabajador esta en momento de tener cansancio.</a:t>
            </a:r>
            <a:endParaRPr/>
          </a:p>
        </p:txBody>
      </p:sp>
      <p:sp>
        <p:nvSpPr>
          <p:cNvPr id="129" name="Google Shape;129;p5"/>
          <p:cNvSpPr txBox="1"/>
          <p:nvPr/>
        </p:nvSpPr>
        <p:spPr>
          <a:xfrm>
            <a:off x="3140125" y="1314400"/>
            <a:ext cx="12014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3D593D"/>
                </a:solidFill>
              </a:rPr>
              <a:t>Solución</a:t>
            </a:r>
            <a:r>
              <a:rPr lang="en-US" sz="7200">
                <a:solidFill>
                  <a:srgbClr val="3D593D"/>
                </a:solidFill>
              </a:rPr>
              <a:t> del problema: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83" l="0" r="0" t="-38885"/>
            </a:stretch>
          </a:blipFill>
          <a:ln>
            <a:noFill/>
          </a:ln>
        </p:spPr>
      </p:sp>
      <p:sp>
        <p:nvSpPr>
          <p:cNvPr id="135" name="Google Shape;135;p6"/>
          <p:cNvSpPr/>
          <p:nvPr/>
        </p:nvSpPr>
        <p:spPr>
          <a:xfrm rot="-8974127">
            <a:off x="-314661" y="-421453"/>
            <a:ext cx="2686721" cy="3993775"/>
          </a:xfrm>
          <a:custGeom>
            <a:rect b="b" l="l" r="r" t="t"/>
            <a:pathLst>
              <a:path extrusionOk="0" h="3993775" w="2686721">
                <a:moveTo>
                  <a:pt x="0" y="0"/>
                </a:moveTo>
                <a:lnTo>
                  <a:pt x="2686722" y="0"/>
                </a:lnTo>
                <a:lnTo>
                  <a:pt x="2686722" y="3993776"/>
                </a:lnTo>
                <a:lnTo>
                  <a:pt x="0" y="39937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6"/>
          <p:cNvSpPr/>
          <p:nvPr/>
        </p:nvSpPr>
        <p:spPr>
          <a:xfrm rot="10147575">
            <a:off x="14327772" y="7157131"/>
            <a:ext cx="5863057" cy="4114800"/>
          </a:xfrm>
          <a:custGeom>
            <a:rect b="b" l="l" r="r" t="t"/>
            <a:pathLst>
              <a:path extrusionOk="0" h="4114800" w="5863057">
                <a:moveTo>
                  <a:pt x="0" y="0"/>
                </a:moveTo>
                <a:lnTo>
                  <a:pt x="5863056" y="0"/>
                </a:lnTo>
                <a:lnTo>
                  <a:pt x="586305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6"/>
          <p:cNvSpPr/>
          <p:nvPr/>
        </p:nvSpPr>
        <p:spPr>
          <a:xfrm rot="10669215">
            <a:off x="3598538" y="1249109"/>
            <a:ext cx="10454684" cy="10062633"/>
          </a:xfrm>
          <a:custGeom>
            <a:rect b="b" l="l" r="r" t="t"/>
            <a:pathLst>
              <a:path extrusionOk="0" h="10062633" w="10454684">
                <a:moveTo>
                  <a:pt x="0" y="0"/>
                </a:moveTo>
                <a:lnTo>
                  <a:pt x="10454684" y="0"/>
                </a:lnTo>
                <a:lnTo>
                  <a:pt x="10454684" y="10062634"/>
                </a:lnTo>
                <a:lnTo>
                  <a:pt x="0" y="100626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8" name="Google Shape;138;p6"/>
          <p:cNvGrpSpPr/>
          <p:nvPr/>
        </p:nvGrpSpPr>
        <p:grpSpPr>
          <a:xfrm>
            <a:off x="1990635" y="3558274"/>
            <a:ext cx="14306731" cy="5160444"/>
            <a:chOff x="0" y="-38100"/>
            <a:chExt cx="3768028" cy="1359129"/>
          </a:xfrm>
        </p:grpSpPr>
        <p:sp>
          <p:nvSpPr>
            <p:cNvPr id="139" name="Google Shape;139;p6"/>
            <p:cNvSpPr/>
            <p:nvPr/>
          </p:nvSpPr>
          <p:spPr>
            <a:xfrm>
              <a:off x="0" y="0"/>
              <a:ext cx="3768028" cy="1321029"/>
            </a:xfrm>
            <a:custGeom>
              <a:rect b="b" l="l" r="r" t="t"/>
              <a:pathLst>
                <a:path extrusionOk="0" h="1321029" w="3768028">
                  <a:moveTo>
                    <a:pt x="0" y="0"/>
                  </a:moveTo>
                  <a:lnTo>
                    <a:pt x="3768028" y="0"/>
                  </a:lnTo>
                  <a:lnTo>
                    <a:pt x="3768028" y="1321029"/>
                  </a:lnTo>
                  <a:lnTo>
                    <a:pt x="0" y="1321029"/>
                  </a:lnTo>
                  <a:close/>
                </a:path>
              </a:pathLst>
            </a:custGeom>
            <a:solidFill>
              <a:srgbClr val="DFECE0"/>
            </a:solidFill>
            <a:ln>
              <a:noFill/>
            </a:ln>
          </p:spPr>
        </p:sp>
        <p:sp>
          <p:nvSpPr>
            <p:cNvPr id="140" name="Google Shape;140;p6"/>
            <p:cNvSpPr txBox="1"/>
            <p:nvPr/>
          </p:nvSpPr>
          <p:spPr>
            <a:xfrm>
              <a:off x="0" y="-38100"/>
              <a:ext cx="3768028" cy="13591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6"/>
          <p:cNvSpPr txBox="1"/>
          <p:nvPr/>
        </p:nvSpPr>
        <p:spPr>
          <a:xfrm>
            <a:off x="1028700" y="885825"/>
            <a:ext cx="15268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rgbClr val="3D593D"/>
                </a:solidFill>
                <a:latin typeface="Arial"/>
                <a:ea typeface="Arial"/>
                <a:cs typeface="Arial"/>
                <a:sym typeface="Arial"/>
              </a:rPr>
              <a:t>Objetivo </a:t>
            </a:r>
            <a:r>
              <a:rPr lang="en-US" sz="7200">
                <a:solidFill>
                  <a:srgbClr val="3D593D"/>
                </a:solidFill>
              </a:rPr>
              <a:t>General</a:t>
            </a:r>
            <a:r>
              <a:rPr b="0" i="0" lang="en-US" sz="7200" u="none" cap="none" strike="noStrike">
                <a:solidFill>
                  <a:srgbClr val="3D593D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142" name="Google Shape;142;p6"/>
          <p:cNvSpPr txBox="1"/>
          <p:nvPr/>
        </p:nvSpPr>
        <p:spPr>
          <a:xfrm>
            <a:off x="2676750" y="4493850"/>
            <a:ext cx="12934500" cy="24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600">
                <a:solidFill>
                  <a:schemeClr val="dk1"/>
                </a:solidFill>
              </a:rPr>
              <a:t>Realizar un modelo de predicción para la minera Ministro Hales, desde una fuente de datos generada por distintos sistemas de alerta</a:t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06da1637d0_0_8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77" l="0" r="0" t="-38887"/>
            </a:stretch>
          </a:blipFill>
          <a:ln>
            <a:noFill/>
          </a:ln>
        </p:spPr>
      </p:sp>
      <p:sp>
        <p:nvSpPr>
          <p:cNvPr id="148" name="Google Shape;148;g306da1637d0_0_8"/>
          <p:cNvSpPr/>
          <p:nvPr/>
        </p:nvSpPr>
        <p:spPr>
          <a:xfrm rot="-8971632">
            <a:off x="-314005" y="-424775"/>
            <a:ext cx="2688685" cy="3996694"/>
          </a:xfrm>
          <a:custGeom>
            <a:rect b="b" l="l" r="r" t="t"/>
            <a:pathLst>
              <a:path extrusionOk="0" h="3993775" w="2686721">
                <a:moveTo>
                  <a:pt x="0" y="0"/>
                </a:moveTo>
                <a:lnTo>
                  <a:pt x="2686722" y="0"/>
                </a:lnTo>
                <a:lnTo>
                  <a:pt x="2686722" y="3993776"/>
                </a:lnTo>
                <a:lnTo>
                  <a:pt x="0" y="39937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g306da1637d0_0_8"/>
          <p:cNvSpPr/>
          <p:nvPr/>
        </p:nvSpPr>
        <p:spPr>
          <a:xfrm rot="10151736">
            <a:off x="14328118" y="7152361"/>
            <a:ext cx="5864413" cy="4115751"/>
          </a:xfrm>
          <a:custGeom>
            <a:rect b="b" l="l" r="r" t="t"/>
            <a:pathLst>
              <a:path extrusionOk="0" h="4114800" w="5863057">
                <a:moveTo>
                  <a:pt x="0" y="0"/>
                </a:moveTo>
                <a:lnTo>
                  <a:pt x="5863056" y="0"/>
                </a:lnTo>
                <a:lnTo>
                  <a:pt x="586305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0" name="Google Shape;150;g306da1637d0_0_8"/>
          <p:cNvSpPr/>
          <p:nvPr/>
        </p:nvSpPr>
        <p:spPr>
          <a:xfrm rot="10671145">
            <a:off x="3593771" y="1239137"/>
            <a:ext cx="10462032" cy="10069706"/>
          </a:xfrm>
          <a:custGeom>
            <a:rect b="b" l="l" r="r" t="t"/>
            <a:pathLst>
              <a:path extrusionOk="0" h="10062633" w="10454684">
                <a:moveTo>
                  <a:pt x="0" y="0"/>
                </a:moveTo>
                <a:lnTo>
                  <a:pt x="10454684" y="0"/>
                </a:lnTo>
                <a:lnTo>
                  <a:pt x="10454684" y="10062634"/>
                </a:lnTo>
                <a:lnTo>
                  <a:pt x="0" y="100626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51" name="Google Shape;151;g306da1637d0_0_8"/>
          <p:cNvGrpSpPr/>
          <p:nvPr/>
        </p:nvGrpSpPr>
        <p:grpSpPr>
          <a:xfrm>
            <a:off x="1990635" y="3558273"/>
            <a:ext cx="14306826" cy="5160477"/>
            <a:chOff x="0" y="-38100"/>
            <a:chExt cx="3768028" cy="1359129"/>
          </a:xfrm>
        </p:grpSpPr>
        <p:sp>
          <p:nvSpPr>
            <p:cNvPr id="152" name="Google Shape;152;g306da1637d0_0_8"/>
            <p:cNvSpPr/>
            <p:nvPr/>
          </p:nvSpPr>
          <p:spPr>
            <a:xfrm>
              <a:off x="0" y="0"/>
              <a:ext cx="3768028" cy="1321029"/>
            </a:xfrm>
            <a:custGeom>
              <a:rect b="b" l="l" r="r" t="t"/>
              <a:pathLst>
                <a:path extrusionOk="0" h="1321029" w="3768028">
                  <a:moveTo>
                    <a:pt x="0" y="0"/>
                  </a:moveTo>
                  <a:lnTo>
                    <a:pt x="3768028" y="0"/>
                  </a:lnTo>
                  <a:lnTo>
                    <a:pt x="3768028" y="1321029"/>
                  </a:lnTo>
                  <a:lnTo>
                    <a:pt x="0" y="1321029"/>
                  </a:lnTo>
                  <a:close/>
                </a:path>
              </a:pathLst>
            </a:custGeom>
            <a:solidFill>
              <a:srgbClr val="DFECE0"/>
            </a:solidFill>
            <a:ln>
              <a:noFill/>
            </a:ln>
          </p:spPr>
        </p:sp>
        <p:sp>
          <p:nvSpPr>
            <p:cNvPr id="153" name="Google Shape;153;g306da1637d0_0_8"/>
            <p:cNvSpPr txBox="1"/>
            <p:nvPr/>
          </p:nvSpPr>
          <p:spPr>
            <a:xfrm>
              <a:off x="0" y="-38100"/>
              <a:ext cx="3768000" cy="13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" name="Google Shape;154;g306da1637d0_0_8"/>
          <p:cNvSpPr txBox="1"/>
          <p:nvPr/>
        </p:nvSpPr>
        <p:spPr>
          <a:xfrm>
            <a:off x="1028700" y="885825"/>
            <a:ext cx="15268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rgbClr val="3D593D"/>
                </a:solidFill>
                <a:latin typeface="Arial"/>
                <a:ea typeface="Arial"/>
                <a:cs typeface="Arial"/>
                <a:sym typeface="Arial"/>
              </a:rPr>
              <a:t>Objetiv</a:t>
            </a:r>
            <a:r>
              <a:rPr lang="en-US" sz="7200">
                <a:solidFill>
                  <a:srgbClr val="3D593D"/>
                </a:solidFill>
              </a:rPr>
              <a:t>os especificos</a:t>
            </a:r>
            <a:r>
              <a:rPr b="0" i="0" lang="en-US" sz="7200" u="none" cap="none" strike="noStrike">
                <a:solidFill>
                  <a:srgbClr val="3D593D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155" name="Google Shape;155;g306da1637d0_0_8"/>
          <p:cNvSpPr txBox="1"/>
          <p:nvPr/>
        </p:nvSpPr>
        <p:spPr>
          <a:xfrm>
            <a:off x="2676750" y="4493850"/>
            <a:ext cx="12934500" cy="3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-US" sz="3600">
                <a:solidFill>
                  <a:schemeClr val="dk1"/>
                </a:solidFill>
              </a:rPr>
              <a:t>Estudio de la fuente de datos.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-US" sz="3600">
                <a:solidFill>
                  <a:schemeClr val="dk1"/>
                </a:solidFill>
              </a:rPr>
              <a:t>Realizar algoritmos para la limpieza de la fuente de datos.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-US" sz="3600">
                <a:solidFill>
                  <a:schemeClr val="dk1"/>
                </a:solidFill>
              </a:rPr>
              <a:t>Union de base de datos.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-US" sz="3600">
                <a:solidFill>
                  <a:schemeClr val="dk1"/>
                </a:solidFill>
              </a:rPr>
              <a:t>Análisis de datos. 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-US" sz="3600">
                <a:solidFill>
                  <a:schemeClr val="dk1"/>
                </a:solidFill>
              </a:rPr>
              <a:t>Crear algoritmos de predicción.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-US" sz="3600">
                <a:solidFill>
                  <a:schemeClr val="dk1"/>
                </a:solidFill>
              </a:rPr>
              <a:t>realizar pruebas sobre el algoritmo.</a:t>
            </a:r>
            <a:endParaRPr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83" l="0" r="0" t="-38885"/>
            </a:stretch>
          </a:blipFill>
          <a:ln>
            <a:noFill/>
          </a:ln>
        </p:spPr>
      </p:sp>
      <p:sp>
        <p:nvSpPr>
          <p:cNvPr id="161" name="Google Shape;161;p7"/>
          <p:cNvSpPr/>
          <p:nvPr/>
        </p:nvSpPr>
        <p:spPr>
          <a:xfrm rot="-4269215">
            <a:off x="15440127" y="-942958"/>
            <a:ext cx="2686721" cy="3993775"/>
          </a:xfrm>
          <a:custGeom>
            <a:rect b="b" l="l" r="r" t="t"/>
            <a:pathLst>
              <a:path extrusionOk="0" h="3993775" w="2686721">
                <a:moveTo>
                  <a:pt x="0" y="0"/>
                </a:moveTo>
                <a:lnTo>
                  <a:pt x="2686722" y="0"/>
                </a:lnTo>
                <a:lnTo>
                  <a:pt x="2686722" y="3993776"/>
                </a:lnTo>
                <a:lnTo>
                  <a:pt x="0" y="39937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2" name="Google Shape;162;p7"/>
          <p:cNvSpPr/>
          <p:nvPr/>
        </p:nvSpPr>
        <p:spPr>
          <a:xfrm rot="-1313144">
            <a:off x="-1465275" y="8376753"/>
            <a:ext cx="4987950" cy="3500634"/>
          </a:xfrm>
          <a:custGeom>
            <a:rect b="b" l="l" r="r" t="t"/>
            <a:pathLst>
              <a:path extrusionOk="0" h="3500634" w="4987950">
                <a:moveTo>
                  <a:pt x="0" y="0"/>
                </a:moveTo>
                <a:lnTo>
                  <a:pt x="4987950" y="0"/>
                </a:lnTo>
                <a:lnTo>
                  <a:pt x="4987950" y="3500634"/>
                </a:lnTo>
                <a:lnTo>
                  <a:pt x="0" y="35006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63" name="Google Shape;163;p7"/>
          <p:cNvGrpSpPr/>
          <p:nvPr/>
        </p:nvGrpSpPr>
        <p:grpSpPr>
          <a:xfrm>
            <a:off x="1028700" y="3214626"/>
            <a:ext cx="16040072" cy="6069055"/>
            <a:chOff x="0" y="-38100"/>
            <a:chExt cx="1289540" cy="1359129"/>
          </a:xfrm>
        </p:grpSpPr>
        <p:sp>
          <p:nvSpPr>
            <p:cNvPr id="164" name="Google Shape;164;p7"/>
            <p:cNvSpPr/>
            <p:nvPr/>
          </p:nvSpPr>
          <p:spPr>
            <a:xfrm>
              <a:off x="0" y="0"/>
              <a:ext cx="1289540" cy="1321029"/>
            </a:xfrm>
            <a:custGeom>
              <a:rect b="b" l="l" r="r" t="t"/>
              <a:pathLst>
                <a:path extrusionOk="0" h="1321029" w="1289540">
                  <a:moveTo>
                    <a:pt x="0" y="0"/>
                  </a:moveTo>
                  <a:lnTo>
                    <a:pt x="1289540" y="0"/>
                  </a:lnTo>
                  <a:lnTo>
                    <a:pt x="1289540" y="1321029"/>
                  </a:lnTo>
                  <a:lnTo>
                    <a:pt x="0" y="1321029"/>
                  </a:lnTo>
                  <a:close/>
                </a:path>
              </a:pathLst>
            </a:custGeom>
            <a:solidFill>
              <a:srgbClr val="86B696"/>
            </a:solidFill>
            <a:ln>
              <a:noFill/>
            </a:ln>
          </p:spPr>
        </p:sp>
        <p:sp>
          <p:nvSpPr>
            <p:cNvPr id="165" name="Google Shape;165;p7"/>
            <p:cNvSpPr txBox="1"/>
            <p:nvPr/>
          </p:nvSpPr>
          <p:spPr>
            <a:xfrm>
              <a:off x="0" y="-38100"/>
              <a:ext cx="1289540" cy="13591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p7"/>
          <p:cNvSpPr txBox="1"/>
          <p:nvPr/>
        </p:nvSpPr>
        <p:spPr>
          <a:xfrm>
            <a:off x="1028700" y="885825"/>
            <a:ext cx="15268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3D593D"/>
                </a:solidFill>
              </a:rPr>
              <a:t>Requerimientos</a:t>
            </a:r>
            <a:r>
              <a:rPr b="0" i="0" lang="en-US" sz="7200" u="none" cap="none" strike="noStrike">
                <a:solidFill>
                  <a:srgbClr val="3D593D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167" name="Google Shape;167;p7"/>
          <p:cNvSpPr txBox="1"/>
          <p:nvPr/>
        </p:nvSpPr>
        <p:spPr>
          <a:xfrm>
            <a:off x="1594598" y="3583175"/>
            <a:ext cx="107751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74">
                <a:solidFill>
                  <a:srgbClr val="DFECE0"/>
                </a:solidFill>
              </a:rPr>
              <a:t>Requisito de alto Nivel</a:t>
            </a:r>
            <a:r>
              <a:rPr b="0" i="0" lang="en-US" sz="4874" u="none" cap="none" strike="noStrike">
                <a:solidFill>
                  <a:srgbClr val="DFECE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pic>
        <p:nvPicPr>
          <p:cNvPr id="168" name="Google Shape;168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94610" y="4932960"/>
            <a:ext cx="14332657" cy="2076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06da1637d0_0_24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77" l="0" r="0" t="-38887"/>
            </a:stretch>
          </a:blipFill>
          <a:ln>
            <a:noFill/>
          </a:ln>
        </p:spPr>
      </p:sp>
      <p:sp>
        <p:nvSpPr>
          <p:cNvPr id="174" name="Google Shape;174;g306da1637d0_0_24"/>
          <p:cNvSpPr/>
          <p:nvPr/>
        </p:nvSpPr>
        <p:spPr>
          <a:xfrm rot="-4272180">
            <a:off x="15440449" y="-947274"/>
            <a:ext cx="2689088" cy="3997293"/>
          </a:xfrm>
          <a:custGeom>
            <a:rect b="b" l="l" r="r" t="t"/>
            <a:pathLst>
              <a:path extrusionOk="0" h="3993775" w="2686721">
                <a:moveTo>
                  <a:pt x="0" y="0"/>
                </a:moveTo>
                <a:lnTo>
                  <a:pt x="2686722" y="0"/>
                </a:lnTo>
                <a:lnTo>
                  <a:pt x="2686722" y="3993776"/>
                </a:lnTo>
                <a:lnTo>
                  <a:pt x="0" y="39937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5" name="Google Shape;175;g306da1637d0_0_24"/>
          <p:cNvSpPr/>
          <p:nvPr/>
        </p:nvSpPr>
        <p:spPr>
          <a:xfrm rot="-1312875">
            <a:off x="-1465563" y="8377507"/>
            <a:ext cx="4985487" cy="3498905"/>
          </a:xfrm>
          <a:custGeom>
            <a:rect b="b" l="l" r="r" t="t"/>
            <a:pathLst>
              <a:path extrusionOk="0" h="3500634" w="4987950">
                <a:moveTo>
                  <a:pt x="0" y="0"/>
                </a:moveTo>
                <a:lnTo>
                  <a:pt x="4987950" y="0"/>
                </a:lnTo>
                <a:lnTo>
                  <a:pt x="4987950" y="3500634"/>
                </a:lnTo>
                <a:lnTo>
                  <a:pt x="0" y="35006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76" name="Google Shape;176;g306da1637d0_0_24"/>
          <p:cNvGrpSpPr/>
          <p:nvPr/>
        </p:nvGrpSpPr>
        <p:grpSpPr>
          <a:xfrm>
            <a:off x="1123975" y="2108973"/>
            <a:ext cx="16088430" cy="7367974"/>
            <a:chOff x="0" y="-38100"/>
            <a:chExt cx="1289540" cy="1359129"/>
          </a:xfrm>
        </p:grpSpPr>
        <p:sp>
          <p:nvSpPr>
            <p:cNvPr id="177" name="Google Shape;177;g306da1637d0_0_24"/>
            <p:cNvSpPr/>
            <p:nvPr/>
          </p:nvSpPr>
          <p:spPr>
            <a:xfrm>
              <a:off x="0" y="0"/>
              <a:ext cx="1289540" cy="1321029"/>
            </a:xfrm>
            <a:custGeom>
              <a:rect b="b" l="l" r="r" t="t"/>
              <a:pathLst>
                <a:path extrusionOk="0" h="1321029" w="1289540">
                  <a:moveTo>
                    <a:pt x="0" y="0"/>
                  </a:moveTo>
                  <a:lnTo>
                    <a:pt x="1289540" y="0"/>
                  </a:lnTo>
                  <a:lnTo>
                    <a:pt x="1289540" y="1321029"/>
                  </a:lnTo>
                  <a:lnTo>
                    <a:pt x="0" y="1321029"/>
                  </a:lnTo>
                  <a:close/>
                </a:path>
              </a:pathLst>
            </a:custGeom>
            <a:solidFill>
              <a:srgbClr val="86B696"/>
            </a:solidFill>
            <a:ln>
              <a:noFill/>
            </a:ln>
          </p:spPr>
        </p:sp>
        <p:sp>
          <p:nvSpPr>
            <p:cNvPr id="178" name="Google Shape;178;g306da1637d0_0_24"/>
            <p:cNvSpPr txBox="1"/>
            <p:nvPr/>
          </p:nvSpPr>
          <p:spPr>
            <a:xfrm>
              <a:off x="0" y="-38100"/>
              <a:ext cx="1289400" cy="13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g306da1637d0_0_24"/>
          <p:cNvSpPr txBox="1"/>
          <p:nvPr/>
        </p:nvSpPr>
        <p:spPr>
          <a:xfrm>
            <a:off x="1028700" y="885825"/>
            <a:ext cx="15268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3D593D"/>
                </a:solidFill>
              </a:rPr>
              <a:t>Requerimientos</a:t>
            </a:r>
            <a:r>
              <a:rPr b="0" i="0" lang="en-US" sz="7200" u="none" cap="none" strike="noStrike">
                <a:solidFill>
                  <a:srgbClr val="3D593D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180" name="Google Shape;180;g306da1637d0_0_24"/>
          <p:cNvSpPr txBox="1"/>
          <p:nvPr/>
        </p:nvSpPr>
        <p:spPr>
          <a:xfrm>
            <a:off x="1912123" y="2678700"/>
            <a:ext cx="107751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74">
                <a:solidFill>
                  <a:srgbClr val="DFECE0"/>
                </a:solidFill>
              </a:rPr>
              <a:t>Requisitos</a:t>
            </a:r>
            <a:r>
              <a:rPr lang="en-US" sz="4874">
                <a:solidFill>
                  <a:srgbClr val="DFECE0"/>
                </a:solidFill>
              </a:rPr>
              <a:t> funcionales</a:t>
            </a:r>
            <a:r>
              <a:rPr b="0" i="0" lang="en-US" sz="4874" u="none" cap="none" strike="noStrike">
                <a:solidFill>
                  <a:srgbClr val="DFECE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pic>
        <p:nvPicPr>
          <p:cNvPr id="181" name="Google Shape;181;g306da1637d0_0_24"/>
          <p:cNvPicPr preferRelativeResize="0"/>
          <p:nvPr/>
        </p:nvPicPr>
        <p:blipFill rotWithShape="1">
          <a:blip r:embed="rId6">
            <a:alphaModFix/>
          </a:blip>
          <a:srcRect b="50869" l="0" r="0" t="0"/>
          <a:stretch/>
        </p:blipFill>
        <p:spPr>
          <a:xfrm>
            <a:off x="2730375" y="3429000"/>
            <a:ext cx="11865449" cy="530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06da1637d0_0_37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77" l="0" r="0" t="-38887"/>
            </a:stretch>
          </a:blipFill>
          <a:ln>
            <a:noFill/>
          </a:ln>
        </p:spPr>
      </p:sp>
      <p:sp>
        <p:nvSpPr>
          <p:cNvPr id="187" name="Google Shape;187;g306da1637d0_0_37"/>
          <p:cNvSpPr/>
          <p:nvPr/>
        </p:nvSpPr>
        <p:spPr>
          <a:xfrm rot="-4272180">
            <a:off x="15440449" y="-947274"/>
            <a:ext cx="2689088" cy="3997293"/>
          </a:xfrm>
          <a:custGeom>
            <a:rect b="b" l="l" r="r" t="t"/>
            <a:pathLst>
              <a:path extrusionOk="0" h="3993775" w="2686721">
                <a:moveTo>
                  <a:pt x="0" y="0"/>
                </a:moveTo>
                <a:lnTo>
                  <a:pt x="2686722" y="0"/>
                </a:lnTo>
                <a:lnTo>
                  <a:pt x="2686722" y="3993776"/>
                </a:lnTo>
                <a:lnTo>
                  <a:pt x="0" y="39937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8" name="Google Shape;188;g306da1637d0_0_37"/>
          <p:cNvSpPr/>
          <p:nvPr/>
        </p:nvSpPr>
        <p:spPr>
          <a:xfrm rot="-1312875">
            <a:off x="-1465563" y="8377507"/>
            <a:ext cx="4985487" cy="3498905"/>
          </a:xfrm>
          <a:custGeom>
            <a:rect b="b" l="l" r="r" t="t"/>
            <a:pathLst>
              <a:path extrusionOk="0" h="3500634" w="4987950">
                <a:moveTo>
                  <a:pt x="0" y="0"/>
                </a:moveTo>
                <a:lnTo>
                  <a:pt x="4987950" y="0"/>
                </a:lnTo>
                <a:lnTo>
                  <a:pt x="4987950" y="3500634"/>
                </a:lnTo>
                <a:lnTo>
                  <a:pt x="0" y="35006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89" name="Google Shape;189;g306da1637d0_0_37"/>
          <p:cNvGrpSpPr/>
          <p:nvPr/>
        </p:nvGrpSpPr>
        <p:grpSpPr>
          <a:xfrm>
            <a:off x="1123975" y="2108975"/>
            <a:ext cx="16088430" cy="7493014"/>
            <a:chOff x="0" y="-38100"/>
            <a:chExt cx="1289540" cy="1359129"/>
          </a:xfrm>
        </p:grpSpPr>
        <p:sp>
          <p:nvSpPr>
            <p:cNvPr id="190" name="Google Shape;190;g306da1637d0_0_37"/>
            <p:cNvSpPr/>
            <p:nvPr/>
          </p:nvSpPr>
          <p:spPr>
            <a:xfrm>
              <a:off x="0" y="0"/>
              <a:ext cx="1289540" cy="1321029"/>
            </a:xfrm>
            <a:custGeom>
              <a:rect b="b" l="l" r="r" t="t"/>
              <a:pathLst>
                <a:path extrusionOk="0" h="1321029" w="1289540">
                  <a:moveTo>
                    <a:pt x="0" y="0"/>
                  </a:moveTo>
                  <a:lnTo>
                    <a:pt x="1289540" y="0"/>
                  </a:lnTo>
                  <a:lnTo>
                    <a:pt x="1289540" y="1321029"/>
                  </a:lnTo>
                  <a:lnTo>
                    <a:pt x="0" y="1321029"/>
                  </a:lnTo>
                  <a:close/>
                </a:path>
              </a:pathLst>
            </a:custGeom>
            <a:solidFill>
              <a:srgbClr val="86B696"/>
            </a:solidFill>
            <a:ln>
              <a:noFill/>
            </a:ln>
          </p:spPr>
        </p:sp>
        <p:sp>
          <p:nvSpPr>
            <p:cNvPr id="191" name="Google Shape;191;g306da1637d0_0_37"/>
            <p:cNvSpPr txBox="1"/>
            <p:nvPr/>
          </p:nvSpPr>
          <p:spPr>
            <a:xfrm>
              <a:off x="0" y="-38100"/>
              <a:ext cx="1289400" cy="13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2" name="Google Shape;192;g306da1637d0_0_37"/>
          <p:cNvSpPr txBox="1"/>
          <p:nvPr/>
        </p:nvSpPr>
        <p:spPr>
          <a:xfrm>
            <a:off x="1028700" y="885825"/>
            <a:ext cx="15268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3D593D"/>
                </a:solidFill>
              </a:rPr>
              <a:t>Requerimientos</a:t>
            </a:r>
            <a:r>
              <a:rPr b="0" i="0" lang="en-US" sz="7200" u="none" cap="none" strike="noStrike">
                <a:solidFill>
                  <a:srgbClr val="3D593D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193" name="Google Shape;193;g306da1637d0_0_37"/>
          <p:cNvSpPr txBox="1"/>
          <p:nvPr/>
        </p:nvSpPr>
        <p:spPr>
          <a:xfrm>
            <a:off x="1912123" y="2678700"/>
            <a:ext cx="107751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74">
                <a:solidFill>
                  <a:srgbClr val="DFECE0"/>
                </a:solidFill>
              </a:rPr>
              <a:t>Requisitos funcionales</a:t>
            </a:r>
            <a:r>
              <a:rPr b="0" i="0" lang="en-US" sz="4874" u="none" cap="none" strike="noStrike">
                <a:solidFill>
                  <a:srgbClr val="DFECE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pic>
        <p:nvPicPr>
          <p:cNvPr id="194" name="Google Shape;194;g306da1637d0_0_37"/>
          <p:cNvPicPr preferRelativeResize="0"/>
          <p:nvPr/>
        </p:nvPicPr>
        <p:blipFill rotWithShape="1">
          <a:blip r:embed="rId6">
            <a:alphaModFix/>
          </a:blip>
          <a:srcRect b="0" l="0" r="0" t="47865"/>
          <a:stretch/>
        </p:blipFill>
        <p:spPr>
          <a:xfrm>
            <a:off x="3243738" y="3674131"/>
            <a:ext cx="11800524" cy="56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