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y="5143500" cx="9144000"/>
  <p:notesSz cx="6858000" cy="9144000"/>
  <p:embeddedFontLst>
    <p:embeddedFont>
      <p:font typeface="Nunito"/>
      <p:regular r:id="rId24"/>
      <p:bold r:id="rId25"/>
      <p:italic r:id="rId26"/>
      <p:boldItalic r:id="rId27"/>
    </p:embeddedFont>
    <p:embeddedFont>
      <p:font typeface="Maven Pro"/>
      <p:regular r:id="rId28"/>
      <p:bold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2915C37-1305-4B1B-AAC7-C649B21B2B73}">
  <a:tblStyle styleId="{32915C37-1305-4B1B-AAC7-C649B21B2B73}" styleName="Table_0">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font" Target="fonts/Nunito-regular.fntdata"/><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Nunito-italic.fntdata"/><Relationship Id="rId25" Type="http://schemas.openxmlformats.org/officeDocument/2006/relationships/font" Target="fonts/Nunito-bold.fntdata"/><Relationship Id="rId28" Type="http://schemas.openxmlformats.org/officeDocument/2006/relationships/font" Target="fonts/MavenPro-regular.fntdata"/><Relationship Id="rId27" Type="http://schemas.openxmlformats.org/officeDocument/2006/relationships/font" Target="fonts/Nunito-bold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font" Target="fonts/MavenPro-bold.fntdata"/><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g3058dccfc82_0_3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4" name="Google Shape;334;g3058dccfc82_0_3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8" name="Shape 338"/>
        <p:cNvGrpSpPr/>
        <p:nvPr/>
      </p:nvGrpSpPr>
      <p:grpSpPr>
        <a:xfrm>
          <a:off x="0" y="0"/>
          <a:ext cx="0" cy="0"/>
          <a:chOff x="0" y="0"/>
          <a:chExt cx="0" cy="0"/>
        </a:xfrm>
      </p:grpSpPr>
      <p:sp>
        <p:nvSpPr>
          <p:cNvPr id="339" name="Google Shape;339;g3058dccfc82_0_3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0" name="Google Shape;340;g3058dccfc82_0_3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g3058dccfc82_0_3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6" name="Google Shape;346;g3058dccfc82_0_3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g3058dccfc82_0_3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2" name="Google Shape;352;g3058dccfc82_0_3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g2d37fe2c504_1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9" name="Google Shape;359;g2d37fe2c504_1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g2d37fe2c504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6" name="Google Shape;366;g2d37fe2c504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0" name="Shape 370"/>
        <p:cNvGrpSpPr/>
        <p:nvPr/>
      </p:nvGrpSpPr>
      <p:grpSpPr>
        <a:xfrm>
          <a:off x="0" y="0"/>
          <a:ext cx="0" cy="0"/>
          <a:chOff x="0" y="0"/>
          <a:chExt cx="0" cy="0"/>
        </a:xfrm>
      </p:grpSpPr>
      <p:sp>
        <p:nvSpPr>
          <p:cNvPr id="371" name="Google Shape;371;g3058dccfc82_0_3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2" name="Google Shape;372;g3058dccfc82_0_3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6" name="Shape 376"/>
        <p:cNvGrpSpPr/>
        <p:nvPr/>
      </p:nvGrpSpPr>
      <p:grpSpPr>
        <a:xfrm>
          <a:off x="0" y="0"/>
          <a:ext cx="0" cy="0"/>
          <a:chOff x="0" y="0"/>
          <a:chExt cx="0" cy="0"/>
        </a:xfrm>
      </p:grpSpPr>
      <p:sp>
        <p:nvSpPr>
          <p:cNvPr id="377" name="Google Shape;377;g3058dccfc82_0_3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8" name="Google Shape;378;g3058dccfc82_0_3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g305867f4bd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3" name="Google Shape;283;g305867f4bd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g3058dccfc82_0_2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9" name="Google Shape;289;g3058dccfc82_0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3058dccfc82_0_2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3058dccfc82_0_2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3058dccfc82_0_2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1" name="Google Shape;301;g3058dccfc82_0_2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g3058dccfc82_0_2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7" name="Google Shape;307;g3058dccfc82_0_2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3058dccfc82_0_2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3058dccfc82_0_2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g3058dccfc82_0_2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2" name="Google Shape;322;g3058dccfc82_0_2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g3058dccfc82_0_3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8" name="Google Shape;328;g3058dccfc82_0_3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0"/>
              </a:spcBef>
              <a:spcAft>
                <a:spcPts val="0"/>
              </a:spcAft>
              <a:buClr>
                <a:schemeClr val="lt1"/>
              </a:buClr>
              <a:buSzPts val="1100"/>
              <a:buChar char="○"/>
              <a:defRPr>
                <a:solidFill>
                  <a:schemeClr val="lt1"/>
                </a:solidFill>
              </a:defRPr>
            </a:lvl2pPr>
            <a:lvl3pPr indent="-298450" lvl="2" marL="1371600" algn="ctr">
              <a:spcBef>
                <a:spcPts val="0"/>
              </a:spcBef>
              <a:spcAft>
                <a:spcPts val="0"/>
              </a:spcAft>
              <a:buClr>
                <a:schemeClr val="lt1"/>
              </a:buClr>
              <a:buSzPts val="1100"/>
              <a:buChar char="■"/>
              <a:defRPr>
                <a:solidFill>
                  <a:schemeClr val="lt1"/>
                </a:solidFill>
              </a:defRPr>
            </a:lvl3pPr>
            <a:lvl4pPr indent="-298450" lvl="3" marL="1828800" algn="ctr">
              <a:spcBef>
                <a:spcPts val="0"/>
              </a:spcBef>
              <a:spcAft>
                <a:spcPts val="0"/>
              </a:spcAft>
              <a:buClr>
                <a:schemeClr val="lt1"/>
              </a:buClr>
              <a:buSzPts val="1100"/>
              <a:buChar char="●"/>
              <a:defRPr>
                <a:solidFill>
                  <a:schemeClr val="lt1"/>
                </a:solidFill>
              </a:defRPr>
            </a:lvl4pPr>
            <a:lvl5pPr indent="-298450" lvl="4" marL="2286000" algn="ctr">
              <a:spcBef>
                <a:spcPts val="0"/>
              </a:spcBef>
              <a:spcAft>
                <a:spcPts val="0"/>
              </a:spcAft>
              <a:buClr>
                <a:schemeClr val="lt1"/>
              </a:buClr>
              <a:buSzPts val="1100"/>
              <a:buChar char="○"/>
              <a:defRPr>
                <a:solidFill>
                  <a:schemeClr val="lt1"/>
                </a:solidFill>
              </a:defRPr>
            </a:lvl5pPr>
            <a:lvl6pPr indent="-298450" lvl="5" marL="2743200" algn="ctr">
              <a:spcBef>
                <a:spcPts val="0"/>
              </a:spcBef>
              <a:spcAft>
                <a:spcPts val="0"/>
              </a:spcAft>
              <a:buClr>
                <a:schemeClr val="lt1"/>
              </a:buClr>
              <a:buSzPts val="1100"/>
              <a:buChar char="■"/>
              <a:defRPr>
                <a:solidFill>
                  <a:schemeClr val="lt1"/>
                </a:solidFill>
              </a:defRPr>
            </a:lvl6pPr>
            <a:lvl7pPr indent="-298450" lvl="6" marL="3200400" algn="ctr">
              <a:spcBef>
                <a:spcPts val="0"/>
              </a:spcBef>
              <a:spcAft>
                <a:spcPts val="0"/>
              </a:spcAft>
              <a:buClr>
                <a:schemeClr val="lt1"/>
              </a:buClr>
              <a:buSzPts val="1100"/>
              <a:buChar char="●"/>
              <a:defRPr>
                <a:solidFill>
                  <a:schemeClr val="lt1"/>
                </a:solidFill>
              </a:defRPr>
            </a:lvl7pPr>
            <a:lvl8pPr indent="-298450" lvl="7" marL="3657600" algn="ctr">
              <a:spcBef>
                <a:spcPts val="0"/>
              </a:spcBef>
              <a:spcAft>
                <a:spcPts val="0"/>
              </a:spcAft>
              <a:buClr>
                <a:schemeClr val="lt1"/>
              </a:buClr>
              <a:buSzPts val="1100"/>
              <a:buChar char="○"/>
              <a:defRPr>
                <a:solidFill>
                  <a:schemeClr val="lt1"/>
                </a:solidFill>
              </a:defRPr>
            </a:lvl8pPr>
            <a:lvl9pPr indent="-298450" lvl="8" marL="4114800" algn="ctr">
              <a:spcBef>
                <a:spcPts val="0"/>
              </a:spcBef>
              <a:spcAft>
                <a:spcPts val="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s://raspberrypi.cl/" TargetMode="External"/><Relationship Id="rId4" Type="http://schemas.openxmlformats.org/officeDocument/2006/relationships/hyperlink" Target="https://cl.talent.com/salary?job=jefe+de+proyecto" TargetMode="External"/><Relationship Id="rId9" Type="http://schemas.openxmlformats.org/officeDocument/2006/relationships/hyperlink" Target="https://www.raspberrypi.com/software/" TargetMode="External"/><Relationship Id="rId5" Type="http://schemas.openxmlformats.org/officeDocument/2006/relationships/hyperlink" Target="https://cl.talent.com/salary?job=programador" TargetMode="External"/><Relationship Id="rId6" Type="http://schemas.openxmlformats.org/officeDocument/2006/relationships/hyperlink" Target="https://cl.talent.com/salary?job=Documentador" TargetMode="External"/><Relationship Id="rId7" Type="http://schemas.openxmlformats.org/officeDocument/2006/relationships/hyperlink" Target="https://cl.talent.com/salary?job=ensamblador" TargetMode="External"/><Relationship Id="rId8" Type="http://schemas.openxmlformats.org/officeDocument/2006/relationships/hyperlink" Target="https://wiki.seeedstudio.com/Sensor_sound/"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5.png"/><Relationship Id="rId4" Type="http://schemas.openxmlformats.org/officeDocument/2006/relationships/image" Target="../media/image4.png"/><Relationship Id="rId5" Type="http://schemas.openxmlformats.org/officeDocument/2006/relationships/image" Target="../media/image1.png"/><Relationship Id="rId6"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3"/>
          <p:cNvSpPr txBox="1"/>
          <p:nvPr>
            <p:ph type="ctrTitle"/>
          </p:nvPr>
        </p:nvSpPr>
        <p:spPr>
          <a:xfrm>
            <a:off x="358625" y="1748200"/>
            <a:ext cx="4781700" cy="1950600"/>
          </a:xfrm>
          <a:prstGeom prst="rect">
            <a:avLst/>
          </a:prstGeom>
        </p:spPr>
        <p:txBody>
          <a:bodyPr anchorCtr="0" anchor="ctr" bIns="91425" lIns="91425" spcFirstLastPara="1" rIns="91425" wrap="square" tIns="91425">
            <a:normAutofit fontScale="90000"/>
          </a:bodyPr>
          <a:lstStyle/>
          <a:p>
            <a:pPr indent="0" lvl="0" marL="0" rtl="0" algn="l">
              <a:spcBef>
                <a:spcPts val="0"/>
              </a:spcBef>
              <a:spcAft>
                <a:spcPts val="0"/>
              </a:spcAft>
              <a:buNone/>
            </a:pPr>
            <a:r>
              <a:rPr lang="es"/>
              <a:t>Sistema detector de contaminación acústica para el hogar</a:t>
            </a:r>
            <a:endParaRPr/>
          </a:p>
        </p:txBody>
      </p:sp>
      <p:pic>
        <p:nvPicPr>
          <p:cNvPr id="278" name="Google Shape;278;p13"/>
          <p:cNvPicPr preferRelativeResize="0"/>
          <p:nvPr/>
        </p:nvPicPr>
        <p:blipFill>
          <a:blip r:embed="rId3">
            <a:alphaModFix/>
          </a:blip>
          <a:stretch>
            <a:fillRect/>
          </a:stretch>
        </p:blipFill>
        <p:spPr>
          <a:xfrm>
            <a:off x="255100" y="272050"/>
            <a:ext cx="984175" cy="1309575"/>
          </a:xfrm>
          <a:prstGeom prst="rect">
            <a:avLst/>
          </a:prstGeom>
          <a:noFill/>
          <a:ln>
            <a:noFill/>
          </a:ln>
        </p:spPr>
      </p:pic>
      <p:pic>
        <p:nvPicPr>
          <p:cNvPr descr="Imagen que contiene Forma&#10;&#10;Descripción generada automáticamente" id="279" name="Google Shape;279;p13"/>
          <p:cNvPicPr preferRelativeResize="0"/>
          <p:nvPr/>
        </p:nvPicPr>
        <p:blipFill>
          <a:blip r:embed="rId4">
            <a:alphaModFix/>
          </a:blip>
          <a:stretch>
            <a:fillRect/>
          </a:stretch>
        </p:blipFill>
        <p:spPr>
          <a:xfrm>
            <a:off x="1518275" y="359412"/>
            <a:ext cx="3053725" cy="1134850"/>
          </a:xfrm>
          <a:prstGeom prst="rect">
            <a:avLst/>
          </a:prstGeom>
          <a:noFill/>
          <a:ln>
            <a:noFill/>
          </a:ln>
        </p:spPr>
      </p:pic>
      <p:sp>
        <p:nvSpPr>
          <p:cNvPr id="280" name="Google Shape;280;p13"/>
          <p:cNvSpPr txBox="1"/>
          <p:nvPr/>
        </p:nvSpPr>
        <p:spPr>
          <a:xfrm>
            <a:off x="5495025" y="3220900"/>
            <a:ext cx="2744100" cy="160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 sz="1600">
                <a:solidFill>
                  <a:schemeClr val="lt1"/>
                </a:solidFill>
                <a:latin typeface="Nunito"/>
                <a:ea typeface="Nunito"/>
                <a:cs typeface="Nunito"/>
                <a:sym typeface="Nunito"/>
              </a:rPr>
              <a:t>Integrantes: Diego Ferrada</a:t>
            </a:r>
            <a:endParaRPr sz="1600">
              <a:solidFill>
                <a:schemeClr val="lt1"/>
              </a:solidFill>
              <a:latin typeface="Nunito"/>
              <a:ea typeface="Nunito"/>
              <a:cs typeface="Nunito"/>
              <a:sym typeface="Nunito"/>
            </a:endParaRPr>
          </a:p>
          <a:p>
            <a:pPr indent="0" lvl="0" marL="0" rtl="0" algn="l">
              <a:spcBef>
                <a:spcPts val="0"/>
              </a:spcBef>
              <a:spcAft>
                <a:spcPts val="0"/>
              </a:spcAft>
              <a:buNone/>
            </a:pPr>
            <a:r>
              <a:rPr lang="es" sz="1600">
                <a:solidFill>
                  <a:schemeClr val="lt1"/>
                </a:solidFill>
                <a:latin typeface="Nunito"/>
                <a:ea typeface="Nunito"/>
                <a:cs typeface="Nunito"/>
                <a:sym typeface="Nunito"/>
              </a:rPr>
              <a:t>		    Javier Huanca</a:t>
            </a:r>
            <a:endParaRPr sz="1600">
              <a:solidFill>
                <a:schemeClr val="lt1"/>
              </a:solidFill>
              <a:latin typeface="Nunito"/>
              <a:ea typeface="Nunito"/>
              <a:cs typeface="Nunito"/>
              <a:sym typeface="Nunito"/>
            </a:endParaRPr>
          </a:p>
          <a:p>
            <a:pPr indent="0" lvl="0" marL="0" rtl="0" algn="l">
              <a:spcBef>
                <a:spcPts val="0"/>
              </a:spcBef>
              <a:spcAft>
                <a:spcPts val="0"/>
              </a:spcAft>
              <a:buNone/>
            </a:pPr>
            <a:r>
              <a:rPr lang="es" sz="1600">
                <a:solidFill>
                  <a:schemeClr val="lt1"/>
                </a:solidFill>
                <a:latin typeface="Nunito"/>
                <a:ea typeface="Nunito"/>
                <a:cs typeface="Nunito"/>
                <a:sym typeface="Nunito"/>
              </a:rPr>
              <a:t>Asignatura: Proyecto 2</a:t>
            </a:r>
            <a:endParaRPr sz="1600">
              <a:solidFill>
                <a:schemeClr val="lt1"/>
              </a:solidFill>
              <a:latin typeface="Nunito"/>
              <a:ea typeface="Nunito"/>
              <a:cs typeface="Nunito"/>
              <a:sym typeface="Nunito"/>
            </a:endParaRPr>
          </a:p>
          <a:p>
            <a:pPr indent="0" lvl="0" marL="0" rtl="0" algn="l">
              <a:spcBef>
                <a:spcPts val="0"/>
              </a:spcBef>
              <a:spcAft>
                <a:spcPts val="0"/>
              </a:spcAft>
              <a:buNone/>
            </a:pPr>
            <a:r>
              <a:rPr lang="es" sz="1600">
                <a:solidFill>
                  <a:schemeClr val="lt1"/>
                </a:solidFill>
                <a:latin typeface="Nunito"/>
                <a:ea typeface="Nunito"/>
                <a:cs typeface="Nunito"/>
                <a:sym typeface="Nunito"/>
              </a:rPr>
              <a:t>Profesor: Diego Aracena P.</a:t>
            </a:r>
            <a:endParaRPr sz="1600">
              <a:solidFill>
                <a:schemeClr val="lt1"/>
              </a:solidFill>
              <a:latin typeface="Nunito"/>
              <a:ea typeface="Nunito"/>
              <a:cs typeface="Nunito"/>
              <a:sym typeface="Nunito"/>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5" name="Shape 335"/>
        <p:cNvGrpSpPr/>
        <p:nvPr/>
      </p:nvGrpSpPr>
      <p:grpSpPr>
        <a:xfrm>
          <a:off x="0" y="0"/>
          <a:ext cx="0" cy="0"/>
          <a:chOff x="0" y="0"/>
          <a:chExt cx="0" cy="0"/>
        </a:xfrm>
      </p:grpSpPr>
      <p:sp>
        <p:nvSpPr>
          <p:cNvPr id="336" name="Google Shape;336;p22"/>
          <p:cNvSpPr txBox="1"/>
          <p:nvPr>
            <p:ph type="title"/>
          </p:nvPr>
        </p:nvSpPr>
        <p:spPr>
          <a:xfrm>
            <a:off x="1303813" y="598575"/>
            <a:ext cx="7030500" cy="999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Recursos humanos</a:t>
            </a:r>
            <a:endParaRPr/>
          </a:p>
        </p:txBody>
      </p:sp>
      <p:graphicFrame>
        <p:nvGraphicFramePr>
          <p:cNvPr id="337" name="Google Shape;337;p22"/>
          <p:cNvGraphicFramePr/>
          <p:nvPr/>
        </p:nvGraphicFramePr>
        <p:xfrm>
          <a:off x="1566850" y="1668875"/>
          <a:ext cx="3000000" cy="3000000"/>
        </p:xfrm>
        <a:graphic>
          <a:graphicData uri="http://schemas.openxmlformats.org/drawingml/2006/table">
            <a:tbl>
              <a:tblPr>
                <a:noFill/>
                <a:tableStyleId>{32915C37-1305-4B1B-AAC7-C649B21B2B73}</a:tableStyleId>
              </a:tblPr>
              <a:tblGrid>
                <a:gridCol w="1190625"/>
                <a:gridCol w="1323975"/>
                <a:gridCol w="1057275"/>
                <a:gridCol w="1190625"/>
                <a:gridCol w="1247775"/>
              </a:tblGrid>
              <a:tr h="12700">
                <a:tc>
                  <a:txBody>
                    <a:bodyPr/>
                    <a:lstStyle/>
                    <a:p>
                      <a:pPr indent="0" lvl="0" marL="0" rtl="0" algn="l">
                        <a:spcBef>
                          <a:spcPts val="0"/>
                        </a:spcBef>
                        <a:spcAft>
                          <a:spcPts val="0"/>
                        </a:spcAft>
                        <a:buNone/>
                      </a:pPr>
                      <a:r>
                        <a:rPr b="1" lang="es" sz="1200"/>
                        <a:t>Integrante</a:t>
                      </a:r>
                      <a:endParaRPr b="1" sz="1200"/>
                    </a:p>
                  </a:txBody>
                  <a:tcPr marT="63500" marB="63500" marR="63500" marL="63500">
                    <a:solidFill>
                      <a:srgbClr val="4A86E8"/>
                    </a:solidFill>
                  </a:tcPr>
                </a:tc>
                <a:tc>
                  <a:txBody>
                    <a:bodyPr/>
                    <a:lstStyle/>
                    <a:p>
                      <a:pPr indent="0" lvl="0" marL="0" rtl="0" algn="l">
                        <a:spcBef>
                          <a:spcPts val="0"/>
                        </a:spcBef>
                        <a:spcAft>
                          <a:spcPts val="0"/>
                        </a:spcAft>
                        <a:buNone/>
                      </a:pPr>
                      <a:r>
                        <a:rPr b="1" lang="es" sz="1200"/>
                        <a:t>Rol(es)</a:t>
                      </a:r>
                      <a:endParaRPr b="1" sz="1200"/>
                    </a:p>
                  </a:txBody>
                  <a:tcPr marT="63500" marB="63500" marR="63500" marL="63500">
                    <a:solidFill>
                      <a:srgbClr val="4A86E8"/>
                    </a:solidFill>
                  </a:tcPr>
                </a:tc>
                <a:tc>
                  <a:txBody>
                    <a:bodyPr/>
                    <a:lstStyle/>
                    <a:p>
                      <a:pPr indent="0" lvl="0" marL="0" rtl="0" algn="l">
                        <a:spcBef>
                          <a:spcPts val="0"/>
                        </a:spcBef>
                        <a:spcAft>
                          <a:spcPts val="0"/>
                        </a:spcAft>
                        <a:buNone/>
                      </a:pPr>
                      <a:r>
                        <a:rPr b="1" lang="es" sz="1200"/>
                        <a:t>Valor (por hora)</a:t>
                      </a:r>
                      <a:endParaRPr b="1" sz="1200"/>
                    </a:p>
                  </a:txBody>
                  <a:tcPr marT="63500" marB="63500" marR="63500" marL="63500">
                    <a:solidFill>
                      <a:srgbClr val="4A86E8"/>
                    </a:solidFill>
                  </a:tcPr>
                </a:tc>
                <a:tc>
                  <a:txBody>
                    <a:bodyPr/>
                    <a:lstStyle/>
                    <a:p>
                      <a:pPr indent="0" lvl="0" marL="0" rtl="0" algn="l">
                        <a:spcBef>
                          <a:spcPts val="0"/>
                        </a:spcBef>
                        <a:spcAft>
                          <a:spcPts val="0"/>
                        </a:spcAft>
                        <a:buNone/>
                      </a:pPr>
                      <a:r>
                        <a:rPr b="1" lang="es" sz="1200"/>
                        <a:t>Hora mensual (48 horas)</a:t>
                      </a:r>
                      <a:endParaRPr b="1" sz="1200"/>
                    </a:p>
                  </a:txBody>
                  <a:tcPr marT="63500" marB="63500" marR="63500" marL="63500">
                    <a:solidFill>
                      <a:srgbClr val="4A86E8"/>
                    </a:solidFill>
                  </a:tcPr>
                </a:tc>
                <a:tc>
                  <a:txBody>
                    <a:bodyPr/>
                    <a:lstStyle/>
                    <a:p>
                      <a:pPr indent="0" lvl="0" marL="0" rtl="0" algn="l">
                        <a:spcBef>
                          <a:spcPts val="0"/>
                        </a:spcBef>
                        <a:spcAft>
                          <a:spcPts val="0"/>
                        </a:spcAft>
                        <a:buNone/>
                      </a:pPr>
                      <a:r>
                        <a:rPr b="1" lang="es" sz="1200"/>
                        <a:t>Costo mensual</a:t>
                      </a:r>
                      <a:endParaRPr b="1" sz="1200"/>
                    </a:p>
                  </a:txBody>
                  <a:tcPr marT="63500" marB="63500" marR="63500" marL="63500">
                    <a:solidFill>
                      <a:srgbClr val="4A86E8"/>
                    </a:solidFill>
                  </a:tcPr>
                </a:tc>
              </a:tr>
              <a:tr h="12700">
                <a:tc>
                  <a:txBody>
                    <a:bodyPr/>
                    <a:lstStyle/>
                    <a:p>
                      <a:pPr indent="0" lvl="0" marL="0" rtl="0" algn="l">
                        <a:spcBef>
                          <a:spcPts val="0"/>
                        </a:spcBef>
                        <a:spcAft>
                          <a:spcPts val="0"/>
                        </a:spcAft>
                        <a:buNone/>
                      </a:pPr>
                      <a:r>
                        <a:rPr lang="es" sz="1200"/>
                        <a:t>Diego Ferrada</a:t>
                      </a:r>
                      <a:endParaRPr sz="1200"/>
                    </a:p>
                  </a:txBody>
                  <a:tcPr marT="63500" marB="63500" marR="63500" marL="63500"/>
                </a:tc>
                <a:tc>
                  <a:txBody>
                    <a:bodyPr/>
                    <a:lstStyle/>
                    <a:p>
                      <a:pPr indent="0" lvl="0" marL="0" rtl="0" algn="l">
                        <a:spcBef>
                          <a:spcPts val="0"/>
                        </a:spcBef>
                        <a:spcAft>
                          <a:spcPts val="0"/>
                        </a:spcAft>
                        <a:buNone/>
                      </a:pPr>
                      <a:r>
                        <a:rPr lang="es" sz="1200"/>
                        <a:t>Jefe de Proyecto</a:t>
                      </a:r>
                      <a:endParaRPr sz="1200"/>
                    </a:p>
                  </a:txBody>
                  <a:tcPr marT="63500" marB="63500" marR="63500" marL="63500"/>
                </a:tc>
                <a:tc>
                  <a:txBody>
                    <a:bodyPr/>
                    <a:lstStyle/>
                    <a:p>
                      <a:pPr indent="0" lvl="0" marL="0" rtl="0" algn="l">
                        <a:spcBef>
                          <a:spcPts val="0"/>
                        </a:spcBef>
                        <a:spcAft>
                          <a:spcPts val="0"/>
                        </a:spcAft>
                        <a:buNone/>
                      </a:pPr>
                      <a:r>
                        <a:rPr lang="es" sz="1200"/>
                        <a:t>$9.200 CLP</a:t>
                      </a:r>
                      <a:endParaRPr sz="1200"/>
                    </a:p>
                  </a:txBody>
                  <a:tcPr marT="63500" marB="63500" marR="63500" marL="63500"/>
                </a:tc>
                <a:tc>
                  <a:txBody>
                    <a:bodyPr/>
                    <a:lstStyle/>
                    <a:p>
                      <a:pPr indent="0" lvl="0" marL="0" rtl="0" algn="l">
                        <a:spcBef>
                          <a:spcPts val="0"/>
                        </a:spcBef>
                        <a:spcAft>
                          <a:spcPts val="0"/>
                        </a:spcAft>
                        <a:buNone/>
                      </a:pPr>
                      <a:r>
                        <a:rPr lang="es" sz="1200"/>
                        <a:t>10</a:t>
                      </a:r>
                      <a:endParaRPr sz="1200"/>
                    </a:p>
                  </a:txBody>
                  <a:tcPr marT="63500" marB="63500" marR="63500" marL="63500"/>
                </a:tc>
                <a:tc>
                  <a:txBody>
                    <a:bodyPr/>
                    <a:lstStyle/>
                    <a:p>
                      <a:pPr indent="0" lvl="0" marL="0" rtl="0" algn="l">
                        <a:spcBef>
                          <a:spcPts val="0"/>
                        </a:spcBef>
                        <a:spcAft>
                          <a:spcPts val="0"/>
                        </a:spcAft>
                        <a:buNone/>
                      </a:pPr>
                      <a:r>
                        <a:rPr lang="es" sz="1200"/>
                        <a:t>$92.000 CLP</a:t>
                      </a:r>
                      <a:endParaRPr sz="1200"/>
                    </a:p>
                  </a:txBody>
                  <a:tcPr marT="63500" marB="63500" marR="63500" marL="63500"/>
                </a:tc>
              </a:tr>
              <a:tr h="12700">
                <a:tc>
                  <a:txBody>
                    <a:bodyPr/>
                    <a:lstStyle/>
                    <a:p>
                      <a:pPr indent="0" lvl="0" marL="0" rtl="0" algn="l">
                        <a:spcBef>
                          <a:spcPts val="0"/>
                        </a:spcBef>
                        <a:spcAft>
                          <a:spcPts val="0"/>
                        </a:spcAft>
                        <a:buNone/>
                      </a:pPr>
                      <a:r>
                        <a:rPr lang="es" sz="1200"/>
                        <a:t>Diego Ferrada</a:t>
                      </a:r>
                      <a:endParaRPr sz="1200"/>
                    </a:p>
                    <a:p>
                      <a:pPr indent="0" lvl="0" marL="0" rtl="0" algn="l">
                        <a:spcBef>
                          <a:spcPts val="0"/>
                        </a:spcBef>
                        <a:spcAft>
                          <a:spcPts val="0"/>
                        </a:spcAft>
                        <a:buNone/>
                      </a:pPr>
                      <a:r>
                        <a:rPr lang="es" sz="1200"/>
                        <a:t>Javier Huanca</a:t>
                      </a:r>
                      <a:endParaRPr sz="1200"/>
                    </a:p>
                  </a:txBody>
                  <a:tcPr marT="63500" marB="63500" marR="63500" marL="63500"/>
                </a:tc>
                <a:tc>
                  <a:txBody>
                    <a:bodyPr/>
                    <a:lstStyle/>
                    <a:p>
                      <a:pPr indent="0" lvl="0" marL="0" rtl="0" algn="l">
                        <a:spcBef>
                          <a:spcPts val="0"/>
                        </a:spcBef>
                        <a:spcAft>
                          <a:spcPts val="0"/>
                        </a:spcAft>
                        <a:buNone/>
                      </a:pPr>
                      <a:r>
                        <a:rPr lang="es" sz="1200"/>
                        <a:t>Programador</a:t>
                      </a:r>
                      <a:endParaRPr sz="1200"/>
                    </a:p>
                  </a:txBody>
                  <a:tcPr marT="63500" marB="63500" marR="63500" marL="63500"/>
                </a:tc>
                <a:tc>
                  <a:txBody>
                    <a:bodyPr/>
                    <a:lstStyle/>
                    <a:p>
                      <a:pPr indent="0" lvl="0" marL="0" rtl="0" algn="l">
                        <a:spcBef>
                          <a:spcPts val="0"/>
                        </a:spcBef>
                        <a:spcAft>
                          <a:spcPts val="0"/>
                        </a:spcAft>
                        <a:buNone/>
                      </a:pPr>
                      <a:r>
                        <a:rPr lang="es" sz="1200"/>
                        <a:t>$5.200 CLP</a:t>
                      </a:r>
                      <a:endParaRPr sz="1200"/>
                    </a:p>
                    <a:p>
                      <a:pPr indent="0" lvl="0" marL="0" rtl="0" algn="l">
                        <a:spcBef>
                          <a:spcPts val="0"/>
                        </a:spcBef>
                        <a:spcAft>
                          <a:spcPts val="0"/>
                        </a:spcAft>
                        <a:buNone/>
                      </a:pPr>
                      <a:r>
                        <a:rPr lang="es" sz="1200"/>
                        <a:t>$5.200 CLP</a:t>
                      </a:r>
                      <a:endParaRPr sz="1200"/>
                    </a:p>
                  </a:txBody>
                  <a:tcPr marT="63500" marB="63500" marR="63500" marL="63500"/>
                </a:tc>
                <a:tc>
                  <a:txBody>
                    <a:bodyPr/>
                    <a:lstStyle/>
                    <a:p>
                      <a:pPr indent="0" lvl="0" marL="0" rtl="0" algn="l">
                        <a:spcBef>
                          <a:spcPts val="0"/>
                        </a:spcBef>
                        <a:spcAft>
                          <a:spcPts val="0"/>
                        </a:spcAft>
                        <a:buNone/>
                      </a:pPr>
                      <a:r>
                        <a:rPr lang="es" sz="1200"/>
                        <a:t>20</a:t>
                      </a:r>
                      <a:endParaRPr sz="1200"/>
                    </a:p>
                  </a:txBody>
                  <a:tcPr marT="63500" marB="63500" marR="63500" marL="63500"/>
                </a:tc>
                <a:tc>
                  <a:txBody>
                    <a:bodyPr/>
                    <a:lstStyle/>
                    <a:p>
                      <a:pPr indent="0" lvl="0" marL="0" rtl="0" algn="l">
                        <a:spcBef>
                          <a:spcPts val="0"/>
                        </a:spcBef>
                        <a:spcAft>
                          <a:spcPts val="0"/>
                        </a:spcAft>
                        <a:buNone/>
                      </a:pPr>
                      <a:r>
                        <a:rPr lang="es" sz="1200"/>
                        <a:t>$104.000 CLP</a:t>
                      </a:r>
                      <a:endParaRPr sz="1200"/>
                    </a:p>
                    <a:p>
                      <a:pPr indent="0" lvl="0" marL="0" rtl="0" algn="l">
                        <a:spcBef>
                          <a:spcPts val="0"/>
                        </a:spcBef>
                        <a:spcAft>
                          <a:spcPts val="0"/>
                        </a:spcAft>
                        <a:buNone/>
                      </a:pPr>
                      <a:r>
                        <a:rPr lang="es" sz="1200"/>
                        <a:t>$104.000 CLP</a:t>
                      </a:r>
                      <a:endParaRPr sz="1200"/>
                    </a:p>
                  </a:txBody>
                  <a:tcPr marT="63500" marB="63500" marR="63500" marL="63500"/>
                </a:tc>
              </a:tr>
              <a:tr h="12700">
                <a:tc>
                  <a:txBody>
                    <a:bodyPr/>
                    <a:lstStyle/>
                    <a:p>
                      <a:pPr indent="0" lvl="0" marL="0" rtl="0" algn="l">
                        <a:spcBef>
                          <a:spcPts val="0"/>
                        </a:spcBef>
                        <a:spcAft>
                          <a:spcPts val="0"/>
                        </a:spcAft>
                        <a:buNone/>
                      </a:pPr>
                      <a:r>
                        <a:rPr lang="es" sz="1200"/>
                        <a:t>Diego Ferrada</a:t>
                      </a:r>
                      <a:endParaRPr sz="1200"/>
                    </a:p>
                    <a:p>
                      <a:pPr indent="0" lvl="0" marL="0" rtl="0" algn="l">
                        <a:spcBef>
                          <a:spcPts val="0"/>
                        </a:spcBef>
                        <a:spcAft>
                          <a:spcPts val="0"/>
                        </a:spcAft>
                        <a:buNone/>
                      </a:pPr>
                      <a:r>
                        <a:rPr lang="es" sz="1200"/>
                        <a:t>Javier Huanca</a:t>
                      </a:r>
                      <a:endParaRPr sz="1200"/>
                    </a:p>
                  </a:txBody>
                  <a:tcPr marT="63500" marB="63500" marR="63500" marL="63500"/>
                </a:tc>
                <a:tc>
                  <a:txBody>
                    <a:bodyPr/>
                    <a:lstStyle/>
                    <a:p>
                      <a:pPr indent="0" lvl="0" marL="0" rtl="0" algn="l">
                        <a:spcBef>
                          <a:spcPts val="0"/>
                        </a:spcBef>
                        <a:spcAft>
                          <a:spcPts val="0"/>
                        </a:spcAft>
                        <a:buNone/>
                      </a:pPr>
                      <a:r>
                        <a:rPr lang="es" sz="1200"/>
                        <a:t>Documentador</a:t>
                      </a:r>
                      <a:endParaRPr sz="1200"/>
                    </a:p>
                  </a:txBody>
                  <a:tcPr marT="63500" marB="63500" marR="63500" marL="63500"/>
                </a:tc>
                <a:tc>
                  <a:txBody>
                    <a:bodyPr/>
                    <a:lstStyle/>
                    <a:p>
                      <a:pPr indent="0" lvl="0" marL="0" rtl="0" algn="l">
                        <a:spcBef>
                          <a:spcPts val="0"/>
                        </a:spcBef>
                        <a:spcAft>
                          <a:spcPts val="0"/>
                        </a:spcAft>
                        <a:buNone/>
                      </a:pPr>
                      <a:r>
                        <a:rPr lang="es" sz="1200"/>
                        <a:t>$4.000 CLP</a:t>
                      </a:r>
                      <a:endParaRPr sz="1200"/>
                    </a:p>
                    <a:p>
                      <a:pPr indent="0" lvl="0" marL="0" rtl="0" algn="l">
                        <a:spcBef>
                          <a:spcPts val="0"/>
                        </a:spcBef>
                        <a:spcAft>
                          <a:spcPts val="0"/>
                        </a:spcAft>
                        <a:buNone/>
                      </a:pPr>
                      <a:r>
                        <a:rPr lang="es" sz="1200"/>
                        <a:t>$4.000 CLP</a:t>
                      </a:r>
                      <a:endParaRPr sz="1200"/>
                    </a:p>
                  </a:txBody>
                  <a:tcPr marT="63500" marB="63500" marR="63500" marL="63500"/>
                </a:tc>
                <a:tc>
                  <a:txBody>
                    <a:bodyPr/>
                    <a:lstStyle/>
                    <a:p>
                      <a:pPr indent="0" lvl="0" marL="0" rtl="0" algn="l">
                        <a:spcBef>
                          <a:spcPts val="0"/>
                        </a:spcBef>
                        <a:spcAft>
                          <a:spcPts val="0"/>
                        </a:spcAft>
                        <a:buNone/>
                      </a:pPr>
                      <a:r>
                        <a:rPr lang="es" sz="1200"/>
                        <a:t>15</a:t>
                      </a:r>
                      <a:endParaRPr sz="1200"/>
                    </a:p>
                  </a:txBody>
                  <a:tcPr marT="63500" marB="63500" marR="63500" marL="63500"/>
                </a:tc>
                <a:tc>
                  <a:txBody>
                    <a:bodyPr/>
                    <a:lstStyle/>
                    <a:p>
                      <a:pPr indent="0" lvl="0" marL="0" rtl="0" algn="l">
                        <a:spcBef>
                          <a:spcPts val="0"/>
                        </a:spcBef>
                        <a:spcAft>
                          <a:spcPts val="0"/>
                        </a:spcAft>
                        <a:buNone/>
                      </a:pPr>
                      <a:r>
                        <a:rPr lang="es" sz="1200"/>
                        <a:t>$60.000 CLP</a:t>
                      </a:r>
                      <a:endParaRPr sz="1200"/>
                    </a:p>
                    <a:p>
                      <a:pPr indent="0" lvl="0" marL="0" rtl="0" algn="l">
                        <a:spcBef>
                          <a:spcPts val="0"/>
                        </a:spcBef>
                        <a:spcAft>
                          <a:spcPts val="0"/>
                        </a:spcAft>
                        <a:buNone/>
                      </a:pPr>
                      <a:r>
                        <a:rPr lang="es" sz="1200"/>
                        <a:t>$60.000 CLP</a:t>
                      </a:r>
                      <a:endParaRPr sz="1200"/>
                    </a:p>
                  </a:txBody>
                  <a:tcPr marT="63500" marB="63500" marR="63500" marL="63500"/>
                </a:tc>
              </a:tr>
              <a:tr h="12700">
                <a:tc>
                  <a:txBody>
                    <a:bodyPr/>
                    <a:lstStyle/>
                    <a:p>
                      <a:pPr indent="0" lvl="0" marL="0" rtl="0" algn="l">
                        <a:spcBef>
                          <a:spcPts val="0"/>
                        </a:spcBef>
                        <a:spcAft>
                          <a:spcPts val="0"/>
                        </a:spcAft>
                        <a:buNone/>
                      </a:pPr>
                      <a:r>
                        <a:rPr lang="es" sz="1200"/>
                        <a:t>Diego Ferrada</a:t>
                      </a:r>
                      <a:endParaRPr sz="1200"/>
                    </a:p>
                    <a:p>
                      <a:pPr indent="0" lvl="0" marL="0" rtl="0" algn="l">
                        <a:spcBef>
                          <a:spcPts val="0"/>
                        </a:spcBef>
                        <a:spcAft>
                          <a:spcPts val="0"/>
                        </a:spcAft>
                        <a:buNone/>
                      </a:pPr>
                      <a:r>
                        <a:rPr lang="es" sz="1200"/>
                        <a:t>Javier Huanca</a:t>
                      </a:r>
                      <a:endParaRPr sz="1200"/>
                    </a:p>
                  </a:txBody>
                  <a:tcPr marT="63500" marB="63500" marR="63500" marL="63500"/>
                </a:tc>
                <a:tc>
                  <a:txBody>
                    <a:bodyPr/>
                    <a:lstStyle/>
                    <a:p>
                      <a:pPr indent="0" lvl="0" marL="0" rtl="0" algn="l">
                        <a:spcBef>
                          <a:spcPts val="0"/>
                        </a:spcBef>
                        <a:spcAft>
                          <a:spcPts val="0"/>
                        </a:spcAft>
                        <a:buNone/>
                      </a:pPr>
                      <a:r>
                        <a:rPr lang="es" sz="1200"/>
                        <a:t>Ensamblador</a:t>
                      </a:r>
                      <a:endParaRPr sz="1200"/>
                    </a:p>
                  </a:txBody>
                  <a:tcPr marT="63500" marB="63500" marR="63500" marL="63500"/>
                </a:tc>
                <a:tc>
                  <a:txBody>
                    <a:bodyPr/>
                    <a:lstStyle/>
                    <a:p>
                      <a:pPr indent="0" lvl="0" marL="0" rtl="0" algn="l">
                        <a:spcBef>
                          <a:spcPts val="0"/>
                        </a:spcBef>
                        <a:spcAft>
                          <a:spcPts val="0"/>
                        </a:spcAft>
                        <a:buNone/>
                      </a:pPr>
                      <a:r>
                        <a:rPr lang="es" sz="1200"/>
                        <a:t>$2.800 CLP</a:t>
                      </a:r>
                      <a:endParaRPr sz="1200"/>
                    </a:p>
                    <a:p>
                      <a:pPr indent="0" lvl="0" marL="0" rtl="0" algn="l">
                        <a:spcBef>
                          <a:spcPts val="0"/>
                        </a:spcBef>
                        <a:spcAft>
                          <a:spcPts val="0"/>
                        </a:spcAft>
                        <a:buNone/>
                      </a:pPr>
                      <a:r>
                        <a:rPr lang="es" sz="1200"/>
                        <a:t>$2.800 CLP</a:t>
                      </a:r>
                      <a:endParaRPr sz="1200"/>
                    </a:p>
                  </a:txBody>
                  <a:tcPr marT="63500" marB="63500" marR="63500" marL="63500"/>
                </a:tc>
                <a:tc>
                  <a:txBody>
                    <a:bodyPr/>
                    <a:lstStyle/>
                    <a:p>
                      <a:pPr indent="0" lvl="0" marL="0" rtl="0" algn="l">
                        <a:spcBef>
                          <a:spcPts val="0"/>
                        </a:spcBef>
                        <a:spcAft>
                          <a:spcPts val="0"/>
                        </a:spcAft>
                        <a:buNone/>
                      </a:pPr>
                      <a:r>
                        <a:rPr lang="es" sz="1200"/>
                        <a:t>20</a:t>
                      </a:r>
                      <a:endParaRPr sz="1200"/>
                    </a:p>
                  </a:txBody>
                  <a:tcPr marT="63500" marB="63500" marR="63500" marL="63500"/>
                </a:tc>
                <a:tc>
                  <a:txBody>
                    <a:bodyPr/>
                    <a:lstStyle/>
                    <a:p>
                      <a:pPr indent="0" lvl="0" marL="0" rtl="0" algn="l">
                        <a:spcBef>
                          <a:spcPts val="0"/>
                        </a:spcBef>
                        <a:spcAft>
                          <a:spcPts val="0"/>
                        </a:spcAft>
                        <a:buNone/>
                      </a:pPr>
                      <a:r>
                        <a:rPr lang="es" sz="1200"/>
                        <a:t>$56.000 CLP</a:t>
                      </a:r>
                      <a:endParaRPr sz="1200"/>
                    </a:p>
                    <a:p>
                      <a:pPr indent="0" lvl="0" marL="0" rtl="0" algn="l">
                        <a:spcBef>
                          <a:spcPts val="0"/>
                        </a:spcBef>
                        <a:spcAft>
                          <a:spcPts val="0"/>
                        </a:spcAft>
                        <a:buNone/>
                      </a:pPr>
                      <a:r>
                        <a:rPr lang="es" sz="1200"/>
                        <a:t>$56.000 CLP</a:t>
                      </a:r>
                      <a:endParaRPr sz="1200"/>
                    </a:p>
                  </a:txBody>
                  <a:tcPr marT="63500" marB="63500" marR="63500" marL="63500"/>
                </a:tc>
              </a:tr>
              <a:tr h="426700">
                <a:tc gridSpan="4">
                  <a:txBody>
                    <a:bodyPr/>
                    <a:lstStyle/>
                    <a:p>
                      <a:pPr indent="0" lvl="0" marL="0" rtl="0" algn="r">
                        <a:spcBef>
                          <a:spcPts val="0"/>
                        </a:spcBef>
                        <a:spcAft>
                          <a:spcPts val="0"/>
                        </a:spcAft>
                        <a:buNone/>
                      </a:pPr>
                      <a:br>
                        <a:rPr b="1" lang="es" sz="1200"/>
                      </a:br>
                      <a:r>
                        <a:rPr b="1" lang="es" sz="1200"/>
                        <a:t>Total (4 meses):</a:t>
                      </a:r>
                      <a:endParaRPr b="1" sz="1200"/>
                    </a:p>
                  </a:txBody>
                  <a:tcPr marT="63500" marB="63500" marR="63500" marL="63500"/>
                </a:tc>
                <a:tc hMerge="1"/>
                <a:tc hMerge="1"/>
                <a:tc hMerge="1"/>
                <a:tc>
                  <a:txBody>
                    <a:bodyPr/>
                    <a:lstStyle/>
                    <a:p>
                      <a:pPr indent="0" lvl="0" marL="0" rtl="0" algn="l">
                        <a:spcBef>
                          <a:spcPts val="0"/>
                        </a:spcBef>
                        <a:spcAft>
                          <a:spcPts val="0"/>
                        </a:spcAft>
                        <a:buNone/>
                      </a:pPr>
                      <a:r>
                        <a:rPr lang="es" sz="1200">
                          <a:solidFill>
                            <a:srgbClr val="999999"/>
                          </a:solidFill>
                        </a:rPr>
                        <a:t>$532.000 CLP</a:t>
                      </a:r>
                      <a:endParaRPr sz="1200">
                        <a:solidFill>
                          <a:srgbClr val="999999"/>
                        </a:solidFill>
                      </a:endParaRPr>
                    </a:p>
                    <a:p>
                      <a:pPr indent="0" lvl="0" marL="0" rtl="0" algn="l">
                        <a:spcBef>
                          <a:spcPts val="0"/>
                        </a:spcBef>
                        <a:spcAft>
                          <a:spcPts val="0"/>
                        </a:spcAft>
                        <a:buNone/>
                      </a:pPr>
                      <a:r>
                        <a:rPr lang="es" sz="1200"/>
                        <a:t>$2.128.000 CLP</a:t>
                      </a:r>
                      <a:endParaRPr sz="1200"/>
                    </a:p>
                  </a:txBody>
                  <a:tcPr marT="63500" marB="63500" marR="63500" marL="63500"/>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1" name="Shape 341"/>
        <p:cNvGrpSpPr/>
        <p:nvPr/>
      </p:nvGrpSpPr>
      <p:grpSpPr>
        <a:xfrm>
          <a:off x="0" y="0"/>
          <a:ext cx="0" cy="0"/>
          <a:chOff x="0" y="0"/>
          <a:chExt cx="0" cy="0"/>
        </a:xfrm>
      </p:grpSpPr>
      <p:sp>
        <p:nvSpPr>
          <p:cNvPr id="342" name="Google Shape;342;p23"/>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Costos totales</a:t>
            </a:r>
            <a:endParaRPr/>
          </a:p>
        </p:txBody>
      </p:sp>
      <p:graphicFrame>
        <p:nvGraphicFramePr>
          <p:cNvPr id="343" name="Google Shape;343;p23"/>
          <p:cNvGraphicFramePr/>
          <p:nvPr/>
        </p:nvGraphicFramePr>
        <p:xfrm>
          <a:off x="1447150" y="2023600"/>
          <a:ext cx="3000000" cy="3000000"/>
        </p:xfrm>
        <a:graphic>
          <a:graphicData uri="http://schemas.openxmlformats.org/drawingml/2006/table">
            <a:tbl>
              <a:tblPr>
                <a:noFill/>
                <a:tableStyleId>{32915C37-1305-4B1B-AAC7-C649B21B2B73}</a:tableStyleId>
              </a:tblPr>
              <a:tblGrid>
                <a:gridCol w="2971800"/>
                <a:gridCol w="2971800"/>
              </a:tblGrid>
              <a:tr h="12700">
                <a:tc>
                  <a:txBody>
                    <a:bodyPr/>
                    <a:lstStyle/>
                    <a:p>
                      <a:pPr indent="0" lvl="0" marL="0" rtl="0" algn="l">
                        <a:spcBef>
                          <a:spcPts val="0"/>
                        </a:spcBef>
                        <a:spcAft>
                          <a:spcPts val="0"/>
                        </a:spcAft>
                        <a:buNone/>
                      </a:pPr>
                      <a:r>
                        <a:rPr b="1" lang="es" sz="1200"/>
                        <a:t>Costo total</a:t>
                      </a:r>
                      <a:endParaRPr b="1" sz="1200"/>
                    </a:p>
                  </a:txBody>
                  <a:tcPr marT="63500" marB="63500" marR="63500" marL="63500">
                    <a:solidFill>
                      <a:srgbClr val="4A86E8"/>
                    </a:solidFill>
                  </a:tcPr>
                </a:tc>
                <a:tc>
                  <a:txBody>
                    <a:bodyPr/>
                    <a:lstStyle/>
                    <a:p>
                      <a:pPr indent="0" lvl="0" marL="0" rtl="0" algn="l">
                        <a:spcBef>
                          <a:spcPts val="0"/>
                        </a:spcBef>
                        <a:spcAft>
                          <a:spcPts val="0"/>
                        </a:spcAft>
                        <a:buNone/>
                      </a:pPr>
                      <a:r>
                        <a:rPr b="1" lang="es" sz="1200"/>
                        <a:t>Estimación</a:t>
                      </a:r>
                      <a:endParaRPr b="1" sz="1200"/>
                    </a:p>
                  </a:txBody>
                  <a:tcPr marT="63500" marB="63500" marR="63500" marL="63500">
                    <a:solidFill>
                      <a:srgbClr val="4A86E8"/>
                    </a:solidFill>
                  </a:tcPr>
                </a:tc>
              </a:tr>
              <a:tr h="12700">
                <a:tc>
                  <a:txBody>
                    <a:bodyPr/>
                    <a:lstStyle/>
                    <a:p>
                      <a:pPr indent="0" lvl="0" marL="0" rtl="0" algn="l">
                        <a:spcBef>
                          <a:spcPts val="0"/>
                        </a:spcBef>
                        <a:spcAft>
                          <a:spcPts val="0"/>
                        </a:spcAft>
                        <a:buNone/>
                      </a:pPr>
                      <a:r>
                        <a:rPr lang="es" sz="1200"/>
                        <a:t>Software</a:t>
                      </a:r>
                      <a:endParaRPr sz="1200"/>
                    </a:p>
                  </a:txBody>
                  <a:tcPr marT="63500" marB="63500" marR="63500" marL="63500"/>
                </a:tc>
                <a:tc>
                  <a:txBody>
                    <a:bodyPr/>
                    <a:lstStyle/>
                    <a:p>
                      <a:pPr indent="0" lvl="0" marL="0" rtl="0" algn="l">
                        <a:spcBef>
                          <a:spcPts val="0"/>
                        </a:spcBef>
                        <a:spcAft>
                          <a:spcPts val="0"/>
                        </a:spcAft>
                        <a:buNone/>
                      </a:pPr>
                      <a:r>
                        <a:rPr lang="es" sz="1200"/>
                        <a:t>$0 CLP</a:t>
                      </a:r>
                      <a:endParaRPr sz="1200"/>
                    </a:p>
                  </a:txBody>
                  <a:tcPr marT="63500" marB="63500" marR="63500" marL="63500"/>
                </a:tc>
              </a:tr>
              <a:tr h="12700">
                <a:tc>
                  <a:txBody>
                    <a:bodyPr/>
                    <a:lstStyle/>
                    <a:p>
                      <a:pPr indent="0" lvl="0" marL="0" rtl="0" algn="l">
                        <a:spcBef>
                          <a:spcPts val="0"/>
                        </a:spcBef>
                        <a:spcAft>
                          <a:spcPts val="0"/>
                        </a:spcAft>
                        <a:buNone/>
                      </a:pPr>
                      <a:r>
                        <a:rPr lang="es" sz="1200"/>
                        <a:t>Hardware</a:t>
                      </a:r>
                      <a:endParaRPr sz="1200"/>
                    </a:p>
                  </a:txBody>
                  <a:tcPr marT="63500" marB="63500" marR="63500" marL="63500"/>
                </a:tc>
                <a:tc>
                  <a:txBody>
                    <a:bodyPr/>
                    <a:lstStyle/>
                    <a:p>
                      <a:pPr indent="0" lvl="0" marL="0" rtl="0" algn="l">
                        <a:spcBef>
                          <a:spcPts val="0"/>
                        </a:spcBef>
                        <a:spcAft>
                          <a:spcPts val="0"/>
                        </a:spcAft>
                        <a:buNone/>
                      </a:pPr>
                      <a:r>
                        <a:rPr lang="es" sz="1200"/>
                        <a:t>$1.300.000 CLP</a:t>
                      </a:r>
                      <a:endParaRPr sz="1200"/>
                    </a:p>
                  </a:txBody>
                  <a:tcPr marT="63500" marB="63500" marR="63500" marL="63500"/>
                </a:tc>
              </a:tr>
              <a:tr h="12700">
                <a:tc>
                  <a:txBody>
                    <a:bodyPr/>
                    <a:lstStyle/>
                    <a:p>
                      <a:pPr indent="0" lvl="0" marL="0" rtl="0" algn="l">
                        <a:spcBef>
                          <a:spcPts val="0"/>
                        </a:spcBef>
                        <a:spcAft>
                          <a:spcPts val="0"/>
                        </a:spcAft>
                        <a:buNone/>
                      </a:pPr>
                      <a:r>
                        <a:rPr lang="es" sz="1200"/>
                        <a:t>Recursos humanos</a:t>
                      </a:r>
                      <a:endParaRPr sz="1200"/>
                    </a:p>
                  </a:txBody>
                  <a:tcPr marT="63500" marB="63500" marR="63500" marL="63500"/>
                </a:tc>
                <a:tc>
                  <a:txBody>
                    <a:bodyPr/>
                    <a:lstStyle/>
                    <a:p>
                      <a:pPr indent="0" lvl="0" marL="0" rtl="0" algn="l">
                        <a:spcBef>
                          <a:spcPts val="0"/>
                        </a:spcBef>
                        <a:spcAft>
                          <a:spcPts val="0"/>
                        </a:spcAft>
                        <a:buNone/>
                      </a:pPr>
                      <a:r>
                        <a:rPr lang="es" sz="1200"/>
                        <a:t>$2.128.000 CLP</a:t>
                      </a:r>
                      <a:endParaRPr sz="1200"/>
                    </a:p>
                  </a:txBody>
                  <a:tcPr marT="63500" marB="63500" marR="63500" marL="63500"/>
                </a:tc>
              </a:tr>
              <a:tr h="12700">
                <a:tc>
                  <a:txBody>
                    <a:bodyPr/>
                    <a:lstStyle/>
                    <a:p>
                      <a:pPr indent="0" lvl="0" marL="0" rtl="0" algn="l">
                        <a:spcBef>
                          <a:spcPts val="0"/>
                        </a:spcBef>
                        <a:spcAft>
                          <a:spcPts val="0"/>
                        </a:spcAft>
                        <a:buNone/>
                      </a:pPr>
                      <a:r>
                        <a:rPr b="1" lang="es" sz="1200"/>
                        <a:t>Total Proyecto:</a:t>
                      </a:r>
                      <a:endParaRPr b="1" sz="1200"/>
                    </a:p>
                  </a:txBody>
                  <a:tcPr marT="63500" marB="63500" marR="63500" marL="63500"/>
                </a:tc>
                <a:tc>
                  <a:txBody>
                    <a:bodyPr/>
                    <a:lstStyle/>
                    <a:p>
                      <a:pPr indent="0" lvl="0" marL="0" rtl="0" algn="l">
                        <a:spcBef>
                          <a:spcPts val="0"/>
                        </a:spcBef>
                        <a:spcAft>
                          <a:spcPts val="0"/>
                        </a:spcAft>
                        <a:buNone/>
                      </a:pPr>
                      <a:r>
                        <a:rPr lang="es" sz="1200"/>
                        <a:t>$ 3.428.000 CLP</a:t>
                      </a:r>
                      <a:endParaRPr sz="1200"/>
                    </a:p>
                  </a:txBody>
                  <a:tcPr marT="63500" marB="63500" marR="63500" marL="63500"/>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sp>
        <p:nvSpPr>
          <p:cNvPr id="348" name="Google Shape;348;p2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Lista de actividades</a:t>
            </a:r>
            <a:endParaRPr/>
          </a:p>
        </p:txBody>
      </p:sp>
      <p:pic>
        <p:nvPicPr>
          <p:cNvPr id="349" name="Google Shape;349;p24"/>
          <p:cNvPicPr preferRelativeResize="0"/>
          <p:nvPr/>
        </p:nvPicPr>
        <p:blipFill>
          <a:blip r:embed="rId3">
            <a:alphaModFix/>
          </a:blip>
          <a:stretch>
            <a:fillRect/>
          </a:stretch>
        </p:blipFill>
        <p:spPr>
          <a:xfrm>
            <a:off x="1766700" y="1375350"/>
            <a:ext cx="5994600" cy="33494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25"/>
          <p:cNvSpPr txBox="1"/>
          <p:nvPr>
            <p:ph type="title"/>
          </p:nvPr>
        </p:nvSpPr>
        <p:spPr>
          <a:xfrm>
            <a:off x="1294075" y="122350"/>
            <a:ext cx="7030500" cy="999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Gestión de riesgos</a:t>
            </a:r>
            <a:endParaRPr/>
          </a:p>
        </p:txBody>
      </p:sp>
      <p:graphicFrame>
        <p:nvGraphicFramePr>
          <p:cNvPr id="355" name="Google Shape;355;p25"/>
          <p:cNvGraphicFramePr/>
          <p:nvPr/>
        </p:nvGraphicFramePr>
        <p:xfrm>
          <a:off x="2326650" y="789875"/>
          <a:ext cx="3000000" cy="3000000"/>
        </p:xfrm>
        <a:graphic>
          <a:graphicData uri="http://schemas.openxmlformats.org/drawingml/2006/table">
            <a:tbl>
              <a:tblPr>
                <a:noFill/>
                <a:tableStyleId>{32915C37-1305-4B1B-AAC7-C649B21B2B73}</a:tableStyleId>
              </a:tblPr>
              <a:tblGrid>
                <a:gridCol w="1485900"/>
                <a:gridCol w="1171575"/>
                <a:gridCol w="1276350"/>
                <a:gridCol w="2009775"/>
              </a:tblGrid>
              <a:tr h="12700">
                <a:tc>
                  <a:txBody>
                    <a:bodyPr/>
                    <a:lstStyle/>
                    <a:p>
                      <a:pPr indent="0" lvl="0" marL="0" rtl="0" algn="l">
                        <a:spcBef>
                          <a:spcPts val="0"/>
                        </a:spcBef>
                        <a:spcAft>
                          <a:spcPts val="0"/>
                        </a:spcAft>
                        <a:buNone/>
                      </a:pPr>
                      <a:r>
                        <a:rPr b="1" lang="es" sz="1200"/>
                        <a:t>Riesgo</a:t>
                      </a:r>
                      <a:endParaRPr b="1" sz="1200"/>
                    </a:p>
                  </a:txBody>
                  <a:tcPr marT="63500" marB="63500" marR="63500" marL="63500">
                    <a:solidFill>
                      <a:srgbClr val="4A86E8"/>
                    </a:solidFill>
                  </a:tcPr>
                </a:tc>
                <a:tc>
                  <a:txBody>
                    <a:bodyPr/>
                    <a:lstStyle/>
                    <a:p>
                      <a:pPr indent="0" lvl="0" marL="0" rtl="0" algn="l">
                        <a:spcBef>
                          <a:spcPts val="0"/>
                        </a:spcBef>
                        <a:spcAft>
                          <a:spcPts val="0"/>
                        </a:spcAft>
                        <a:buNone/>
                      </a:pPr>
                      <a:r>
                        <a:rPr b="1" lang="es" sz="1200"/>
                        <a:t>Probabilidad de ocurrencia</a:t>
                      </a:r>
                      <a:endParaRPr b="1" sz="1200"/>
                    </a:p>
                  </a:txBody>
                  <a:tcPr marT="63500" marB="63500" marR="63500" marL="63500">
                    <a:solidFill>
                      <a:srgbClr val="4A86E8"/>
                    </a:solidFill>
                  </a:tcPr>
                </a:tc>
                <a:tc>
                  <a:txBody>
                    <a:bodyPr/>
                    <a:lstStyle/>
                    <a:p>
                      <a:pPr indent="0" lvl="0" marL="0" rtl="0" algn="l">
                        <a:spcBef>
                          <a:spcPts val="0"/>
                        </a:spcBef>
                        <a:spcAft>
                          <a:spcPts val="0"/>
                        </a:spcAft>
                        <a:buNone/>
                      </a:pPr>
                      <a:r>
                        <a:rPr b="1" lang="es" sz="1200"/>
                        <a:t>Nivel de impacto</a:t>
                      </a:r>
                      <a:endParaRPr b="1" sz="1200"/>
                    </a:p>
                  </a:txBody>
                  <a:tcPr marT="63500" marB="63500" marR="63500" marL="63500">
                    <a:solidFill>
                      <a:srgbClr val="4A86E8"/>
                    </a:solidFill>
                  </a:tcPr>
                </a:tc>
                <a:tc>
                  <a:txBody>
                    <a:bodyPr/>
                    <a:lstStyle/>
                    <a:p>
                      <a:pPr indent="0" lvl="0" marL="0" rtl="0" algn="l">
                        <a:spcBef>
                          <a:spcPts val="0"/>
                        </a:spcBef>
                        <a:spcAft>
                          <a:spcPts val="0"/>
                        </a:spcAft>
                        <a:buNone/>
                      </a:pPr>
                      <a:r>
                        <a:rPr b="1" lang="es" sz="1200"/>
                        <a:t>Acción remedial</a:t>
                      </a:r>
                      <a:endParaRPr b="1" sz="1200"/>
                    </a:p>
                  </a:txBody>
                  <a:tcPr marT="63500" marB="63500" marR="63500" marL="63500">
                    <a:solidFill>
                      <a:srgbClr val="4A86E8"/>
                    </a:solidFill>
                  </a:tcPr>
                </a:tc>
              </a:tr>
              <a:tr h="12700">
                <a:tc>
                  <a:txBody>
                    <a:bodyPr/>
                    <a:lstStyle/>
                    <a:p>
                      <a:pPr indent="0" lvl="0" marL="0" rtl="0" algn="l">
                        <a:spcBef>
                          <a:spcPts val="0"/>
                        </a:spcBef>
                        <a:spcAft>
                          <a:spcPts val="0"/>
                        </a:spcAft>
                        <a:buNone/>
                      </a:pPr>
                      <a:r>
                        <a:rPr lang="es" sz="1200"/>
                        <a:t>Insuficiencia por parte de la tecnología disponible para cubrir los requerimientos del proyecto</a:t>
                      </a:r>
                      <a:endParaRPr sz="1200"/>
                    </a:p>
                  </a:txBody>
                  <a:tcPr marT="63500" marB="63500" marR="63500" marL="63500"/>
                </a:tc>
                <a:tc>
                  <a:txBody>
                    <a:bodyPr/>
                    <a:lstStyle/>
                    <a:p>
                      <a:pPr indent="0" lvl="0" marL="0" rtl="0" algn="ctr">
                        <a:spcBef>
                          <a:spcPts val="0"/>
                        </a:spcBef>
                        <a:spcAft>
                          <a:spcPts val="0"/>
                        </a:spcAft>
                        <a:buNone/>
                      </a:pPr>
                      <a:r>
                        <a:rPr lang="es" sz="1200"/>
                        <a:t>50%</a:t>
                      </a:r>
                      <a:endParaRPr sz="1200"/>
                    </a:p>
                  </a:txBody>
                  <a:tcPr marT="63500" marB="63500" marR="63500" marL="63500"/>
                </a:tc>
                <a:tc>
                  <a:txBody>
                    <a:bodyPr/>
                    <a:lstStyle/>
                    <a:p>
                      <a:pPr indent="0" lvl="0" marL="0" rtl="0" algn="ctr">
                        <a:spcBef>
                          <a:spcPts val="0"/>
                        </a:spcBef>
                        <a:spcAft>
                          <a:spcPts val="0"/>
                        </a:spcAft>
                        <a:buNone/>
                      </a:pPr>
                      <a:r>
                        <a:rPr lang="es" sz="1200"/>
                        <a:t>1</a:t>
                      </a:r>
                      <a:endParaRPr sz="1200"/>
                    </a:p>
                  </a:txBody>
                  <a:tcPr marT="63500" marB="63500" marR="63500" marL="63500"/>
                </a:tc>
                <a:tc>
                  <a:txBody>
                    <a:bodyPr/>
                    <a:lstStyle/>
                    <a:p>
                      <a:pPr indent="0" lvl="0" marL="0" rtl="0" algn="l">
                        <a:spcBef>
                          <a:spcPts val="0"/>
                        </a:spcBef>
                        <a:spcAft>
                          <a:spcPts val="0"/>
                        </a:spcAft>
                        <a:buNone/>
                      </a:pPr>
                      <a:r>
                        <a:rPr lang="es" sz="1200"/>
                        <a:t>Conseguir la tecnología necesaria o planificar otra forma de cubrir los requerimientos sin necesidad de esa tecnología.</a:t>
                      </a:r>
                      <a:endParaRPr sz="1200"/>
                    </a:p>
                  </a:txBody>
                  <a:tcPr marT="63500" marB="63500" marR="63500" marL="63500"/>
                </a:tc>
              </a:tr>
              <a:tr h="12700">
                <a:tc>
                  <a:txBody>
                    <a:bodyPr/>
                    <a:lstStyle/>
                    <a:p>
                      <a:pPr indent="0" lvl="0" marL="0" rtl="0" algn="l">
                        <a:spcBef>
                          <a:spcPts val="0"/>
                        </a:spcBef>
                        <a:spcAft>
                          <a:spcPts val="0"/>
                        </a:spcAft>
                        <a:buNone/>
                      </a:pPr>
                      <a:r>
                        <a:rPr lang="es" sz="1200"/>
                        <a:t>Medición imprecisa de decibeles por parte de los sensores</a:t>
                      </a:r>
                      <a:endParaRPr sz="1200"/>
                    </a:p>
                  </a:txBody>
                  <a:tcPr marT="63500" marB="63500" marR="63500" marL="63500"/>
                </a:tc>
                <a:tc>
                  <a:txBody>
                    <a:bodyPr/>
                    <a:lstStyle/>
                    <a:p>
                      <a:pPr indent="0" lvl="0" marL="0" rtl="0" algn="ctr">
                        <a:spcBef>
                          <a:spcPts val="0"/>
                        </a:spcBef>
                        <a:spcAft>
                          <a:spcPts val="0"/>
                        </a:spcAft>
                        <a:buNone/>
                      </a:pPr>
                      <a:r>
                        <a:rPr lang="es" sz="1200"/>
                        <a:t>50%</a:t>
                      </a:r>
                      <a:endParaRPr sz="1200"/>
                    </a:p>
                  </a:txBody>
                  <a:tcPr marT="63500" marB="63500" marR="63500" marL="63500"/>
                </a:tc>
                <a:tc>
                  <a:txBody>
                    <a:bodyPr/>
                    <a:lstStyle/>
                    <a:p>
                      <a:pPr indent="0" lvl="0" marL="0" rtl="0" algn="ctr">
                        <a:spcBef>
                          <a:spcPts val="0"/>
                        </a:spcBef>
                        <a:spcAft>
                          <a:spcPts val="0"/>
                        </a:spcAft>
                        <a:buNone/>
                      </a:pPr>
                      <a:r>
                        <a:rPr lang="es" sz="1200"/>
                        <a:t>4</a:t>
                      </a:r>
                      <a:endParaRPr sz="1200"/>
                    </a:p>
                  </a:txBody>
                  <a:tcPr marT="63500" marB="63500" marR="63500" marL="63500"/>
                </a:tc>
                <a:tc>
                  <a:txBody>
                    <a:bodyPr/>
                    <a:lstStyle/>
                    <a:p>
                      <a:pPr indent="0" lvl="0" marL="0" rtl="0" algn="l">
                        <a:spcBef>
                          <a:spcPts val="0"/>
                        </a:spcBef>
                        <a:spcAft>
                          <a:spcPts val="0"/>
                        </a:spcAft>
                        <a:buNone/>
                      </a:pPr>
                      <a:r>
                        <a:rPr lang="es" sz="1200"/>
                        <a:t>Revisar y actualizar los parámetros de niveles de decibeles.</a:t>
                      </a:r>
                      <a:endParaRPr sz="1200"/>
                    </a:p>
                  </a:txBody>
                  <a:tcPr marT="63500" marB="63500" marR="63500" marL="63500"/>
                </a:tc>
              </a:tr>
              <a:tr h="12700">
                <a:tc>
                  <a:txBody>
                    <a:bodyPr/>
                    <a:lstStyle/>
                    <a:p>
                      <a:pPr indent="0" lvl="0" marL="0" rtl="0" algn="l">
                        <a:spcBef>
                          <a:spcPts val="0"/>
                        </a:spcBef>
                        <a:spcAft>
                          <a:spcPts val="0"/>
                        </a:spcAft>
                        <a:buNone/>
                      </a:pPr>
                      <a:r>
                        <a:rPr lang="es" sz="1200"/>
                        <a:t>Pérdida de código</a:t>
                      </a:r>
                      <a:endParaRPr sz="1200"/>
                    </a:p>
                  </a:txBody>
                  <a:tcPr marT="63500" marB="63500" marR="63500" marL="63500"/>
                </a:tc>
                <a:tc>
                  <a:txBody>
                    <a:bodyPr/>
                    <a:lstStyle/>
                    <a:p>
                      <a:pPr indent="0" lvl="0" marL="0" rtl="0" algn="ctr">
                        <a:spcBef>
                          <a:spcPts val="0"/>
                        </a:spcBef>
                        <a:spcAft>
                          <a:spcPts val="0"/>
                        </a:spcAft>
                        <a:buNone/>
                      </a:pPr>
                      <a:r>
                        <a:rPr lang="es" sz="1200"/>
                        <a:t>40%</a:t>
                      </a:r>
                      <a:endParaRPr sz="1200"/>
                    </a:p>
                  </a:txBody>
                  <a:tcPr marT="63500" marB="63500" marR="63500" marL="63500"/>
                </a:tc>
                <a:tc>
                  <a:txBody>
                    <a:bodyPr/>
                    <a:lstStyle/>
                    <a:p>
                      <a:pPr indent="0" lvl="0" marL="0" rtl="0" algn="ctr">
                        <a:spcBef>
                          <a:spcPts val="0"/>
                        </a:spcBef>
                        <a:spcAft>
                          <a:spcPts val="0"/>
                        </a:spcAft>
                        <a:buNone/>
                      </a:pPr>
                      <a:r>
                        <a:rPr lang="es" sz="1200"/>
                        <a:t>1</a:t>
                      </a:r>
                      <a:endParaRPr sz="1200"/>
                    </a:p>
                  </a:txBody>
                  <a:tcPr marT="63500" marB="63500" marR="63500" marL="63500"/>
                </a:tc>
                <a:tc>
                  <a:txBody>
                    <a:bodyPr/>
                    <a:lstStyle/>
                    <a:p>
                      <a:pPr indent="0" lvl="0" marL="0" rtl="0" algn="l">
                        <a:spcBef>
                          <a:spcPts val="0"/>
                        </a:spcBef>
                        <a:spcAft>
                          <a:spcPts val="0"/>
                        </a:spcAft>
                        <a:buNone/>
                      </a:pPr>
                      <a:r>
                        <a:rPr lang="es" sz="1200"/>
                        <a:t>Trabajar por medio de GitHub para guardar los códigos. Si un código no ha sido guardado, repasar la información entre los miembros para volver a hacer el código.</a:t>
                      </a:r>
                      <a:endParaRPr sz="1200"/>
                    </a:p>
                  </a:txBody>
                  <a:tcPr marT="63500" marB="63500" marR="63500" marL="63500"/>
                </a:tc>
              </a:tr>
            </a:tbl>
          </a:graphicData>
        </a:graphic>
      </p:graphicFrame>
      <p:sp>
        <p:nvSpPr>
          <p:cNvPr id="356" name="Google Shape;356;p25"/>
          <p:cNvSpPr txBox="1"/>
          <p:nvPr/>
        </p:nvSpPr>
        <p:spPr>
          <a:xfrm>
            <a:off x="365800" y="1550825"/>
            <a:ext cx="1842600" cy="162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
                <a:solidFill>
                  <a:schemeClr val="dk2"/>
                </a:solidFill>
                <a:latin typeface="Nunito"/>
                <a:ea typeface="Nunito"/>
                <a:cs typeface="Nunito"/>
                <a:sym typeface="Nunito"/>
              </a:rPr>
              <a:t>Categorías</a:t>
            </a:r>
            <a:r>
              <a:rPr lang="es">
                <a:solidFill>
                  <a:schemeClr val="dk2"/>
                </a:solidFill>
                <a:latin typeface="Nunito"/>
                <a:ea typeface="Nunito"/>
                <a:cs typeface="Nunito"/>
                <a:sym typeface="Nunito"/>
              </a:rPr>
              <a:t>:</a:t>
            </a:r>
            <a:br>
              <a:rPr lang="es">
                <a:solidFill>
                  <a:schemeClr val="dk2"/>
                </a:solidFill>
                <a:latin typeface="Nunito"/>
                <a:ea typeface="Nunito"/>
                <a:cs typeface="Nunito"/>
                <a:sym typeface="Nunito"/>
              </a:rPr>
            </a:br>
            <a:r>
              <a:rPr lang="es">
                <a:solidFill>
                  <a:schemeClr val="dk2"/>
                </a:solidFill>
                <a:latin typeface="Nunito"/>
                <a:ea typeface="Nunito"/>
                <a:cs typeface="Nunito"/>
                <a:sym typeface="Nunito"/>
              </a:rPr>
              <a:t>1. </a:t>
            </a:r>
            <a:r>
              <a:rPr lang="es">
                <a:solidFill>
                  <a:schemeClr val="dk2"/>
                </a:solidFill>
                <a:latin typeface="Nunito"/>
                <a:ea typeface="Nunito"/>
                <a:cs typeface="Nunito"/>
                <a:sym typeface="Nunito"/>
              </a:rPr>
              <a:t>Catastrófico.</a:t>
            </a:r>
            <a:endParaRPr>
              <a:solidFill>
                <a:schemeClr val="dk2"/>
              </a:solidFill>
              <a:latin typeface="Nunito"/>
              <a:ea typeface="Nunito"/>
              <a:cs typeface="Nunito"/>
              <a:sym typeface="Nunito"/>
            </a:endParaRPr>
          </a:p>
          <a:p>
            <a:pPr indent="0" lvl="0" marL="0" rtl="0" algn="l">
              <a:spcBef>
                <a:spcPts val="0"/>
              </a:spcBef>
              <a:spcAft>
                <a:spcPts val="0"/>
              </a:spcAft>
              <a:buNone/>
            </a:pPr>
            <a:r>
              <a:rPr lang="es">
                <a:solidFill>
                  <a:schemeClr val="dk2"/>
                </a:solidFill>
                <a:latin typeface="Nunito"/>
                <a:ea typeface="Nunito"/>
                <a:cs typeface="Nunito"/>
                <a:sym typeface="Nunito"/>
              </a:rPr>
              <a:t>2. Crítico.</a:t>
            </a:r>
            <a:endParaRPr>
              <a:solidFill>
                <a:schemeClr val="dk2"/>
              </a:solidFill>
              <a:latin typeface="Nunito"/>
              <a:ea typeface="Nunito"/>
              <a:cs typeface="Nunito"/>
              <a:sym typeface="Nunito"/>
            </a:endParaRPr>
          </a:p>
          <a:p>
            <a:pPr indent="0" lvl="0" marL="0" rtl="0" algn="l">
              <a:spcBef>
                <a:spcPts val="0"/>
              </a:spcBef>
              <a:spcAft>
                <a:spcPts val="0"/>
              </a:spcAft>
              <a:buNone/>
            </a:pPr>
            <a:r>
              <a:rPr lang="es">
                <a:solidFill>
                  <a:schemeClr val="dk2"/>
                </a:solidFill>
                <a:latin typeface="Nunito"/>
                <a:ea typeface="Nunito"/>
                <a:cs typeface="Nunito"/>
                <a:sym typeface="Nunito"/>
              </a:rPr>
              <a:t>3. Marginal.</a:t>
            </a:r>
            <a:endParaRPr>
              <a:solidFill>
                <a:schemeClr val="dk2"/>
              </a:solidFill>
              <a:latin typeface="Nunito"/>
              <a:ea typeface="Nunito"/>
              <a:cs typeface="Nunito"/>
              <a:sym typeface="Nunito"/>
            </a:endParaRPr>
          </a:p>
          <a:p>
            <a:pPr indent="0" lvl="0" marL="0" rtl="0" algn="l">
              <a:spcBef>
                <a:spcPts val="0"/>
              </a:spcBef>
              <a:spcAft>
                <a:spcPts val="0"/>
              </a:spcAft>
              <a:buNone/>
            </a:pPr>
            <a:r>
              <a:rPr lang="es">
                <a:solidFill>
                  <a:schemeClr val="dk2"/>
                </a:solidFill>
                <a:latin typeface="Nunito"/>
                <a:ea typeface="Nunito"/>
                <a:cs typeface="Nunito"/>
                <a:sym typeface="Nunito"/>
              </a:rPr>
              <a:t>4. Despreciable.</a:t>
            </a:r>
            <a:endParaRPr>
              <a:solidFill>
                <a:schemeClr val="dk2"/>
              </a:solidFill>
              <a:latin typeface="Nunito"/>
              <a:ea typeface="Nunito"/>
              <a:cs typeface="Nunito"/>
              <a:sym typeface="Nunito"/>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26"/>
          <p:cNvSpPr txBox="1"/>
          <p:nvPr>
            <p:ph type="title"/>
          </p:nvPr>
        </p:nvSpPr>
        <p:spPr>
          <a:xfrm>
            <a:off x="1303800" y="172900"/>
            <a:ext cx="7030500" cy="999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Gestión de riesgos</a:t>
            </a:r>
            <a:endParaRPr/>
          </a:p>
        </p:txBody>
      </p:sp>
      <p:graphicFrame>
        <p:nvGraphicFramePr>
          <p:cNvPr id="362" name="Google Shape;362;p26"/>
          <p:cNvGraphicFramePr/>
          <p:nvPr/>
        </p:nvGraphicFramePr>
        <p:xfrm>
          <a:off x="2390700" y="934988"/>
          <a:ext cx="3000000" cy="3000000"/>
        </p:xfrm>
        <a:graphic>
          <a:graphicData uri="http://schemas.openxmlformats.org/drawingml/2006/table">
            <a:tbl>
              <a:tblPr>
                <a:noFill/>
                <a:tableStyleId>{32915C37-1305-4B1B-AAC7-C649B21B2B73}</a:tableStyleId>
              </a:tblPr>
              <a:tblGrid>
                <a:gridCol w="1485900"/>
                <a:gridCol w="1171575"/>
                <a:gridCol w="1276350"/>
                <a:gridCol w="2009775"/>
              </a:tblGrid>
              <a:tr h="12700">
                <a:tc>
                  <a:txBody>
                    <a:bodyPr/>
                    <a:lstStyle/>
                    <a:p>
                      <a:pPr indent="0" lvl="0" marL="0" rtl="0" algn="l">
                        <a:spcBef>
                          <a:spcPts val="0"/>
                        </a:spcBef>
                        <a:spcAft>
                          <a:spcPts val="0"/>
                        </a:spcAft>
                        <a:buNone/>
                      </a:pPr>
                      <a:r>
                        <a:rPr b="1" lang="es" sz="1200"/>
                        <a:t>Riesgo</a:t>
                      </a:r>
                      <a:endParaRPr b="1" sz="1200"/>
                    </a:p>
                  </a:txBody>
                  <a:tcPr marT="63500" marB="63500" marR="63500" marL="63500">
                    <a:solidFill>
                      <a:srgbClr val="4A86E8"/>
                    </a:solidFill>
                  </a:tcPr>
                </a:tc>
                <a:tc>
                  <a:txBody>
                    <a:bodyPr/>
                    <a:lstStyle/>
                    <a:p>
                      <a:pPr indent="0" lvl="0" marL="0" rtl="0" algn="l">
                        <a:spcBef>
                          <a:spcPts val="0"/>
                        </a:spcBef>
                        <a:spcAft>
                          <a:spcPts val="0"/>
                        </a:spcAft>
                        <a:buNone/>
                      </a:pPr>
                      <a:r>
                        <a:rPr b="1" lang="es" sz="1200"/>
                        <a:t>Probabilidad de ocurrencia</a:t>
                      </a:r>
                      <a:endParaRPr b="1" sz="1200"/>
                    </a:p>
                  </a:txBody>
                  <a:tcPr marT="63500" marB="63500" marR="63500" marL="63500">
                    <a:solidFill>
                      <a:srgbClr val="4A86E8"/>
                    </a:solidFill>
                  </a:tcPr>
                </a:tc>
                <a:tc>
                  <a:txBody>
                    <a:bodyPr/>
                    <a:lstStyle/>
                    <a:p>
                      <a:pPr indent="0" lvl="0" marL="0" rtl="0" algn="l">
                        <a:spcBef>
                          <a:spcPts val="0"/>
                        </a:spcBef>
                        <a:spcAft>
                          <a:spcPts val="0"/>
                        </a:spcAft>
                        <a:buNone/>
                      </a:pPr>
                      <a:r>
                        <a:rPr b="1" lang="es" sz="1200"/>
                        <a:t>Nivel de impacto</a:t>
                      </a:r>
                      <a:endParaRPr b="1" sz="1200"/>
                    </a:p>
                  </a:txBody>
                  <a:tcPr marT="63500" marB="63500" marR="63500" marL="63500">
                    <a:solidFill>
                      <a:srgbClr val="4A86E8"/>
                    </a:solidFill>
                  </a:tcPr>
                </a:tc>
                <a:tc>
                  <a:txBody>
                    <a:bodyPr/>
                    <a:lstStyle/>
                    <a:p>
                      <a:pPr indent="0" lvl="0" marL="0" rtl="0" algn="l">
                        <a:spcBef>
                          <a:spcPts val="0"/>
                        </a:spcBef>
                        <a:spcAft>
                          <a:spcPts val="0"/>
                        </a:spcAft>
                        <a:buNone/>
                      </a:pPr>
                      <a:r>
                        <a:rPr b="1" lang="es" sz="1200"/>
                        <a:t>Acción remedial</a:t>
                      </a:r>
                      <a:endParaRPr b="1" sz="1200"/>
                    </a:p>
                  </a:txBody>
                  <a:tcPr marT="63500" marB="63500" marR="63500" marL="63500">
                    <a:solidFill>
                      <a:srgbClr val="4A86E8"/>
                    </a:solidFill>
                  </a:tcPr>
                </a:tc>
              </a:tr>
              <a:tr h="12700">
                <a:tc>
                  <a:txBody>
                    <a:bodyPr/>
                    <a:lstStyle/>
                    <a:p>
                      <a:pPr indent="0" lvl="0" marL="0" rtl="0" algn="l">
                        <a:spcBef>
                          <a:spcPts val="0"/>
                        </a:spcBef>
                        <a:spcAft>
                          <a:spcPts val="0"/>
                        </a:spcAft>
                        <a:buNone/>
                      </a:pPr>
                      <a:r>
                        <a:rPr lang="es" sz="1200"/>
                        <a:t>Celular no compatible con el  sistema</a:t>
                      </a:r>
                      <a:endParaRPr sz="1200"/>
                    </a:p>
                  </a:txBody>
                  <a:tcPr marT="63500" marB="63500" marR="63500" marL="63500"/>
                </a:tc>
                <a:tc>
                  <a:txBody>
                    <a:bodyPr/>
                    <a:lstStyle/>
                    <a:p>
                      <a:pPr indent="0" lvl="0" marL="0" rtl="0" algn="ctr">
                        <a:spcBef>
                          <a:spcPts val="0"/>
                        </a:spcBef>
                        <a:spcAft>
                          <a:spcPts val="0"/>
                        </a:spcAft>
                        <a:buNone/>
                      </a:pPr>
                      <a:r>
                        <a:rPr lang="es" sz="1200"/>
                        <a:t>40%</a:t>
                      </a:r>
                      <a:endParaRPr sz="1200"/>
                    </a:p>
                  </a:txBody>
                  <a:tcPr marT="63500" marB="63500" marR="63500" marL="63500"/>
                </a:tc>
                <a:tc>
                  <a:txBody>
                    <a:bodyPr/>
                    <a:lstStyle/>
                    <a:p>
                      <a:pPr indent="0" lvl="0" marL="0" rtl="0" algn="ctr">
                        <a:spcBef>
                          <a:spcPts val="0"/>
                        </a:spcBef>
                        <a:spcAft>
                          <a:spcPts val="0"/>
                        </a:spcAft>
                        <a:buNone/>
                      </a:pPr>
                      <a:r>
                        <a:rPr lang="es" sz="1200"/>
                        <a:t>2</a:t>
                      </a:r>
                      <a:endParaRPr sz="1200"/>
                    </a:p>
                  </a:txBody>
                  <a:tcPr marT="63500" marB="63500" marR="63500" marL="63500"/>
                </a:tc>
                <a:tc>
                  <a:txBody>
                    <a:bodyPr/>
                    <a:lstStyle/>
                    <a:p>
                      <a:pPr indent="0" lvl="0" marL="0" rtl="0" algn="l">
                        <a:spcBef>
                          <a:spcPts val="0"/>
                        </a:spcBef>
                        <a:spcAft>
                          <a:spcPts val="0"/>
                        </a:spcAft>
                        <a:buNone/>
                      </a:pPr>
                      <a:r>
                        <a:rPr lang="es" sz="1200"/>
                        <a:t>Buscar otro celular que sea compatible.</a:t>
                      </a:r>
                      <a:endParaRPr sz="1200"/>
                    </a:p>
                  </a:txBody>
                  <a:tcPr marT="63500" marB="63500" marR="63500" marL="63500"/>
                </a:tc>
              </a:tr>
              <a:tr h="12700">
                <a:tc>
                  <a:txBody>
                    <a:bodyPr/>
                    <a:lstStyle/>
                    <a:p>
                      <a:pPr indent="0" lvl="0" marL="0" rtl="0" algn="l">
                        <a:spcBef>
                          <a:spcPts val="0"/>
                        </a:spcBef>
                        <a:spcAft>
                          <a:spcPts val="0"/>
                        </a:spcAft>
                        <a:buNone/>
                      </a:pPr>
                      <a:r>
                        <a:rPr lang="es" sz="1200"/>
                        <a:t>Disponibilidad limitada de los integrantes</a:t>
                      </a:r>
                      <a:endParaRPr sz="1200"/>
                    </a:p>
                  </a:txBody>
                  <a:tcPr marT="63500" marB="63500" marR="63500" marL="63500"/>
                </a:tc>
                <a:tc>
                  <a:txBody>
                    <a:bodyPr/>
                    <a:lstStyle/>
                    <a:p>
                      <a:pPr indent="0" lvl="0" marL="0" rtl="0" algn="ctr">
                        <a:spcBef>
                          <a:spcPts val="0"/>
                        </a:spcBef>
                        <a:spcAft>
                          <a:spcPts val="0"/>
                        </a:spcAft>
                        <a:buNone/>
                      </a:pPr>
                      <a:r>
                        <a:rPr lang="es" sz="1200"/>
                        <a:t>40</a:t>
                      </a:r>
                      <a:r>
                        <a:rPr lang="es" sz="1200"/>
                        <a:t>%</a:t>
                      </a:r>
                      <a:endParaRPr sz="1200"/>
                    </a:p>
                  </a:txBody>
                  <a:tcPr marT="63500" marB="63500" marR="63500" marL="63500"/>
                </a:tc>
                <a:tc>
                  <a:txBody>
                    <a:bodyPr/>
                    <a:lstStyle/>
                    <a:p>
                      <a:pPr indent="0" lvl="0" marL="0" rtl="0" algn="ctr">
                        <a:spcBef>
                          <a:spcPts val="0"/>
                        </a:spcBef>
                        <a:spcAft>
                          <a:spcPts val="0"/>
                        </a:spcAft>
                        <a:buNone/>
                      </a:pPr>
                      <a:r>
                        <a:rPr lang="es" sz="1200"/>
                        <a:t>2</a:t>
                      </a:r>
                      <a:endParaRPr sz="1200"/>
                    </a:p>
                  </a:txBody>
                  <a:tcPr marT="63500" marB="63500" marR="63500" marL="63500"/>
                </a:tc>
                <a:tc>
                  <a:txBody>
                    <a:bodyPr/>
                    <a:lstStyle/>
                    <a:p>
                      <a:pPr indent="0" lvl="0" marL="0" rtl="0" algn="l">
                        <a:spcBef>
                          <a:spcPts val="0"/>
                        </a:spcBef>
                        <a:spcAft>
                          <a:spcPts val="0"/>
                        </a:spcAft>
                        <a:buNone/>
                      </a:pPr>
                      <a:r>
                        <a:rPr lang="es" sz="1200"/>
                        <a:t>Establecer un plan para redistribuir tareas y asegurar una comunicación continua dentro del equipo, con el fin de reducir demoras.</a:t>
                      </a:r>
                      <a:endParaRPr sz="1200"/>
                    </a:p>
                  </a:txBody>
                  <a:tcPr marT="63500" marB="63500" marR="63500" marL="63500"/>
                </a:tc>
              </a:tr>
              <a:tr h="12700">
                <a:tc>
                  <a:txBody>
                    <a:bodyPr/>
                    <a:lstStyle/>
                    <a:p>
                      <a:pPr indent="0" lvl="0" marL="0" rtl="0" algn="l">
                        <a:spcBef>
                          <a:spcPts val="0"/>
                        </a:spcBef>
                        <a:spcAft>
                          <a:spcPts val="0"/>
                        </a:spcAft>
                        <a:buNone/>
                      </a:pPr>
                      <a:r>
                        <a:rPr lang="es" sz="1200"/>
                        <a:t>Desconexión entre componentes de Hardware</a:t>
                      </a:r>
                      <a:endParaRPr sz="1200"/>
                    </a:p>
                  </a:txBody>
                  <a:tcPr marT="63500" marB="63500" marR="63500" marL="63500"/>
                </a:tc>
                <a:tc>
                  <a:txBody>
                    <a:bodyPr/>
                    <a:lstStyle/>
                    <a:p>
                      <a:pPr indent="0" lvl="0" marL="0" rtl="0" algn="ctr">
                        <a:spcBef>
                          <a:spcPts val="0"/>
                        </a:spcBef>
                        <a:spcAft>
                          <a:spcPts val="0"/>
                        </a:spcAft>
                        <a:buNone/>
                      </a:pPr>
                      <a:r>
                        <a:rPr lang="es" sz="1200"/>
                        <a:t>30%</a:t>
                      </a:r>
                      <a:endParaRPr sz="1200"/>
                    </a:p>
                  </a:txBody>
                  <a:tcPr marT="63500" marB="63500" marR="63500" marL="63500"/>
                </a:tc>
                <a:tc>
                  <a:txBody>
                    <a:bodyPr/>
                    <a:lstStyle/>
                    <a:p>
                      <a:pPr indent="0" lvl="0" marL="0" rtl="0" algn="ctr">
                        <a:spcBef>
                          <a:spcPts val="0"/>
                        </a:spcBef>
                        <a:spcAft>
                          <a:spcPts val="0"/>
                        </a:spcAft>
                        <a:buNone/>
                      </a:pPr>
                      <a:r>
                        <a:rPr lang="es" sz="1200"/>
                        <a:t>3</a:t>
                      </a:r>
                      <a:endParaRPr sz="1200"/>
                    </a:p>
                  </a:txBody>
                  <a:tcPr marT="63500" marB="63500" marR="63500" marL="63500"/>
                </a:tc>
                <a:tc>
                  <a:txBody>
                    <a:bodyPr/>
                    <a:lstStyle/>
                    <a:p>
                      <a:pPr indent="0" lvl="0" marL="0" rtl="0" algn="l">
                        <a:spcBef>
                          <a:spcPts val="0"/>
                        </a:spcBef>
                        <a:spcAft>
                          <a:spcPts val="0"/>
                        </a:spcAft>
                        <a:buNone/>
                      </a:pPr>
                      <a:r>
                        <a:rPr lang="es" sz="1200"/>
                        <a:t>Revisar el estado del Raspberry Pi y modificar la conexión que tiene con los componentes.</a:t>
                      </a:r>
                      <a:endParaRPr b="1" sz="1200"/>
                    </a:p>
                  </a:txBody>
                  <a:tcPr marT="63500" marB="63500" marR="63500" marL="63500"/>
                </a:tc>
              </a:tr>
            </a:tbl>
          </a:graphicData>
        </a:graphic>
      </p:graphicFrame>
      <p:sp>
        <p:nvSpPr>
          <p:cNvPr id="363" name="Google Shape;363;p26"/>
          <p:cNvSpPr txBox="1"/>
          <p:nvPr/>
        </p:nvSpPr>
        <p:spPr>
          <a:xfrm>
            <a:off x="365800" y="1550825"/>
            <a:ext cx="1842600" cy="162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
                <a:solidFill>
                  <a:schemeClr val="dk2"/>
                </a:solidFill>
                <a:latin typeface="Nunito"/>
                <a:ea typeface="Nunito"/>
                <a:cs typeface="Nunito"/>
                <a:sym typeface="Nunito"/>
              </a:rPr>
              <a:t>Categorías:</a:t>
            </a:r>
            <a:br>
              <a:rPr lang="es">
                <a:solidFill>
                  <a:schemeClr val="dk2"/>
                </a:solidFill>
                <a:latin typeface="Nunito"/>
                <a:ea typeface="Nunito"/>
                <a:cs typeface="Nunito"/>
                <a:sym typeface="Nunito"/>
              </a:rPr>
            </a:br>
            <a:r>
              <a:rPr lang="es">
                <a:solidFill>
                  <a:schemeClr val="dk2"/>
                </a:solidFill>
                <a:latin typeface="Nunito"/>
                <a:ea typeface="Nunito"/>
                <a:cs typeface="Nunito"/>
                <a:sym typeface="Nunito"/>
              </a:rPr>
              <a:t>1. Catastrófico.</a:t>
            </a:r>
            <a:endParaRPr>
              <a:solidFill>
                <a:schemeClr val="dk2"/>
              </a:solidFill>
              <a:latin typeface="Nunito"/>
              <a:ea typeface="Nunito"/>
              <a:cs typeface="Nunito"/>
              <a:sym typeface="Nunito"/>
            </a:endParaRPr>
          </a:p>
          <a:p>
            <a:pPr indent="0" lvl="0" marL="0" rtl="0" algn="l">
              <a:spcBef>
                <a:spcPts val="0"/>
              </a:spcBef>
              <a:spcAft>
                <a:spcPts val="0"/>
              </a:spcAft>
              <a:buNone/>
            </a:pPr>
            <a:r>
              <a:rPr lang="es">
                <a:solidFill>
                  <a:schemeClr val="dk2"/>
                </a:solidFill>
                <a:latin typeface="Nunito"/>
                <a:ea typeface="Nunito"/>
                <a:cs typeface="Nunito"/>
                <a:sym typeface="Nunito"/>
              </a:rPr>
              <a:t>2. Crítico.</a:t>
            </a:r>
            <a:endParaRPr>
              <a:solidFill>
                <a:schemeClr val="dk2"/>
              </a:solidFill>
              <a:latin typeface="Nunito"/>
              <a:ea typeface="Nunito"/>
              <a:cs typeface="Nunito"/>
              <a:sym typeface="Nunito"/>
            </a:endParaRPr>
          </a:p>
          <a:p>
            <a:pPr indent="0" lvl="0" marL="0" rtl="0" algn="l">
              <a:spcBef>
                <a:spcPts val="0"/>
              </a:spcBef>
              <a:spcAft>
                <a:spcPts val="0"/>
              </a:spcAft>
              <a:buNone/>
            </a:pPr>
            <a:r>
              <a:rPr lang="es">
                <a:solidFill>
                  <a:schemeClr val="dk2"/>
                </a:solidFill>
                <a:latin typeface="Nunito"/>
                <a:ea typeface="Nunito"/>
                <a:cs typeface="Nunito"/>
                <a:sym typeface="Nunito"/>
              </a:rPr>
              <a:t>3. Marginal.</a:t>
            </a:r>
            <a:endParaRPr>
              <a:solidFill>
                <a:schemeClr val="dk2"/>
              </a:solidFill>
              <a:latin typeface="Nunito"/>
              <a:ea typeface="Nunito"/>
              <a:cs typeface="Nunito"/>
              <a:sym typeface="Nunito"/>
            </a:endParaRPr>
          </a:p>
          <a:p>
            <a:pPr indent="0" lvl="0" marL="0" rtl="0" algn="l">
              <a:spcBef>
                <a:spcPts val="0"/>
              </a:spcBef>
              <a:spcAft>
                <a:spcPts val="0"/>
              </a:spcAft>
              <a:buNone/>
            </a:pPr>
            <a:r>
              <a:rPr lang="es">
                <a:solidFill>
                  <a:schemeClr val="dk2"/>
                </a:solidFill>
                <a:latin typeface="Nunito"/>
                <a:ea typeface="Nunito"/>
                <a:cs typeface="Nunito"/>
                <a:sym typeface="Nunito"/>
              </a:rPr>
              <a:t>4. Despreciable.</a:t>
            </a:r>
            <a:endParaRPr>
              <a:solidFill>
                <a:schemeClr val="dk2"/>
              </a:solidFill>
              <a:latin typeface="Nunito"/>
              <a:ea typeface="Nunito"/>
              <a:cs typeface="Nunito"/>
              <a:sym typeface="Nunito"/>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p27"/>
          <p:cNvSpPr txBox="1"/>
          <p:nvPr>
            <p:ph type="title"/>
          </p:nvPr>
        </p:nvSpPr>
        <p:spPr>
          <a:xfrm>
            <a:off x="1310475" y="277850"/>
            <a:ext cx="7030500" cy="999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Conclusión</a:t>
            </a:r>
            <a:endParaRPr/>
          </a:p>
        </p:txBody>
      </p:sp>
      <p:sp>
        <p:nvSpPr>
          <p:cNvPr id="369" name="Google Shape;369;p27"/>
          <p:cNvSpPr txBox="1"/>
          <p:nvPr>
            <p:ph idx="1" type="body"/>
          </p:nvPr>
        </p:nvSpPr>
        <p:spPr>
          <a:xfrm>
            <a:off x="1263525" y="1234350"/>
            <a:ext cx="7124400" cy="3197700"/>
          </a:xfrm>
          <a:prstGeom prst="rect">
            <a:avLst/>
          </a:prstGeom>
        </p:spPr>
        <p:txBody>
          <a:bodyPr anchorCtr="0" anchor="t" bIns="91425" lIns="91425" spcFirstLastPara="1" rIns="91425" wrap="square" tIns="91425">
            <a:normAutofit/>
          </a:bodyPr>
          <a:lstStyle/>
          <a:p>
            <a:pPr indent="-323850" lvl="0" marL="457200" rtl="0" algn="just">
              <a:lnSpc>
                <a:spcPct val="115000"/>
              </a:lnSpc>
              <a:spcBef>
                <a:spcPts val="0"/>
              </a:spcBef>
              <a:spcAft>
                <a:spcPts val="0"/>
              </a:spcAft>
              <a:buSzPts val="1500"/>
              <a:buChar char="●"/>
            </a:pPr>
            <a:r>
              <a:rPr lang="es" sz="1400">
                <a:solidFill>
                  <a:srgbClr val="000000"/>
                </a:solidFill>
              </a:rPr>
              <a:t>El proyecto promueve la concientización sobre la salud auditiva y la importancia de evitar ruidos fuertes en hogares.</a:t>
            </a:r>
            <a:endParaRPr sz="14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El proyecto es una herramienta efectiva, accesible con su facilidad de uso y su capacidad de integración con dispositivos móviles.</a:t>
            </a:r>
            <a:endParaRPr sz="14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El proyecto brinda conocimiento y experiencia respecto al desarrollo de sistemas de monitoreo y control.</a:t>
            </a:r>
            <a:endParaRPr sz="14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Fomenta el aprendizaje en desarrollo de proyectos, reparto de tareas y trabajo en equipo.</a:t>
            </a:r>
            <a:endParaRPr sz="1400">
              <a:solidFill>
                <a:srgbClr val="0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3" name="Shape 373"/>
        <p:cNvGrpSpPr/>
        <p:nvPr/>
      </p:nvGrpSpPr>
      <p:grpSpPr>
        <a:xfrm>
          <a:off x="0" y="0"/>
          <a:ext cx="0" cy="0"/>
          <a:chOff x="0" y="0"/>
          <a:chExt cx="0" cy="0"/>
        </a:xfrm>
      </p:grpSpPr>
      <p:sp>
        <p:nvSpPr>
          <p:cNvPr id="374" name="Google Shape;374;p28"/>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Referencias</a:t>
            </a:r>
            <a:endParaRPr/>
          </a:p>
        </p:txBody>
      </p:sp>
      <p:sp>
        <p:nvSpPr>
          <p:cNvPr id="375" name="Google Shape;375;p28"/>
          <p:cNvSpPr txBox="1"/>
          <p:nvPr>
            <p:ph idx="1" type="body"/>
          </p:nvPr>
        </p:nvSpPr>
        <p:spPr>
          <a:xfrm>
            <a:off x="1303800" y="1274825"/>
            <a:ext cx="7030500" cy="3256800"/>
          </a:xfrm>
          <a:prstGeom prst="rect">
            <a:avLst/>
          </a:prstGeom>
        </p:spPr>
        <p:txBody>
          <a:bodyPr anchorCtr="0" anchor="t" bIns="91425" lIns="91425" spcFirstLastPara="1" rIns="91425" wrap="square" tIns="91425">
            <a:normAutofit/>
          </a:bodyPr>
          <a:lstStyle/>
          <a:p>
            <a:pPr indent="-317500" lvl="0" marL="457200" rtl="0" algn="just">
              <a:lnSpc>
                <a:spcPct val="115000"/>
              </a:lnSpc>
              <a:spcBef>
                <a:spcPts val="0"/>
              </a:spcBef>
              <a:spcAft>
                <a:spcPts val="0"/>
              </a:spcAft>
              <a:buClr>
                <a:srgbClr val="000000"/>
              </a:buClr>
              <a:buSzPts val="1400"/>
              <a:buFont typeface="Arial"/>
              <a:buChar char="●"/>
            </a:pPr>
            <a:r>
              <a:rPr lang="es" sz="1400">
                <a:solidFill>
                  <a:srgbClr val="000000"/>
                </a:solidFill>
                <a:latin typeface="Arial"/>
                <a:ea typeface="Arial"/>
                <a:cs typeface="Arial"/>
                <a:sym typeface="Arial"/>
              </a:rPr>
              <a:t>Sitio web de Raspberry Pi - </a:t>
            </a:r>
            <a:r>
              <a:rPr lang="es" sz="1400" u="sng">
                <a:solidFill>
                  <a:srgbClr val="1155CC"/>
                </a:solidFill>
                <a:latin typeface="Arial"/>
                <a:ea typeface="Arial"/>
                <a:cs typeface="Arial"/>
                <a:sym typeface="Arial"/>
                <a:hlinkClick r:id="rId3">
                  <a:extLst>
                    <a:ext uri="{A12FA001-AC4F-418D-AE19-62706E023703}">
                      <ahyp:hlinkClr val="tx"/>
                    </a:ext>
                  </a:extLst>
                </a:hlinkClick>
              </a:rPr>
              <a:t>https://raspberrypi.cl/</a:t>
            </a:r>
            <a:endParaRPr sz="1400">
              <a:solidFill>
                <a:srgbClr val="000000"/>
              </a:solidFill>
              <a:latin typeface="Arial"/>
              <a:ea typeface="Arial"/>
              <a:cs typeface="Arial"/>
              <a:sym typeface="Arial"/>
            </a:endParaRPr>
          </a:p>
          <a:p>
            <a:pPr indent="-317500" lvl="0" marL="457200" rtl="0" algn="just">
              <a:lnSpc>
                <a:spcPct val="115000"/>
              </a:lnSpc>
              <a:spcBef>
                <a:spcPts val="0"/>
              </a:spcBef>
              <a:spcAft>
                <a:spcPts val="0"/>
              </a:spcAft>
              <a:buClr>
                <a:srgbClr val="000000"/>
              </a:buClr>
              <a:buSzPts val="1400"/>
              <a:buFont typeface="Arial"/>
              <a:buChar char="●"/>
            </a:pPr>
            <a:r>
              <a:rPr lang="es" sz="1400">
                <a:solidFill>
                  <a:srgbClr val="000000"/>
                </a:solidFill>
                <a:latin typeface="Arial"/>
                <a:ea typeface="Arial"/>
                <a:cs typeface="Arial"/>
                <a:sym typeface="Arial"/>
              </a:rPr>
              <a:t>Sueldo de jefe de proyecto - </a:t>
            </a:r>
            <a:r>
              <a:rPr lang="es" sz="1400" u="sng">
                <a:solidFill>
                  <a:srgbClr val="1155CC"/>
                </a:solidFill>
                <a:latin typeface="Arial"/>
                <a:ea typeface="Arial"/>
                <a:cs typeface="Arial"/>
                <a:sym typeface="Arial"/>
                <a:hlinkClick r:id="rId4">
                  <a:extLst>
                    <a:ext uri="{A12FA001-AC4F-418D-AE19-62706E023703}">
                      <ahyp:hlinkClr val="tx"/>
                    </a:ext>
                  </a:extLst>
                </a:hlinkClick>
              </a:rPr>
              <a:t>https://cl.talent.com/salary?job=jefe+de+proyecto</a:t>
            </a:r>
            <a:endParaRPr sz="1400">
              <a:solidFill>
                <a:srgbClr val="000000"/>
              </a:solidFill>
              <a:latin typeface="Arial"/>
              <a:ea typeface="Arial"/>
              <a:cs typeface="Arial"/>
              <a:sym typeface="Arial"/>
            </a:endParaRPr>
          </a:p>
          <a:p>
            <a:pPr indent="-317500" lvl="0" marL="457200" rtl="0" algn="just">
              <a:lnSpc>
                <a:spcPct val="115000"/>
              </a:lnSpc>
              <a:spcBef>
                <a:spcPts val="0"/>
              </a:spcBef>
              <a:spcAft>
                <a:spcPts val="0"/>
              </a:spcAft>
              <a:buClr>
                <a:srgbClr val="000000"/>
              </a:buClr>
              <a:buSzPts val="1400"/>
              <a:buFont typeface="Arial"/>
              <a:buChar char="●"/>
            </a:pPr>
            <a:r>
              <a:rPr lang="es" sz="1400">
                <a:solidFill>
                  <a:srgbClr val="000000"/>
                </a:solidFill>
                <a:latin typeface="Arial"/>
                <a:ea typeface="Arial"/>
                <a:cs typeface="Arial"/>
                <a:sym typeface="Arial"/>
              </a:rPr>
              <a:t>Sueldo de programador - </a:t>
            </a:r>
            <a:r>
              <a:rPr lang="es" sz="1400" u="sng">
                <a:solidFill>
                  <a:srgbClr val="1155CC"/>
                </a:solidFill>
                <a:latin typeface="Arial"/>
                <a:ea typeface="Arial"/>
                <a:cs typeface="Arial"/>
                <a:sym typeface="Arial"/>
                <a:hlinkClick r:id="rId5">
                  <a:extLst>
                    <a:ext uri="{A12FA001-AC4F-418D-AE19-62706E023703}">
                      <ahyp:hlinkClr val="tx"/>
                    </a:ext>
                  </a:extLst>
                </a:hlinkClick>
              </a:rPr>
              <a:t>https://cl.talent.com/salary?job=programador</a:t>
            </a:r>
            <a:endParaRPr sz="1400">
              <a:solidFill>
                <a:srgbClr val="000000"/>
              </a:solidFill>
              <a:latin typeface="Arial"/>
              <a:ea typeface="Arial"/>
              <a:cs typeface="Arial"/>
              <a:sym typeface="Arial"/>
            </a:endParaRPr>
          </a:p>
          <a:p>
            <a:pPr indent="-317500" lvl="0" marL="457200" rtl="0" algn="just">
              <a:lnSpc>
                <a:spcPct val="115000"/>
              </a:lnSpc>
              <a:spcBef>
                <a:spcPts val="0"/>
              </a:spcBef>
              <a:spcAft>
                <a:spcPts val="0"/>
              </a:spcAft>
              <a:buClr>
                <a:srgbClr val="000000"/>
              </a:buClr>
              <a:buSzPts val="1400"/>
              <a:buFont typeface="Arial"/>
              <a:buChar char="●"/>
            </a:pPr>
            <a:r>
              <a:rPr lang="es" sz="1400">
                <a:solidFill>
                  <a:srgbClr val="000000"/>
                </a:solidFill>
                <a:latin typeface="Arial"/>
                <a:ea typeface="Arial"/>
                <a:cs typeface="Arial"/>
                <a:sym typeface="Arial"/>
              </a:rPr>
              <a:t>Sueldo de documentador - </a:t>
            </a:r>
            <a:r>
              <a:rPr lang="es" sz="1400" u="sng">
                <a:solidFill>
                  <a:srgbClr val="1155CC"/>
                </a:solidFill>
                <a:latin typeface="Arial"/>
                <a:ea typeface="Arial"/>
                <a:cs typeface="Arial"/>
                <a:sym typeface="Arial"/>
                <a:hlinkClick r:id="rId6">
                  <a:extLst>
                    <a:ext uri="{A12FA001-AC4F-418D-AE19-62706E023703}">
                      <ahyp:hlinkClr val="tx"/>
                    </a:ext>
                  </a:extLst>
                </a:hlinkClick>
              </a:rPr>
              <a:t>https://cl.talent.com/salary?job=Documentador</a:t>
            </a:r>
            <a:endParaRPr sz="1400">
              <a:solidFill>
                <a:srgbClr val="000000"/>
              </a:solidFill>
              <a:latin typeface="Arial"/>
              <a:ea typeface="Arial"/>
              <a:cs typeface="Arial"/>
              <a:sym typeface="Arial"/>
            </a:endParaRPr>
          </a:p>
          <a:p>
            <a:pPr indent="-317500" lvl="0" marL="457200" rtl="0" algn="just">
              <a:lnSpc>
                <a:spcPct val="115000"/>
              </a:lnSpc>
              <a:spcBef>
                <a:spcPts val="0"/>
              </a:spcBef>
              <a:spcAft>
                <a:spcPts val="0"/>
              </a:spcAft>
              <a:buClr>
                <a:srgbClr val="000000"/>
              </a:buClr>
              <a:buSzPts val="1400"/>
              <a:buFont typeface="Arial"/>
              <a:buChar char="●"/>
            </a:pPr>
            <a:r>
              <a:rPr lang="es" sz="1400">
                <a:solidFill>
                  <a:srgbClr val="000000"/>
                </a:solidFill>
                <a:latin typeface="Arial"/>
                <a:ea typeface="Arial"/>
                <a:cs typeface="Arial"/>
                <a:sym typeface="Arial"/>
              </a:rPr>
              <a:t>Sueldo de ensamblador - </a:t>
            </a:r>
            <a:r>
              <a:rPr lang="es" sz="1400" u="sng">
                <a:solidFill>
                  <a:srgbClr val="1155CC"/>
                </a:solidFill>
                <a:latin typeface="Arial"/>
                <a:ea typeface="Arial"/>
                <a:cs typeface="Arial"/>
                <a:sym typeface="Arial"/>
                <a:hlinkClick r:id="rId7">
                  <a:extLst>
                    <a:ext uri="{A12FA001-AC4F-418D-AE19-62706E023703}">
                      <ahyp:hlinkClr val="tx"/>
                    </a:ext>
                  </a:extLst>
                </a:hlinkClick>
              </a:rPr>
              <a:t>https://cl.talent.com/salary?job=ensamblador</a:t>
            </a:r>
            <a:endParaRPr sz="1600">
              <a:solidFill>
                <a:srgbClr val="000000"/>
              </a:solidFill>
              <a:latin typeface="Arial"/>
              <a:ea typeface="Arial"/>
              <a:cs typeface="Arial"/>
              <a:sym typeface="Arial"/>
            </a:endParaRPr>
          </a:p>
          <a:p>
            <a:pPr indent="-317500" lvl="0" marL="457200" rtl="0" algn="just">
              <a:lnSpc>
                <a:spcPct val="115000"/>
              </a:lnSpc>
              <a:spcBef>
                <a:spcPts val="0"/>
              </a:spcBef>
              <a:spcAft>
                <a:spcPts val="0"/>
              </a:spcAft>
              <a:buClr>
                <a:srgbClr val="000000"/>
              </a:buClr>
              <a:buSzPts val="1400"/>
              <a:buFont typeface="Arial"/>
              <a:buChar char="●"/>
            </a:pPr>
            <a:r>
              <a:rPr lang="es" sz="1400">
                <a:solidFill>
                  <a:srgbClr val="000000"/>
                </a:solidFill>
                <a:latin typeface="Arial"/>
                <a:ea typeface="Arial"/>
                <a:cs typeface="Arial"/>
                <a:sym typeface="Arial"/>
              </a:rPr>
              <a:t>Sensores de ruidos - </a:t>
            </a:r>
            <a:r>
              <a:rPr lang="es" sz="1400" u="sng">
                <a:solidFill>
                  <a:srgbClr val="1155CC"/>
                </a:solidFill>
                <a:latin typeface="Arial"/>
                <a:ea typeface="Arial"/>
                <a:cs typeface="Arial"/>
                <a:sym typeface="Arial"/>
                <a:hlinkClick r:id="rId8">
                  <a:extLst>
                    <a:ext uri="{A12FA001-AC4F-418D-AE19-62706E023703}">
                      <ahyp:hlinkClr val="tx"/>
                    </a:ext>
                  </a:extLst>
                </a:hlinkClick>
              </a:rPr>
              <a:t>https://wiki.seeedstudio.com/Sensor_sound/</a:t>
            </a:r>
            <a:endParaRPr sz="1400">
              <a:solidFill>
                <a:srgbClr val="000000"/>
              </a:solidFill>
              <a:latin typeface="Arial"/>
              <a:ea typeface="Arial"/>
              <a:cs typeface="Arial"/>
              <a:sym typeface="Arial"/>
            </a:endParaRPr>
          </a:p>
          <a:p>
            <a:pPr indent="-317500" lvl="0" marL="457200" rtl="0" algn="just">
              <a:lnSpc>
                <a:spcPct val="115000"/>
              </a:lnSpc>
              <a:spcBef>
                <a:spcPts val="0"/>
              </a:spcBef>
              <a:spcAft>
                <a:spcPts val="0"/>
              </a:spcAft>
              <a:buClr>
                <a:srgbClr val="000000"/>
              </a:buClr>
              <a:buSzPts val="1400"/>
              <a:buFont typeface="Arial"/>
              <a:buChar char="●"/>
            </a:pPr>
            <a:r>
              <a:rPr lang="es" sz="1400">
                <a:solidFill>
                  <a:srgbClr val="000000"/>
                </a:solidFill>
                <a:latin typeface="Arial"/>
                <a:ea typeface="Arial"/>
                <a:cs typeface="Arial"/>
                <a:sym typeface="Arial"/>
              </a:rPr>
              <a:t>Raspberry Pi OS - </a:t>
            </a:r>
            <a:r>
              <a:rPr lang="es" sz="1400" u="sng">
                <a:solidFill>
                  <a:srgbClr val="1155CC"/>
                </a:solidFill>
                <a:latin typeface="Arial"/>
                <a:ea typeface="Arial"/>
                <a:cs typeface="Arial"/>
                <a:sym typeface="Arial"/>
                <a:hlinkClick r:id="rId9">
                  <a:extLst>
                    <a:ext uri="{A12FA001-AC4F-418D-AE19-62706E023703}">
                      <ahyp:hlinkClr val="tx"/>
                    </a:ext>
                  </a:extLst>
                </a:hlinkClick>
              </a:rPr>
              <a:t>https://www.raspberrypi.com/software/</a:t>
            </a:r>
            <a:endParaRPr sz="15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9" name="Shape 379"/>
        <p:cNvGrpSpPr/>
        <p:nvPr/>
      </p:nvGrpSpPr>
      <p:grpSpPr>
        <a:xfrm>
          <a:off x="0" y="0"/>
          <a:ext cx="0" cy="0"/>
          <a:chOff x="0" y="0"/>
          <a:chExt cx="0" cy="0"/>
        </a:xfrm>
      </p:grpSpPr>
      <p:sp>
        <p:nvSpPr>
          <p:cNvPr id="380" name="Google Shape;380;p29"/>
          <p:cNvSpPr txBox="1"/>
          <p:nvPr>
            <p:ph type="title"/>
          </p:nvPr>
        </p:nvSpPr>
        <p:spPr>
          <a:xfrm>
            <a:off x="1388550" y="1545750"/>
            <a:ext cx="6366900" cy="18633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s"/>
              <a:t>Gracias por su atención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14"/>
          <p:cNvSpPr txBox="1"/>
          <p:nvPr>
            <p:ph type="title"/>
          </p:nvPr>
        </p:nvSpPr>
        <p:spPr>
          <a:xfrm>
            <a:off x="1303700" y="194475"/>
            <a:ext cx="7030500" cy="7068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Resumen del Proyecto</a:t>
            </a:r>
            <a:endParaRPr/>
          </a:p>
        </p:txBody>
      </p:sp>
      <p:sp>
        <p:nvSpPr>
          <p:cNvPr id="286" name="Google Shape;286;p14"/>
          <p:cNvSpPr txBox="1"/>
          <p:nvPr>
            <p:ph idx="1" type="body"/>
          </p:nvPr>
        </p:nvSpPr>
        <p:spPr>
          <a:xfrm>
            <a:off x="1160450" y="1125675"/>
            <a:ext cx="7426500" cy="38532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b="1" lang="es" sz="1600"/>
              <a:t>Propósito</a:t>
            </a:r>
            <a:r>
              <a:rPr b="1" lang="es" sz="1600"/>
              <a:t>:</a:t>
            </a:r>
            <a:endParaRPr b="1" sz="1600"/>
          </a:p>
          <a:p>
            <a:pPr indent="0" lvl="0" marL="0" rtl="0" algn="just">
              <a:spcBef>
                <a:spcPts val="1200"/>
              </a:spcBef>
              <a:spcAft>
                <a:spcPts val="0"/>
              </a:spcAft>
              <a:buNone/>
            </a:pPr>
            <a:r>
              <a:rPr lang="es" sz="1400"/>
              <a:t>Este proyecto busca cuidar la salud auditiva de las personas monitoreando los ruidos fuertes dentro y fuera de la casa. Para lograrlo, se utilizará un dispositivo que mide el ruido con varios sensores. Si el nivel de ruido es demasiado alto, el sistema avisará al usuario para que pueda tomar medidas preventivas.</a:t>
            </a:r>
            <a:endParaRPr sz="1400"/>
          </a:p>
          <a:p>
            <a:pPr indent="0" lvl="0" marL="0" rtl="0" algn="l">
              <a:spcBef>
                <a:spcPts val="1200"/>
              </a:spcBef>
              <a:spcAft>
                <a:spcPts val="0"/>
              </a:spcAft>
              <a:buNone/>
            </a:pPr>
            <a:r>
              <a:rPr b="1" lang="es" sz="1600"/>
              <a:t>Alcance:</a:t>
            </a:r>
            <a:endParaRPr sz="1600"/>
          </a:p>
          <a:p>
            <a:pPr indent="-317500" lvl="0" marL="457200" rtl="0" algn="just">
              <a:lnSpc>
                <a:spcPct val="115000"/>
              </a:lnSpc>
              <a:spcBef>
                <a:spcPts val="1200"/>
              </a:spcBef>
              <a:spcAft>
                <a:spcPts val="0"/>
              </a:spcAft>
              <a:buSzPts val="1400"/>
              <a:buChar char="●"/>
            </a:pPr>
            <a:r>
              <a:rPr lang="es" sz="1400"/>
              <a:t>Detectar ruidos del exterior e interior del hogar.</a:t>
            </a:r>
            <a:endParaRPr sz="1400"/>
          </a:p>
          <a:p>
            <a:pPr indent="-317500" lvl="0" marL="457200" rtl="0" algn="just">
              <a:lnSpc>
                <a:spcPct val="115000"/>
              </a:lnSpc>
              <a:spcBef>
                <a:spcPts val="0"/>
              </a:spcBef>
              <a:spcAft>
                <a:spcPts val="0"/>
              </a:spcAft>
              <a:buSzPts val="1400"/>
              <a:buChar char="●"/>
            </a:pPr>
            <a:r>
              <a:rPr lang="es" sz="1400"/>
              <a:t>Mostrar en el celular el nivel de decibeles actual en el ambiente.</a:t>
            </a:r>
            <a:endParaRPr sz="1400"/>
          </a:p>
          <a:p>
            <a:pPr indent="-317500" lvl="0" marL="457200" rtl="0" algn="just">
              <a:lnSpc>
                <a:spcPct val="115000"/>
              </a:lnSpc>
              <a:spcBef>
                <a:spcPts val="0"/>
              </a:spcBef>
              <a:spcAft>
                <a:spcPts val="0"/>
              </a:spcAft>
              <a:buSzPts val="1400"/>
              <a:buChar char="●"/>
            </a:pPr>
            <a:r>
              <a:rPr lang="es" sz="1400"/>
              <a:t>Notificar al usuario cuando el nivel de decibeles excede el nivel permitido legalmente.</a:t>
            </a:r>
            <a:endParaRPr sz="1400"/>
          </a:p>
          <a:p>
            <a:pPr indent="-317500" lvl="0" marL="457200" rtl="0" algn="just">
              <a:lnSpc>
                <a:spcPct val="115000"/>
              </a:lnSpc>
              <a:spcBef>
                <a:spcPts val="0"/>
              </a:spcBef>
              <a:spcAft>
                <a:spcPts val="0"/>
              </a:spcAft>
              <a:buSzPts val="1400"/>
              <a:buChar char="●"/>
            </a:pPr>
            <a:r>
              <a:rPr lang="es" sz="1400"/>
              <a:t>Mostrar consejos al usuario para tomar alguna acción respecto al ruido.</a:t>
            </a:r>
            <a:endParaRPr sz="1400"/>
          </a:p>
          <a:p>
            <a:pPr indent="-317500" lvl="0" marL="457200" rtl="0" algn="just">
              <a:lnSpc>
                <a:spcPct val="115000"/>
              </a:lnSpc>
              <a:spcBef>
                <a:spcPts val="0"/>
              </a:spcBef>
              <a:spcAft>
                <a:spcPts val="0"/>
              </a:spcAft>
              <a:buSzPts val="1400"/>
              <a:buChar char="●"/>
            </a:pPr>
            <a:r>
              <a:rPr lang="es" sz="1400"/>
              <a:t>Mostrar información respecto a los efectos de distintos niveles de decibeles en la salud auditiva.</a:t>
            </a:r>
            <a:endParaRPr sz="1400"/>
          </a:p>
          <a:p>
            <a:pPr indent="0" lvl="0" marL="0" rtl="0" algn="l">
              <a:spcBef>
                <a:spcPts val="10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15"/>
          <p:cNvSpPr txBox="1"/>
          <p:nvPr>
            <p:ph type="title"/>
          </p:nvPr>
        </p:nvSpPr>
        <p:spPr>
          <a:xfrm>
            <a:off x="1258450" y="301650"/>
            <a:ext cx="7030500" cy="696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Objetivos</a:t>
            </a:r>
            <a:endParaRPr/>
          </a:p>
        </p:txBody>
      </p:sp>
      <p:sp>
        <p:nvSpPr>
          <p:cNvPr id="292" name="Google Shape;292;p15"/>
          <p:cNvSpPr txBox="1"/>
          <p:nvPr>
            <p:ph idx="1" type="body"/>
          </p:nvPr>
        </p:nvSpPr>
        <p:spPr>
          <a:xfrm>
            <a:off x="1167725" y="997950"/>
            <a:ext cx="7501500" cy="37647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b="1" lang="es" sz="1600"/>
              <a:t>Objetivo General:</a:t>
            </a:r>
            <a:endParaRPr b="1" sz="1600"/>
          </a:p>
          <a:p>
            <a:pPr indent="0" lvl="0" marL="0" rtl="0" algn="just">
              <a:lnSpc>
                <a:spcPct val="115000"/>
              </a:lnSpc>
              <a:spcBef>
                <a:spcPts val="1200"/>
              </a:spcBef>
              <a:spcAft>
                <a:spcPts val="0"/>
              </a:spcAft>
              <a:buNone/>
            </a:pPr>
            <a:r>
              <a:rPr lang="es" sz="1400">
                <a:solidFill>
                  <a:srgbClr val="000000"/>
                </a:solidFill>
              </a:rPr>
              <a:t>El objetivo general de este proyecto es desarrollar un sistema que detecte la contaminación acústica para el hogar, en situaciones en las que el nivel de decibeles en el ambiente es perjudicial para la salud auditiva, de tal manera que el usuario tome medidas.</a:t>
            </a:r>
            <a:endParaRPr sz="1100"/>
          </a:p>
          <a:p>
            <a:pPr indent="0" lvl="0" marL="0" rtl="0" algn="l">
              <a:spcBef>
                <a:spcPts val="1000"/>
              </a:spcBef>
              <a:spcAft>
                <a:spcPts val="0"/>
              </a:spcAft>
              <a:buNone/>
            </a:pPr>
            <a:r>
              <a:rPr b="1" lang="es" sz="1600"/>
              <a:t>Objetivos específicos:</a:t>
            </a:r>
            <a:endParaRPr b="1" sz="1600"/>
          </a:p>
          <a:p>
            <a:pPr indent="-317500" lvl="0" marL="457200" rtl="0" algn="just">
              <a:lnSpc>
                <a:spcPct val="115000"/>
              </a:lnSpc>
              <a:spcBef>
                <a:spcPts val="1200"/>
              </a:spcBef>
              <a:spcAft>
                <a:spcPts val="0"/>
              </a:spcAft>
              <a:buClr>
                <a:srgbClr val="000000"/>
              </a:buClr>
              <a:buSzPts val="1400"/>
              <a:buChar char="●"/>
            </a:pPr>
            <a:r>
              <a:rPr lang="es" sz="1400">
                <a:solidFill>
                  <a:srgbClr val="000000"/>
                </a:solidFill>
              </a:rPr>
              <a:t>Estudiar y utilizar herramientas como Raspberry Pi y sensores de ruido para la implementación del sistema.</a:t>
            </a:r>
            <a:endParaRPr sz="14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Investigar la normativa respecto a la contaminación acústica en zonas residenciales para definir los parámetros del sistema de detección.</a:t>
            </a:r>
            <a:endParaRPr sz="14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Desarrollar un sistema de software que cumpla con las funcionalidades mencionadas anteriormente.</a:t>
            </a:r>
            <a:endParaRPr sz="14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Realizar pruebas del sistema, evaluando su rendimiento y precisión en la detección de contaminación acústica en diferentes situaciones.</a:t>
            </a:r>
            <a:endParaRPr b="1" sz="16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16"/>
          <p:cNvSpPr txBox="1"/>
          <p:nvPr>
            <p:ph type="title"/>
          </p:nvPr>
        </p:nvSpPr>
        <p:spPr>
          <a:xfrm>
            <a:off x="1289800" y="118550"/>
            <a:ext cx="7030500" cy="770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Suposiciones</a:t>
            </a:r>
            <a:r>
              <a:rPr lang="es"/>
              <a:t> y restricciones</a:t>
            </a:r>
            <a:endParaRPr/>
          </a:p>
        </p:txBody>
      </p:sp>
      <p:sp>
        <p:nvSpPr>
          <p:cNvPr id="298" name="Google Shape;298;p16"/>
          <p:cNvSpPr txBox="1"/>
          <p:nvPr>
            <p:ph idx="1" type="body"/>
          </p:nvPr>
        </p:nvSpPr>
        <p:spPr>
          <a:xfrm>
            <a:off x="1175150" y="888650"/>
            <a:ext cx="7605000" cy="40278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b="1" lang="es" sz="1600"/>
              <a:t>Suposiciones: </a:t>
            </a:r>
            <a:endParaRPr b="1" sz="1600"/>
          </a:p>
          <a:p>
            <a:pPr indent="-317500" lvl="0" marL="457200" rtl="0" algn="just">
              <a:lnSpc>
                <a:spcPct val="115000"/>
              </a:lnSpc>
              <a:spcBef>
                <a:spcPts val="1200"/>
              </a:spcBef>
              <a:spcAft>
                <a:spcPts val="0"/>
              </a:spcAft>
              <a:buClr>
                <a:srgbClr val="000000"/>
              </a:buClr>
              <a:buSzPts val="1400"/>
              <a:buChar char="●"/>
            </a:pPr>
            <a:r>
              <a:rPr lang="es" sz="1400">
                <a:solidFill>
                  <a:srgbClr val="000000"/>
                </a:solidFill>
              </a:rPr>
              <a:t>Se asume que la conexión entre los sensores y la Raspberry Pi será estable, permitiendo que la transmisión de datos de los niveles de ruido se realice sin interrupciones.</a:t>
            </a:r>
            <a:endParaRPr sz="14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Se asume que la aplicación móvil estará disponible en sistemas operativos comunes (Android), y que los usuarios tendrán acceso a un dispositivo móvil compatible para utilizar el sistema.</a:t>
            </a:r>
            <a:endParaRPr sz="1400">
              <a:solidFill>
                <a:srgbClr val="000000"/>
              </a:solidFill>
            </a:endParaRPr>
          </a:p>
          <a:p>
            <a:pPr indent="0" lvl="0" marL="0" rtl="0" algn="l">
              <a:spcBef>
                <a:spcPts val="1000"/>
              </a:spcBef>
              <a:spcAft>
                <a:spcPts val="0"/>
              </a:spcAft>
              <a:buNone/>
            </a:pPr>
            <a:r>
              <a:rPr b="1" lang="es" sz="1600"/>
              <a:t>Restricciones</a:t>
            </a:r>
            <a:r>
              <a:rPr b="1" lang="es" sz="1600"/>
              <a:t>: </a:t>
            </a:r>
            <a:endParaRPr b="1" sz="1600"/>
          </a:p>
          <a:p>
            <a:pPr indent="-317500" lvl="0" marL="457200" rtl="0" algn="just">
              <a:lnSpc>
                <a:spcPct val="115000"/>
              </a:lnSpc>
              <a:spcBef>
                <a:spcPts val="1200"/>
              </a:spcBef>
              <a:spcAft>
                <a:spcPts val="0"/>
              </a:spcAft>
              <a:buClr>
                <a:srgbClr val="000000"/>
              </a:buClr>
              <a:buSzPts val="1400"/>
              <a:buChar char="●"/>
            </a:pPr>
            <a:r>
              <a:rPr lang="es" sz="1400">
                <a:solidFill>
                  <a:srgbClr val="000000"/>
                </a:solidFill>
              </a:rPr>
              <a:t>El sistema debe estar desarrollado usando Raspberry Pi.</a:t>
            </a:r>
            <a:endParaRPr sz="14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Las limitaciones de espacio para la instalación de sensores, tanto en el interior como en el exterior del hogar, que podrían afectar la precisión en la detección de ruido en ciertas áreas.</a:t>
            </a:r>
            <a:endParaRPr sz="14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El sistema debe estar diseñado específicamente para ser utilizado en un entorno residencial.</a:t>
            </a:r>
            <a:endParaRPr b="1" sz="1400"/>
          </a:p>
          <a:p>
            <a:pPr indent="0" lvl="0" marL="0" rtl="0" algn="l">
              <a:spcBef>
                <a:spcPts val="1000"/>
              </a:spcBef>
              <a:spcAft>
                <a:spcPts val="1200"/>
              </a:spcAft>
              <a:buNone/>
            </a:pPr>
            <a:r>
              <a:t/>
            </a:r>
            <a:endParaRPr b="1" sz="14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17"/>
          <p:cNvSpPr txBox="1"/>
          <p:nvPr>
            <p:ph type="title"/>
          </p:nvPr>
        </p:nvSpPr>
        <p:spPr>
          <a:xfrm>
            <a:off x="1277200" y="301650"/>
            <a:ext cx="7030500" cy="999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Entregables</a:t>
            </a:r>
            <a:endParaRPr/>
          </a:p>
        </p:txBody>
      </p:sp>
      <p:sp>
        <p:nvSpPr>
          <p:cNvPr id="304" name="Google Shape;304;p17"/>
          <p:cNvSpPr txBox="1"/>
          <p:nvPr>
            <p:ph idx="1" type="body"/>
          </p:nvPr>
        </p:nvSpPr>
        <p:spPr>
          <a:xfrm>
            <a:off x="1277200" y="1110350"/>
            <a:ext cx="7030500" cy="3689100"/>
          </a:xfrm>
          <a:prstGeom prst="rect">
            <a:avLst/>
          </a:prstGeom>
        </p:spPr>
        <p:txBody>
          <a:bodyPr anchorCtr="0" anchor="t" bIns="91425" lIns="91425" spcFirstLastPara="1" rIns="91425" wrap="square" tIns="91425">
            <a:normAutofit/>
          </a:bodyPr>
          <a:lstStyle/>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Maqueta del proyecto.</a:t>
            </a:r>
            <a:endParaRPr sz="14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Bitácoras.</a:t>
            </a:r>
            <a:endParaRPr sz="14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Informes.</a:t>
            </a:r>
            <a:endParaRPr sz="14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Presentaciones.</a:t>
            </a:r>
            <a:endParaRPr sz="14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Wiki.</a:t>
            </a:r>
            <a:endParaRPr sz="14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Carta Gantt.</a:t>
            </a:r>
            <a:endParaRPr sz="14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Manual de usuario.</a:t>
            </a:r>
            <a:endParaRPr sz="14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Poster.</a:t>
            </a:r>
            <a:endParaRPr sz="15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18"/>
          <p:cNvSpPr txBox="1"/>
          <p:nvPr>
            <p:ph type="title"/>
          </p:nvPr>
        </p:nvSpPr>
        <p:spPr>
          <a:xfrm>
            <a:off x="1268325" y="536500"/>
            <a:ext cx="7030500" cy="999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Roles del personal</a:t>
            </a:r>
            <a:endParaRPr/>
          </a:p>
        </p:txBody>
      </p:sp>
      <p:graphicFrame>
        <p:nvGraphicFramePr>
          <p:cNvPr id="310" name="Google Shape;310;p18"/>
          <p:cNvGraphicFramePr/>
          <p:nvPr/>
        </p:nvGraphicFramePr>
        <p:xfrm>
          <a:off x="1600200" y="1535825"/>
          <a:ext cx="3000000" cy="3000000"/>
        </p:xfrm>
        <a:graphic>
          <a:graphicData uri="http://schemas.openxmlformats.org/drawingml/2006/table">
            <a:tbl>
              <a:tblPr>
                <a:noFill/>
                <a:tableStyleId>{32915C37-1305-4B1B-AAC7-C649B21B2B73}</a:tableStyleId>
              </a:tblPr>
              <a:tblGrid>
                <a:gridCol w="3143250"/>
                <a:gridCol w="3143250"/>
              </a:tblGrid>
              <a:tr h="374750">
                <a:tc>
                  <a:txBody>
                    <a:bodyPr/>
                    <a:lstStyle/>
                    <a:p>
                      <a:pPr indent="0" lvl="0" marL="0" rtl="0" algn="l">
                        <a:spcBef>
                          <a:spcPts val="0"/>
                        </a:spcBef>
                        <a:spcAft>
                          <a:spcPts val="0"/>
                        </a:spcAft>
                        <a:buNone/>
                      </a:pPr>
                      <a:r>
                        <a:rPr b="1" lang="es" sz="1200"/>
                        <a:t>Rol</a:t>
                      </a:r>
                      <a:endParaRPr b="1" sz="1200"/>
                    </a:p>
                  </a:txBody>
                  <a:tcPr marT="63500" marB="63500" marR="63500" marL="63500">
                    <a:solidFill>
                      <a:srgbClr val="4A86E8"/>
                    </a:solidFill>
                  </a:tcPr>
                </a:tc>
                <a:tc>
                  <a:txBody>
                    <a:bodyPr/>
                    <a:lstStyle/>
                    <a:p>
                      <a:pPr indent="0" lvl="0" marL="0" rtl="0" algn="l">
                        <a:spcBef>
                          <a:spcPts val="0"/>
                        </a:spcBef>
                        <a:spcAft>
                          <a:spcPts val="0"/>
                        </a:spcAft>
                        <a:buNone/>
                      </a:pPr>
                      <a:r>
                        <a:rPr b="1" lang="es" sz="1200"/>
                        <a:t>Responsables</a:t>
                      </a:r>
                      <a:endParaRPr b="1" sz="1200"/>
                    </a:p>
                  </a:txBody>
                  <a:tcPr marT="63500" marB="63500" marR="63500" marL="63500">
                    <a:solidFill>
                      <a:srgbClr val="4A86E8"/>
                    </a:solidFill>
                  </a:tcPr>
                </a:tc>
              </a:tr>
              <a:tr h="374750">
                <a:tc>
                  <a:txBody>
                    <a:bodyPr/>
                    <a:lstStyle/>
                    <a:p>
                      <a:pPr indent="0" lvl="0" marL="0" rtl="0" algn="l">
                        <a:spcBef>
                          <a:spcPts val="0"/>
                        </a:spcBef>
                        <a:spcAft>
                          <a:spcPts val="0"/>
                        </a:spcAft>
                        <a:buNone/>
                      </a:pPr>
                      <a:r>
                        <a:rPr lang="es" sz="1200"/>
                        <a:t>Jefe de Proyecto</a:t>
                      </a:r>
                      <a:endParaRPr sz="1200"/>
                    </a:p>
                  </a:txBody>
                  <a:tcPr marT="63500" marB="63500" marR="63500" marL="63500">
                    <a:solidFill>
                      <a:srgbClr val="FFFFFF"/>
                    </a:solidFill>
                  </a:tcPr>
                </a:tc>
                <a:tc>
                  <a:txBody>
                    <a:bodyPr/>
                    <a:lstStyle/>
                    <a:p>
                      <a:pPr indent="0" lvl="0" marL="0" rtl="0" algn="l">
                        <a:spcBef>
                          <a:spcPts val="0"/>
                        </a:spcBef>
                        <a:spcAft>
                          <a:spcPts val="0"/>
                        </a:spcAft>
                        <a:buNone/>
                      </a:pPr>
                      <a:r>
                        <a:rPr lang="es" sz="1200"/>
                        <a:t>Diego Ferrada</a:t>
                      </a:r>
                      <a:endParaRPr sz="1200"/>
                    </a:p>
                  </a:txBody>
                  <a:tcPr marT="63500" marB="63500" marR="63500" marL="63500"/>
                </a:tc>
              </a:tr>
              <a:tr h="594950">
                <a:tc>
                  <a:txBody>
                    <a:bodyPr/>
                    <a:lstStyle/>
                    <a:p>
                      <a:pPr indent="0" lvl="0" marL="0" rtl="0" algn="l">
                        <a:spcBef>
                          <a:spcPts val="0"/>
                        </a:spcBef>
                        <a:spcAft>
                          <a:spcPts val="0"/>
                        </a:spcAft>
                        <a:buNone/>
                      </a:pPr>
                      <a:r>
                        <a:rPr lang="es" sz="1200"/>
                        <a:t>Programador</a:t>
                      </a:r>
                      <a:endParaRPr sz="1200"/>
                    </a:p>
                  </a:txBody>
                  <a:tcPr marT="63500" marB="63500" marR="63500" marL="63500">
                    <a:solidFill>
                      <a:srgbClr val="FFFFFF"/>
                    </a:solidFill>
                  </a:tcPr>
                </a:tc>
                <a:tc>
                  <a:txBody>
                    <a:bodyPr/>
                    <a:lstStyle/>
                    <a:p>
                      <a:pPr indent="0" lvl="0" marL="0" rtl="0" algn="l">
                        <a:spcBef>
                          <a:spcPts val="0"/>
                        </a:spcBef>
                        <a:spcAft>
                          <a:spcPts val="0"/>
                        </a:spcAft>
                        <a:buNone/>
                      </a:pPr>
                      <a:r>
                        <a:rPr lang="es" sz="1200"/>
                        <a:t>Diego Ferrada</a:t>
                      </a:r>
                      <a:endParaRPr sz="1200"/>
                    </a:p>
                    <a:p>
                      <a:pPr indent="0" lvl="0" marL="0" rtl="0" algn="l">
                        <a:spcBef>
                          <a:spcPts val="0"/>
                        </a:spcBef>
                        <a:spcAft>
                          <a:spcPts val="0"/>
                        </a:spcAft>
                        <a:buNone/>
                      </a:pPr>
                      <a:r>
                        <a:rPr lang="es" sz="1200"/>
                        <a:t>Javier Huanca</a:t>
                      </a:r>
                      <a:endParaRPr sz="1200"/>
                    </a:p>
                  </a:txBody>
                  <a:tcPr marT="63500" marB="63500" marR="63500" marL="63500"/>
                </a:tc>
              </a:tr>
              <a:tr h="594950">
                <a:tc>
                  <a:txBody>
                    <a:bodyPr/>
                    <a:lstStyle/>
                    <a:p>
                      <a:pPr indent="0" lvl="0" marL="0" rtl="0" algn="l">
                        <a:spcBef>
                          <a:spcPts val="0"/>
                        </a:spcBef>
                        <a:spcAft>
                          <a:spcPts val="0"/>
                        </a:spcAft>
                        <a:buNone/>
                      </a:pPr>
                      <a:r>
                        <a:rPr lang="es" sz="1200"/>
                        <a:t>Documentador</a:t>
                      </a:r>
                      <a:endParaRPr sz="1200"/>
                    </a:p>
                  </a:txBody>
                  <a:tcPr marT="63500" marB="63500" marR="63500" marL="63500">
                    <a:solidFill>
                      <a:srgbClr val="FFFFFF"/>
                    </a:solidFill>
                  </a:tcPr>
                </a:tc>
                <a:tc>
                  <a:txBody>
                    <a:bodyPr/>
                    <a:lstStyle/>
                    <a:p>
                      <a:pPr indent="0" lvl="0" marL="0" rtl="0" algn="l">
                        <a:spcBef>
                          <a:spcPts val="0"/>
                        </a:spcBef>
                        <a:spcAft>
                          <a:spcPts val="0"/>
                        </a:spcAft>
                        <a:buNone/>
                      </a:pPr>
                      <a:r>
                        <a:rPr lang="es" sz="1200"/>
                        <a:t>Diego Ferrada</a:t>
                      </a:r>
                      <a:endParaRPr sz="1200"/>
                    </a:p>
                    <a:p>
                      <a:pPr indent="0" lvl="0" marL="0" rtl="0" algn="l">
                        <a:spcBef>
                          <a:spcPts val="0"/>
                        </a:spcBef>
                        <a:spcAft>
                          <a:spcPts val="0"/>
                        </a:spcAft>
                        <a:buNone/>
                      </a:pPr>
                      <a:r>
                        <a:rPr lang="es" sz="1200"/>
                        <a:t>Javier Huanca</a:t>
                      </a:r>
                      <a:endParaRPr sz="1200"/>
                    </a:p>
                  </a:txBody>
                  <a:tcPr marT="63500" marB="63500" marR="63500" marL="63500"/>
                </a:tc>
              </a:tr>
              <a:tr h="594950">
                <a:tc>
                  <a:txBody>
                    <a:bodyPr/>
                    <a:lstStyle/>
                    <a:p>
                      <a:pPr indent="0" lvl="0" marL="0" rtl="0" algn="l">
                        <a:spcBef>
                          <a:spcPts val="0"/>
                        </a:spcBef>
                        <a:spcAft>
                          <a:spcPts val="0"/>
                        </a:spcAft>
                        <a:buNone/>
                      </a:pPr>
                      <a:r>
                        <a:rPr lang="es" sz="1200"/>
                        <a:t>Ensamblador</a:t>
                      </a:r>
                      <a:endParaRPr sz="1200"/>
                    </a:p>
                  </a:txBody>
                  <a:tcPr marT="63500" marB="63500" marR="63500" marL="63500">
                    <a:solidFill>
                      <a:srgbClr val="FFFFFF"/>
                    </a:solidFill>
                  </a:tcPr>
                </a:tc>
                <a:tc>
                  <a:txBody>
                    <a:bodyPr/>
                    <a:lstStyle/>
                    <a:p>
                      <a:pPr indent="0" lvl="0" marL="0" rtl="0" algn="l">
                        <a:spcBef>
                          <a:spcPts val="0"/>
                        </a:spcBef>
                        <a:spcAft>
                          <a:spcPts val="0"/>
                        </a:spcAft>
                        <a:buNone/>
                      </a:pPr>
                      <a:r>
                        <a:rPr lang="es" sz="1200"/>
                        <a:t>Diego Ferrada</a:t>
                      </a:r>
                      <a:endParaRPr sz="1200"/>
                    </a:p>
                    <a:p>
                      <a:pPr indent="0" lvl="0" marL="0" rtl="0" algn="l">
                        <a:spcBef>
                          <a:spcPts val="0"/>
                        </a:spcBef>
                        <a:spcAft>
                          <a:spcPts val="0"/>
                        </a:spcAft>
                        <a:buNone/>
                      </a:pPr>
                      <a:r>
                        <a:rPr lang="es" sz="1200"/>
                        <a:t>Javier Huanca</a:t>
                      </a:r>
                      <a:endParaRPr sz="1200"/>
                    </a:p>
                  </a:txBody>
                  <a:tcPr marT="63500" marB="63500" marR="63500" marL="63500"/>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19"/>
          <p:cNvSpPr txBox="1"/>
          <p:nvPr>
            <p:ph type="title"/>
          </p:nvPr>
        </p:nvSpPr>
        <p:spPr>
          <a:xfrm>
            <a:off x="1303800" y="314775"/>
            <a:ext cx="7030500" cy="999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Mecanismos de comunicación</a:t>
            </a:r>
            <a:endParaRPr/>
          </a:p>
        </p:txBody>
      </p:sp>
      <p:pic>
        <p:nvPicPr>
          <p:cNvPr id="316" name="Google Shape;316;p19"/>
          <p:cNvPicPr preferRelativeResize="0"/>
          <p:nvPr/>
        </p:nvPicPr>
        <p:blipFill rotWithShape="1">
          <a:blip r:embed="rId3">
            <a:alphaModFix/>
          </a:blip>
          <a:srcRect b="0" l="21724" r="18280" t="0"/>
          <a:stretch/>
        </p:blipFill>
        <p:spPr>
          <a:xfrm>
            <a:off x="559575" y="1628100"/>
            <a:ext cx="1658323" cy="1592401"/>
          </a:xfrm>
          <a:prstGeom prst="rect">
            <a:avLst/>
          </a:prstGeom>
          <a:noFill/>
          <a:ln>
            <a:noFill/>
          </a:ln>
        </p:spPr>
      </p:pic>
      <p:pic>
        <p:nvPicPr>
          <p:cNvPr id="317" name="Google Shape;317;p19"/>
          <p:cNvPicPr preferRelativeResize="0"/>
          <p:nvPr/>
        </p:nvPicPr>
        <p:blipFill rotWithShape="1">
          <a:blip r:embed="rId4">
            <a:alphaModFix/>
          </a:blip>
          <a:srcRect b="0" l="24954" r="24924" t="0"/>
          <a:stretch/>
        </p:blipFill>
        <p:spPr>
          <a:xfrm>
            <a:off x="2718575" y="1628100"/>
            <a:ext cx="1658325" cy="1592400"/>
          </a:xfrm>
          <a:prstGeom prst="rect">
            <a:avLst/>
          </a:prstGeom>
          <a:noFill/>
          <a:ln>
            <a:noFill/>
          </a:ln>
        </p:spPr>
      </p:pic>
      <p:pic>
        <p:nvPicPr>
          <p:cNvPr id="318" name="Google Shape;318;p19"/>
          <p:cNvPicPr preferRelativeResize="0"/>
          <p:nvPr/>
        </p:nvPicPr>
        <p:blipFill>
          <a:blip r:embed="rId5">
            <a:alphaModFix/>
          </a:blip>
          <a:stretch>
            <a:fillRect/>
          </a:stretch>
        </p:blipFill>
        <p:spPr>
          <a:xfrm>
            <a:off x="4657425" y="1595150"/>
            <a:ext cx="1737325" cy="1737300"/>
          </a:xfrm>
          <a:prstGeom prst="rect">
            <a:avLst/>
          </a:prstGeom>
          <a:noFill/>
          <a:ln>
            <a:noFill/>
          </a:ln>
        </p:spPr>
      </p:pic>
      <p:pic>
        <p:nvPicPr>
          <p:cNvPr id="319" name="Google Shape;319;p19"/>
          <p:cNvPicPr preferRelativeResize="0"/>
          <p:nvPr/>
        </p:nvPicPr>
        <p:blipFill>
          <a:blip r:embed="rId6">
            <a:alphaModFix/>
          </a:blip>
          <a:stretch>
            <a:fillRect/>
          </a:stretch>
        </p:blipFill>
        <p:spPr>
          <a:xfrm>
            <a:off x="6315750" y="1693288"/>
            <a:ext cx="2425725" cy="14620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p20"/>
          <p:cNvSpPr txBox="1"/>
          <p:nvPr>
            <p:ph type="title"/>
          </p:nvPr>
        </p:nvSpPr>
        <p:spPr>
          <a:xfrm>
            <a:off x="1303800" y="438950"/>
            <a:ext cx="7030500" cy="795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Costos de Software</a:t>
            </a:r>
            <a:endParaRPr/>
          </a:p>
        </p:txBody>
      </p:sp>
      <p:graphicFrame>
        <p:nvGraphicFramePr>
          <p:cNvPr id="325" name="Google Shape;325;p20"/>
          <p:cNvGraphicFramePr/>
          <p:nvPr/>
        </p:nvGraphicFramePr>
        <p:xfrm>
          <a:off x="1542450" y="1488575"/>
          <a:ext cx="3000000" cy="3000000"/>
        </p:xfrm>
        <a:graphic>
          <a:graphicData uri="http://schemas.openxmlformats.org/drawingml/2006/table">
            <a:tbl>
              <a:tblPr>
                <a:noFill/>
                <a:tableStyleId>{32915C37-1305-4B1B-AAC7-C649B21B2B73}</a:tableStyleId>
              </a:tblPr>
              <a:tblGrid>
                <a:gridCol w="3276600"/>
                <a:gridCol w="3276600"/>
              </a:tblGrid>
              <a:tr h="414200">
                <a:tc>
                  <a:txBody>
                    <a:bodyPr/>
                    <a:lstStyle/>
                    <a:p>
                      <a:pPr indent="0" lvl="0" marL="0" rtl="0" algn="l">
                        <a:spcBef>
                          <a:spcPts val="0"/>
                        </a:spcBef>
                        <a:spcAft>
                          <a:spcPts val="0"/>
                        </a:spcAft>
                        <a:buNone/>
                      </a:pPr>
                      <a:r>
                        <a:rPr b="1" lang="es" sz="1200"/>
                        <a:t>Costos de Software</a:t>
                      </a:r>
                      <a:endParaRPr b="1" sz="1200"/>
                    </a:p>
                  </a:txBody>
                  <a:tcPr marT="63500" marB="63500" marR="63500" marL="63500">
                    <a:solidFill>
                      <a:srgbClr val="4A86E8"/>
                    </a:solidFill>
                  </a:tcPr>
                </a:tc>
                <a:tc>
                  <a:txBody>
                    <a:bodyPr/>
                    <a:lstStyle/>
                    <a:p>
                      <a:pPr indent="0" lvl="0" marL="0" rtl="0" algn="l">
                        <a:spcBef>
                          <a:spcPts val="0"/>
                        </a:spcBef>
                        <a:spcAft>
                          <a:spcPts val="0"/>
                        </a:spcAft>
                        <a:buNone/>
                      </a:pPr>
                      <a:r>
                        <a:rPr b="1" lang="es" sz="1200"/>
                        <a:t>Estimación</a:t>
                      </a:r>
                      <a:endParaRPr b="1" sz="1200"/>
                    </a:p>
                  </a:txBody>
                  <a:tcPr marT="63500" marB="63500" marR="63500" marL="63500">
                    <a:solidFill>
                      <a:srgbClr val="4A86E8"/>
                    </a:solidFill>
                  </a:tcPr>
                </a:tc>
              </a:tr>
              <a:tr h="427875">
                <a:tc>
                  <a:txBody>
                    <a:bodyPr/>
                    <a:lstStyle/>
                    <a:p>
                      <a:pPr indent="0" lvl="0" marL="0" rtl="0" algn="l">
                        <a:spcBef>
                          <a:spcPts val="0"/>
                        </a:spcBef>
                        <a:spcAft>
                          <a:spcPts val="0"/>
                        </a:spcAft>
                        <a:buNone/>
                      </a:pPr>
                      <a:r>
                        <a:rPr lang="es" sz="1200"/>
                        <a:t>VS Code</a:t>
                      </a:r>
                      <a:endParaRPr sz="1200"/>
                    </a:p>
                  </a:txBody>
                  <a:tcPr marT="63500" marB="63500" marR="63500" marL="63500"/>
                </a:tc>
                <a:tc>
                  <a:txBody>
                    <a:bodyPr/>
                    <a:lstStyle/>
                    <a:p>
                      <a:pPr indent="0" lvl="0" marL="0" rtl="0" algn="l">
                        <a:spcBef>
                          <a:spcPts val="0"/>
                        </a:spcBef>
                        <a:spcAft>
                          <a:spcPts val="0"/>
                        </a:spcAft>
                        <a:buNone/>
                      </a:pPr>
                      <a:r>
                        <a:rPr lang="es" sz="1200"/>
                        <a:t>$0 CLP</a:t>
                      </a:r>
                      <a:endParaRPr sz="1200"/>
                    </a:p>
                  </a:txBody>
                  <a:tcPr marT="63500" marB="63500" marR="63500" marL="63500"/>
                </a:tc>
              </a:tr>
              <a:tr h="427875">
                <a:tc>
                  <a:txBody>
                    <a:bodyPr/>
                    <a:lstStyle/>
                    <a:p>
                      <a:pPr indent="0" lvl="0" marL="0" rtl="0" algn="l">
                        <a:spcBef>
                          <a:spcPts val="0"/>
                        </a:spcBef>
                        <a:spcAft>
                          <a:spcPts val="0"/>
                        </a:spcAft>
                        <a:buNone/>
                      </a:pPr>
                      <a:r>
                        <a:rPr lang="es" sz="1200"/>
                        <a:t>Python</a:t>
                      </a:r>
                      <a:endParaRPr sz="1200"/>
                    </a:p>
                  </a:txBody>
                  <a:tcPr marT="63500" marB="63500" marR="63500" marL="63500"/>
                </a:tc>
                <a:tc>
                  <a:txBody>
                    <a:bodyPr/>
                    <a:lstStyle/>
                    <a:p>
                      <a:pPr indent="0" lvl="0" marL="0" rtl="0" algn="l">
                        <a:spcBef>
                          <a:spcPts val="0"/>
                        </a:spcBef>
                        <a:spcAft>
                          <a:spcPts val="0"/>
                        </a:spcAft>
                        <a:buNone/>
                      </a:pPr>
                      <a:r>
                        <a:rPr lang="es" sz="1200"/>
                        <a:t>$0 CLP</a:t>
                      </a:r>
                      <a:endParaRPr sz="1200"/>
                    </a:p>
                  </a:txBody>
                  <a:tcPr marT="63500" marB="63500" marR="63500" marL="63500"/>
                </a:tc>
              </a:tr>
              <a:tr h="414200">
                <a:tc>
                  <a:txBody>
                    <a:bodyPr/>
                    <a:lstStyle/>
                    <a:p>
                      <a:pPr indent="0" lvl="0" marL="0" rtl="0" algn="l">
                        <a:spcBef>
                          <a:spcPts val="0"/>
                        </a:spcBef>
                        <a:spcAft>
                          <a:spcPts val="0"/>
                        </a:spcAft>
                        <a:buNone/>
                      </a:pPr>
                      <a:r>
                        <a:rPr lang="es" sz="1200"/>
                        <a:t>Raspberry Pi OS</a:t>
                      </a:r>
                      <a:endParaRPr sz="1200"/>
                    </a:p>
                  </a:txBody>
                  <a:tcPr marT="63500" marB="63500" marR="63500" marL="63500"/>
                </a:tc>
                <a:tc>
                  <a:txBody>
                    <a:bodyPr/>
                    <a:lstStyle/>
                    <a:p>
                      <a:pPr indent="0" lvl="0" marL="0" rtl="0" algn="l">
                        <a:spcBef>
                          <a:spcPts val="0"/>
                        </a:spcBef>
                        <a:spcAft>
                          <a:spcPts val="0"/>
                        </a:spcAft>
                        <a:buNone/>
                      </a:pPr>
                      <a:r>
                        <a:rPr lang="es" sz="1200"/>
                        <a:t>$0 CLP</a:t>
                      </a:r>
                      <a:endParaRPr sz="1200"/>
                    </a:p>
                  </a:txBody>
                  <a:tcPr marT="63500" marB="63500" marR="63500" marL="63500"/>
                </a:tc>
              </a:tr>
              <a:tr h="414200">
                <a:tc>
                  <a:txBody>
                    <a:bodyPr/>
                    <a:lstStyle/>
                    <a:p>
                      <a:pPr indent="0" lvl="0" marL="0" rtl="0" algn="l">
                        <a:spcBef>
                          <a:spcPts val="0"/>
                        </a:spcBef>
                        <a:spcAft>
                          <a:spcPts val="0"/>
                        </a:spcAft>
                        <a:buNone/>
                      </a:pPr>
                      <a:r>
                        <a:rPr lang="es" sz="1200"/>
                        <a:t>GitHub</a:t>
                      </a:r>
                      <a:endParaRPr sz="1200"/>
                    </a:p>
                  </a:txBody>
                  <a:tcPr marT="63500" marB="63500" marR="63500" marL="63500"/>
                </a:tc>
                <a:tc>
                  <a:txBody>
                    <a:bodyPr/>
                    <a:lstStyle/>
                    <a:p>
                      <a:pPr indent="0" lvl="0" marL="0" rtl="0" algn="l">
                        <a:spcBef>
                          <a:spcPts val="0"/>
                        </a:spcBef>
                        <a:spcAft>
                          <a:spcPts val="0"/>
                        </a:spcAft>
                        <a:buNone/>
                      </a:pPr>
                      <a:r>
                        <a:rPr lang="es" sz="1200"/>
                        <a:t>$0 CLP</a:t>
                      </a:r>
                      <a:endParaRPr sz="1200"/>
                    </a:p>
                  </a:txBody>
                  <a:tcPr marT="63500" marB="63500" marR="63500" marL="63500"/>
                </a:tc>
              </a:tr>
              <a:tr h="414200">
                <a:tc>
                  <a:txBody>
                    <a:bodyPr/>
                    <a:lstStyle/>
                    <a:p>
                      <a:pPr indent="0" lvl="0" marL="0" rtl="0" algn="l">
                        <a:spcBef>
                          <a:spcPts val="0"/>
                        </a:spcBef>
                        <a:spcAft>
                          <a:spcPts val="0"/>
                        </a:spcAft>
                        <a:buNone/>
                      </a:pPr>
                      <a:r>
                        <a:rPr b="1" lang="es" sz="1200"/>
                        <a:t>Total</a:t>
                      </a:r>
                      <a:endParaRPr b="1" sz="1200"/>
                    </a:p>
                  </a:txBody>
                  <a:tcPr marT="63500" marB="63500" marR="63500" marL="63500"/>
                </a:tc>
                <a:tc>
                  <a:txBody>
                    <a:bodyPr/>
                    <a:lstStyle/>
                    <a:p>
                      <a:pPr indent="0" lvl="0" marL="0" rtl="0" algn="l">
                        <a:spcBef>
                          <a:spcPts val="0"/>
                        </a:spcBef>
                        <a:spcAft>
                          <a:spcPts val="0"/>
                        </a:spcAft>
                        <a:buNone/>
                      </a:pPr>
                      <a:r>
                        <a:rPr lang="es" sz="1200"/>
                        <a:t>$0 CLP</a:t>
                      </a:r>
                      <a:endParaRPr sz="1200"/>
                    </a:p>
                  </a:txBody>
                  <a:tcPr marT="63500" marB="63500" marR="63500" marL="63500"/>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21"/>
          <p:cNvSpPr txBox="1"/>
          <p:nvPr>
            <p:ph type="title"/>
          </p:nvPr>
        </p:nvSpPr>
        <p:spPr>
          <a:xfrm>
            <a:off x="1303800" y="465550"/>
            <a:ext cx="7030500" cy="8310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Costos de Hardware</a:t>
            </a:r>
            <a:endParaRPr/>
          </a:p>
        </p:txBody>
      </p:sp>
      <p:graphicFrame>
        <p:nvGraphicFramePr>
          <p:cNvPr id="331" name="Google Shape;331;p21"/>
          <p:cNvGraphicFramePr/>
          <p:nvPr/>
        </p:nvGraphicFramePr>
        <p:xfrm>
          <a:off x="1524000" y="1588650"/>
          <a:ext cx="3000000" cy="3000000"/>
        </p:xfrm>
        <a:graphic>
          <a:graphicData uri="http://schemas.openxmlformats.org/drawingml/2006/table">
            <a:tbl>
              <a:tblPr>
                <a:noFill/>
                <a:tableStyleId>{32915C37-1305-4B1B-AAC7-C649B21B2B73}</a:tableStyleId>
              </a:tblPr>
              <a:tblGrid>
                <a:gridCol w="3155950"/>
                <a:gridCol w="3155950"/>
              </a:tblGrid>
              <a:tr h="364750">
                <a:tc>
                  <a:txBody>
                    <a:bodyPr/>
                    <a:lstStyle/>
                    <a:p>
                      <a:pPr indent="0" lvl="0" marL="0" rtl="0" algn="l">
                        <a:spcBef>
                          <a:spcPts val="0"/>
                        </a:spcBef>
                        <a:spcAft>
                          <a:spcPts val="0"/>
                        </a:spcAft>
                        <a:buNone/>
                      </a:pPr>
                      <a:r>
                        <a:rPr b="1" lang="es" sz="1200"/>
                        <a:t>Costos de Hardware</a:t>
                      </a:r>
                      <a:endParaRPr b="1" sz="1200"/>
                    </a:p>
                  </a:txBody>
                  <a:tcPr marT="63500" marB="63500" marR="63500" marL="63500">
                    <a:solidFill>
                      <a:srgbClr val="4A86E8"/>
                    </a:solidFill>
                  </a:tcPr>
                </a:tc>
                <a:tc>
                  <a:txBody>
                    <a:bodyPr/>
                    <a:lstStyle/>
                    <a:p>
                      <a:pPr indent="0" lvl="0" marL="0" rtl="0" algn="l">
                        <a:spcBef>
                          <a:spcPts val="0"/>
                        </a:spcBef>
                        <a:spcAft>
                          <a:spcPts val="0"/>
                        </a:spcAft>
                        <a:buNone/>
                      </a:pPr>
                      <a:r>
                        <a:rPr b="1" lang="es" sz="1200"/>
                        <a:t>Estimación</a:t>
                      </a:r>
                      <a:endParaRPr b="1" sz="1200"/>
                    </a:p>
                  </a:txBody>
                  <a:tcPr marT="63500" marB="63500" marR="63500" marL="63500">
                    <a:solidFill>
                      <a:srgbClr val="4A86E8"/>
                    </a:solidFill>
                  </a:tcPr>
                </a:tc>
              </a:tr>
              <a:tr h="364750">
                <a:tc>
                  <a:txBody>
                    <a:bodyPr/>
                    <a:lstStyle/>
                    <a:p>
                      <a:pPr indent="0" lvl="0" marL="0" rtl="0" algn="l">
                        <a:spcBef>
                          <a:spcPts val="0"/>
                        </a:spcBef>
                        <a:spcAft>
                          <a:spcPts val="0"/>
                        </a:spcAft>
                        <a:buNone/>
                      </a:pPr>
                      <a:r>
                        <a:rPr lang="es" sz="1200"/>
                        <a:t>Raspberry Pi 3</a:t>
                      </a:r>
                      <a:endParaRPr sz="1200"/>
                    </a:p>
                  </a:txBody>
                  <a:tcPr marT="63500" marB="63500" marR="63500" marL="63500"/>
                </a:tc>
                <a:tc>
                  <a:txBody>
                    <a:bodyPr/>
                    <a:lstStyle/>
                    <a:p>
                      <a:pPr indent="0" lvl="0" marL="0" rtl="0" algn="l">
                        <a:spcBef>
                          <a:spcPts val="0"/>
                        </a:spcBef>
                        <a:spcAft>
                          <a:spcPts val="0"/>
                        </a:spcAft>
                        <a:buNone/>
                      </a:pPr>
                      <a:r>
                        <a:rPr lang="es" sz="1200"/>
                        <a:t>$100.000 CLP</a:t>
                      </a:r>
                      <a:endParaRPr sz="1200"/>
                    </a:p>
                  </a:txBody>
                  <a:tcPr marT="63500" marB="63500" marR="63500" marL="63500"/>
                </a:tc>
              </a:tr>
              <a:tr h="376750">
                <a:tc>
                  <a:txBody>
                    <a:bodyPr/>
                    <a:lstStyle/>
                    <a:p>
                      <a:pPr indent="0" lvl="0" marL="0" rtl="0" algn="l">
                        <a:spcBef>
                          <a:spcPts val="0"/>
                        </a:spcBef>
                        <a:spcAft>
                          <a:spcPts val="0"/>
                        </a:spcAft>
                        <a:buNone/>
                      </a:pPr>
                      <a:r>
                        <a:rPr lang="es" sz="1200"/>
                        <a:t>Notebook (2)</a:t>
                      </a:r>
                      <a:endParaRPr sz="1200"/>
                    </a:p>
                  </a:txBody>
                  <a:tcPr marT="63500" marB="63500" marR="63500" marL="63500"/>
                </a:tc>
                <a:tc>
                  <a:txBody>
                    <a:bodyPr/>
                    <a:lstStyle/>
                    <a:p>
                      <a:pPr indent="0" lvl="0" marL="0" rtl="0" algn="l">
                        <a:spcBef>
                          <a:spcPts val="0"/>
                        </a:spcBef>
                        <a:spcAft>
                          <a:spcPts val="0"/>
                        </a:spcAft>
                        <a:buNone/>
                      </a:pPr>
                      <a:r>
                        <a:rPr lang="es" sz="1200"/>
                        <a:t>$1.000.000 CLP</a:t>
                      </a:r>
                      <a:endParaRPr sz="1200"/>
                    </a:p>
                  </a:txBody>
                  <a:tcPr marT="63500" marB="63500" marR="63500" marL="63500"/>
                </a:tc>
              </a:tr>
              <a:tr h="364750">
                <a:tc>
                  <a:txBody>
                    <a:bodyPr/>
                    <a:lstStyle/>
                    <a:p>
                      <a:pPr indent="0" lvl="0" marL="0" rtl="0" algn="l">
                        <a:spcBef>
                          <a:spcPts val="0"/>
                        </a:spcBef>
                        <a:spcAft>
                          <a:spcPts val="0"/>
                        </a:spcAft>
                        <a:buNone/>
                      </a:pPr>
                      <a:r>
                        <a:rPr lang="es" sz="1200"/>
                        <a:t>Sensor de ruido (2)</a:t>
                      </a:r>
                      <a:endParaRPr sz="1200"/>
                    </a:p>
                  </a:txBody>
                  <a:tcPr marT="63500" marB="63500" marR="63500" marL="63500"/>
                </a:tc>
                <a:tc>
                  <a:txBody>
                    <a:bodyPr/>
                    <a:lstStyle/>
                    <a:p>
                      <a:pPr indent="0" lvl="0" marL="0" rtl="0" algn="l">
                        <a:spcBef>
                          <a:spcPts val="0"/>
                        </a:spcBef>
                        <a:spcAft>
                          <a:spcPts val="0"/>
                        </a:spcAft>
                        <a:buNone/>
                      </a:pPr>
                      <a:r>
                        <a:rPr lang="es" sz="1200"/>
                        <a:t>$40.000 CLP</a:t>
                      </a:r>
                      <a:endParaRPr sz="1200"/>
                    </a:p>
                  </a:txBody>
                  <a:tcPr marT="63500" marB="63500" marR="63500" marL="63500"/>
                </a:tc>
              </a:tr>
              <a:tr h="364750">
                <a:tc>
                  <a:txBody>
                    <a:bodyPr/>
                    <a:lstStyle/>
                    <a:p>
                      <a:pPr indent="0" lvl="0" marL="0" rtl="0" algn="l">
                        <a:spcBef>
                          <a:spcPts val="0"/>
                        </a:spcBef>
                        <a:spcAft>
                          <a:spcPts val="0"/>
                        </a:spcAft>
                        <a:buNone/>
                      </a:pPr>
                      <a:r>
                        <a:rPr lang="es" sz="1200"/>
                        <a:t>Celular</a:t>
                      </a:r>
                      <a:endParaRPr sz="1200"/>
                    </a:p>
                  </a:txBody>
                  <a:tcPr marT="63500" marB="63500" marR="63500" marL="63500"/>
                </a:tc>
                <a:tc>
                  <a:txBody>
                    <a:bodyPr/>
                    <a:lstStyle/>
                    <a:p>
                      <a:pPr indent="0" lvl="0" marL="0" rtl="0" algn="l">
                        <a:spcBef>
                          <a:spcPts val="0"/>
                        </a:spcBef>
                        <a:spcAft>
                          <a:spcPts val="0"/>
                        </a:spcAft>
                        <a:buNone/>
                      </a:pPr>
                      <a:r>
                        <a:rPr lang="es" sz="1200"/>
                        <a:t>$150.000 CLP</a:t>
                      </a:r>
                      <a:endParaRPr sz="1200"/>
                    </a:p>
                  </a:txBody>
                  <a:tcPr marT="63500" marB="63500" marR="63500" marL="63500"/>
                </a:tc>
              </a:tr>
              <a:tr h="364750">
                <a:tc>
                  <a:txBody>
                    <a:bodyPr/>
                    <a:lstStyle/>
                    <a:p>
                      <a:pPr indent="0" lvl="0" marL="0" rtl="0" algn="l">
                        <a:spcBef>
                          <a:spcPts val="0"/>
                        </a:spcBef>
                        <a:spcAft>
                          <a:spcPts val="0"/>
                        </a:spcAft>
                        <a:buNone/>
                      </a:pPr>
                      <a:r>
                        <a:rPr lang="es" sz="1200"/>
                        <a:t>Protoboard</a:t>
                      </a:r>
                      <a:endParaRPr sz="1200"/>
                    </a:p>
                  </a:txBody>
                  <a:tcPr marT="63500" marB="63500" marR="63500" marL="63500"/>
                </a:tc>
                <a:tc>
                  <a:txBody>
                    <a:bodyPr/>
                    <a:lstStyle/>
                    <a:p>
                      <a:pPr indent="0" lvl="0" marL="0" rtl="0" algn="l">
                        <a:spcBef>
                          <a:spcPts val="0"/>
                        </a:spcBef>
                        <a:spcAft>
                          <a:spcPts val="0"/>
                        </a:spcAft>
                        <a:buNone/>
                      </a:pPr>
                      <a:r>
                        <a:rPr lang="es" sz="1200"/>
                        <a:t>$ 8.500 CLP</a:t>
                      </a:r>
                      <a:endParaRPr sz="1200"/>
                    </a:p>
                  </a:txBody>
                  <a:tcPr marT="63500" marB="63500" marR="63500" marL="63500"/>
                </a:tc>
              </a:tr>
              <a:tr h="364750">
                <a:tc>
                  <a:txBody>
                    <a:bodyPr/>
                    <a:lstStyle/>
                    <a:p>
                      <a:pPr indent="0" lvl="0" marL="0" rtl="0" algn="l">
                        <a:spcBef>
                          <a:spcPts val="0"/>
                        </a:spcBef>
                        <a:spcAft>
                          <a:spcPts val="0"/>
                        </a:spcAft>
                        <a:buNone/>
                      </a:pPr>
                      <a:r>
                        <a:rPr lang="es" sz="1200"/>
                        <a:t>Adaptador Wifi</a:t>
                      </a:r>
                      <a:endParaRPr sz="1200"/>
                    </a:p>
                  </a:txBody>
                  <a:tcPr marT="63500" marB="63500" marR="63500" marL="63500"/>
                </a:tc>
                <a:tc>
                  <a:txBody>
                    <a:bodyPr/>
                    <a:lstStyle/>
                    <a:p>
                      <a:pPr indent="0" lvl="0" marL="0" rtl="0" algn="l">
                        <a:spcBef>
                          <a:spcPts val="0"/>
                        </a:spcBef>
                        <a:spcAft>
                          <a:spcPts val="0"/>
                        </a:spcAft>
                        <a:buNone/>
                      </a:pPr>
                      <a:r>
                        <a:rPr lang="es" sz="1200"/>
                        <a:t>$ 1.500 CLP</a:t>
                      </a:r>
                      <a:endParaRPr sz="1200"/>
                    </a:p>
                  </a:txBody>
                  <a:tcPr marT="63500" marB="63500" marR="63500" marL="63500"/>
                </a:tc>
              </a:tr>
              <a:tr h="364750">
                <a:tc>
                  <a:txBody>
                    <a:bodyPr/>
                    <a:lstStyle/>
                    <a:p>
                      <a:pPr indent="0" lvl="0" marL="0" rtl="0" algn="l">
                        <a:spcBef>
                          <a:spcPts val="0"/>
                        </a:spcBef>
                        <a:spcAft>
                          <a:spcPts val="0"/>
                        </a:spcAft>
                        <a:buNone/>
                      </a:pPr>
                      <a:r>
                        <a:rPr b="1" lang="es" sz="1200"/>
                        <a:t>Total</a:t>
                      </a:r>
                      <a:endParaRPr b="1" sz="1200"/>
                    </a:p>
                  </a:txBody>
                  <a:tcPr marT="63500" marB="63500" marR="63500" marL="63500"/>
                </a:tc>
                <a:tc>
                  <a:txBody>
                    <a:bodyPr/>
                    <a:lstStyle/>
                    <a:p>
                      <a:pPr indent="0" lvl="0" marL="0" rtl="0" algn="l">
                        <a:spcBef>
                          <a:spcPts val="0"/>
                        </a:spcBef>
                        <a:spcAft>
                          <a:spcPts val="0"/>
                        </a:spcAft>
                        <a:buNone/>
                      </a:pPr>
                      <a:r>
                        <a:rPr lang="es" sz="1200"/>
                        <a:t>$ 1.300.</a:t>
                      </a:r>
                      <a:r>
                        <a:rPr lang="es" sz="1200"/>
                        <a:t>000 CLP</a:t>
                      </a:r>
                      <a:endParaRPr sz="1200"/>
                    </a:p>
                  </a:txBody>
                  <a:tcPr marT="63500" marB="63500" marR="63500" marL="63500"/>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