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roxima Nova"/>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Italic.fntdata"/><Relationship Id="rId14"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f82fc61e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f82fc61e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afe04bc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fafe04bc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82fc61e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82fc61e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82fc61e7a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82fc61e7a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82f332c62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82f332c62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7.png"/><Relationship Id="rId10"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53775" y="1098050"/>
            <a:ext cx="8331900" cy="147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 sz="4020">
                <a:latin typeface="Arial"/>
                <a:ea typeface="Arial"/>
                <a:cs typeface="Arial"/>
                <a:sym typeface="Arial"/>
              </a:rPr>
              <a:t>Sistema detector de contaminación acústica en el hogar</a:t>
            </a:r>
            <a:endParaRPr sz="4020">
              <a:latin typeface="Arial"/>
              <a:ea typeface="Arial"/>
              <a:cs typeface="Arial"/>
              <a:sym typeface="Arial"/>
            </a:endParaRPr>
          </a:p>
        </p:txBody>
      </p:sp>
      <p:sp>
        <p:nvSpPr>
          <p:cNvPr id="60" name="Google Shape;60;p13"/>
          <p:cNvSpPr txBox="1"/>
          <p:nvPr>
            <p:ph idx="1" type="subTitle"/>
          </p:nvPr>
        </p:nvSpPr>
        <p:spPr>
          <a:xfrm>
            <a:off x="5735675" y="3769625"/>
            <a:ext cx="3297600" cy="12423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s" sz="1700"/>
              <a:t>Integrantes: Diego Ferrada</a:t>
            </a:r>
            <a:endParaRPr sz="1700"/>
          </a:p>
          <a:p>
            <a:pPr indent="0" lvl="0" marL="0" rtl="0" algn="l">
              <a:lnSpc>
                <a:spcPct val="90000"/>
              </a:lnSpc>
              <a:spcBef>
                <a:spcPts val="0"/>
              </a:spcBef>
              <a:spcAft>
                <a:spcPts val="0"/>
              </a:spcAft>
              <a:buNone/>
            </a:pPr>
            <a:r>
              <a:rPr lang="es" sz="1700"/>
              <a:t>		   </a:t>
            </a:r>
            <a:r>
              <a:rPr lang="es" sz="1700"/>
              <a:t>  Javier Huanca</a:t>
            </a:r>
            <a:endParaRPr sz="1700"/>
          </a:p>
          <a:p>
            <a:pPr indent="0" lvl="0" marL="0" rtl="0" algn="l">
              <a:lnSpc>
                <a:spcPct val="90000"/>
              </a:lnSpc>
              <a:spcBef>
                <a:spcPts val="0"/>
              </a:spcBef>
              <a:spcAft>
                <a:spcPts val="0"/>
              </a:spcAft>
              <a:buNone/>
            </a:pPr>
            <a:r>
              <a:rPr lang="es" sz="1700"/>
              <a:t>Asignatura: Proyecto II</a:t>
            </a:r>
            <a:endParaRPr sz="1700"/>
          </a:p>
          <a:p>
            <a:pPr indent="0" lvl="0" marL="0" rtl="0" algn="l">
              <a:lnSpc>
                <a:spcPct val="90000"/>
              </a:lnSpc>
              <a:spcBef>
                <a:spcPts val="0"/>
              </a:spcBef>
              <a:spcAft>
                <a:spcPts val="0"/>
              </a:spcAft>
              <a:buNone/>
            </a:pPr>
            <a:r>
              <a:rPr lang="es" sz="1700"/>
              <a:t>Profesor: Diego Aracena P.</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112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820"/>
              <a:t>Introducción</a:t>
            </a:r>
            <a:endParaRPr sz="2820"/>
          </a:p>
        </p:txBody>
      </p:sp>
      <p:sp>
        <p:nvSpPr>
          <p:cNvPr id="66" name="Google Shape;66;p14"/>
          <p:cNvSpPr txBox="1"/>
          <p:nvPr>
            <p:ph idx="1" type="body"/>
          </p:nvPr>
        </p:nvSpPr>
        <p:spPr>
          <a:xfrm>
            <a:off x="311700" y="11698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En zonas residenciales, el ambiente puede ser perturbado por ruidos fuertes provenientes tanto del interior como del exterior de los hogares. Estos ruidos pueden ser ladridos de un perro, obras en construcción cercanas o el volumen elevado de algún electrodoméstico. Estos ruidos son perjudiciales a la salud auditiva y al bienestar de quienes los sufren.</a:t>
            </a:r>
            <a:endParaRPr/>
          </a:p>
          <a:p>
            <a:pPr indent="0" lvl="0" marL="0" rtl="0" algn="l">
              <a:spcBef>
                <a:spcPts val="1200"/>
              </a:spcBef>
              <a:spcAft>
                <a:spcPts val="0"/>
              </a:spcAft>
              <a:buNone/>
            </a:pPr>
            <a:r>
              <a:rPr lang="es"/>
              <a:t>El proyecto pretende indicar al usuario cuando hay un nivel de decibeles perjudicial para la salud e </a:t>
            </a:r>
            <a:r>
              <a:rPr lang="es"/>
              <a:t>informar</a:t>
            </a:r>
            <a:r>
              <a:rPr lang="es"/>
              <a:t> sobre los efectos de diferentes niveles de decibeles y el nivel máximo permitido según la ley.</a:t>
            </a:r>
            <a:endParaRPr/>
          </a:p>
          <a:p>
            <a:pPr indent="0" lvl="0" marL="0" rtl="0" algn="l">
              <a:spcBef>
                <a:spcPts val="1200"/>
              </a:spcBef>
              <a:spcAft>
                <a:spcPts val="1200"/>
              </a:spcAft>
              <a:buNone/>
            </a:pPr>
            <a:r>
              <a:t/>
            </a:r>
            <a:endParaRPr/>
          </a:p>
        </p:txBody>
      </p:sp>
      <p:sp>
        <p:nvSpPr>
          <p:cNvPr id="67" name="Google Shape;67;p14"/>
          <p:cNvSpPr txBox="1"/>
          <p:nvPr>
            <p:ph type="title"/>
          </p:nvPr>
        </p:nvSpPr>
        <p:spPr>
          <a:xfrm>
            <a:off x="311700" y="702775"/>
            <a:ext cx="8520600" cy="44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2320"/>
              <a:t>Problemática</a:t>
            </a:r>
            <a:endParaRPr sz="232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702775"/>
            <a:ext cx="8520600" cy="44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2320"/>
              <a:t>Solución</a:t>
            </a:r>
            <a:endParaRPr sz="2320"/>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Crear un dispositivo que:</a:t>
            </a:r>
            <a:endParaRPr/>
          </a:p>
          <a:p>
            <a:pPr indent="-342900" lvl="0" marL="457200" rtl="0" algn="l">
              <a:spcBef>
                <a:spcPts val="1200"/>
              </a:spcBef>
              <a:spcAft>
                <a:spcPts val="0"/>
              </a:spcAft>
              <a:buSzPts val="1800"/>
              <a:buChar char="●"/>
            </a:pPr>
            <a:r>
              <a:rPr lang="es"/>
              <a:t>Detecta ruidos al exterior y al interior de la casa dependiendo de su ubicación y de la opción que escoja el usuario.</a:t>
            </a:r>
            <a:endParaRPr/>
          </a:p>
          <a:p>
            <a:pPr indent="-342900" lvl="0" marL="457200" rtl="0" algn="l">
              <a:spcBef>
                <a:spcPts val="0"/>
              </a:spcBef>
              <a:spcAft>
                <a:spcPts val="0"/>
              </a:spcAft>
              <a:buSzPts val="1800"/>
              <a:buChar char="●"/>
            </a:pPr>
            <a:r>
              <a:rPr lang="es"/>
              <a:t>Muestre al usuario desde su celular cada vez que se detecta una alta cantidad de decibeles e indica cuando el nivel de decibeles excede el nivel permitido.</a:t>
            </a:r>
            <a:endParaRPr/>
          </a:p>
          <a:p>
            <a:pPr indent="-342900" lvl="0" marL="457200" rtl="0" algn="l">
              <a:spcBef>
                <a:spcPts val="0"/>
              </a:spcBef>
              <a:spcAft>
                <a:spcPts val="0"/>
              </a:spcAft>
              <a:buSzPts val="1800"/>
              <a:buChar char="●"/>
            </a:pPr>
            <a:r>
              <a:rPr lang="es"/>
              <a:t>Brinda información al usuario respecto de los distintos niveles de decibeles y sus efectos a la salud auditiva.</a:t>
            </a:r>
            <a:endParaRPr/>
          </a:p>
          <a:p>
            <a:pPr indent="0" lvl="0" marL="0" rtl="0" algn="l">
              <a:spcBef>
                <a:spcPts val="1200"/>
              </a:spcBef>
              <a:spcAft>
                <a:spcPts val="1200"/>
              </a:spcAft>
              <a:buNone/>
            </a:pPr>
            <a:r>
              <a:t/>
            </a:r>
            <a:endParaRPr/>
          </a:p>
        </p:txBody>
      </p:sp>
      <p:sp>
        <p:nvSpPr>
          <p:cNvPr id="74" name="Google Shape;74;p15"/>
          <p:cNvSpPr txBox="1"/>
          <p:nvPr>
            <p:ph type="title"/>
          </p:nvPr>
        </p:nvSpPr>
        <p:spPr>
          <a:xfrm>
            <a:off x="311700" y="112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820"/>
              <a:t>Introducción</a:t>
            </a:r>
            <a:endParaRPr sz="282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820"/>
              <a:t>Materiales usados</a:t>
            </a:r>
            <a:endParaRPr sz="2820"/>
          </a:p>
        </p:txBody>
      </p:sp>
      <p:sp>
        <p:nvSpPr>
          <p:cNvPr id="80" name="Google Shape;80;p16"/>
          <p:cNvSpPr txBox="1"/>
          <p:nvPr>
            <p:ph idx="1" type="body"/>
          </p:nvPr>
        </p:nvSpPr>
        <p:spPr>
          <a:xfrm>
            <a:off x="311700" y="1017725"/>
            <a:ext cx="4644000" cy="3779100"/>
          </a:xfrm>
          <a:prstGeom prst="rect">
            <a:avLst/>
          </a:prstGeom>
        </p:spPr>
        <p:txBody>
          <a:bodyPr anchorCtr="0" anchor="t" bIns="91425" lIns="91425" spcFirstLastPara="1" rIns="91425" wrap="square" tIns="91425">
            <a:noAutofit/>
          </a:bodyPr>
          <a:lstStyle/>
          <a:p>
            <a:pPr indent="-361950" lvl="0" marL="457200" rtl="0" algn="l">
              <a:lnSpc>
                <a:spcPct val="105000"/>
              </a:lnSpc>
              <a:spcBef>
                <a:spcPts val="0"/>
              </a:spcBef>
              <a:spcAft>
                <a:spcPts val="0"/>
              </a:spcAft>
              <a:buSzPts val="2100"/>
              <a:buChar char="-"/>
            </a:pPr>
            <a:r>
              <a:rPr lang="es" sz="2100"/>
              <a:t>Palos de helado</a:t>
            </a:r>
            <a:endParaRPr sz="2100"/>
          </a:p>
          <a:p>
            <a:pPr indent="-361950" lvl="0" marL="457200" rtl="0" algn="l">
              <a:lnSpc>
                <a:spcPct val="105000"/>
              </a:lnSpc>
              <a:spcBef>
                <a:spcPts val="0"/>
              </a:spcBef>
              <a:spcAft>
                <a:spcPts val="0"/>
              </a:spcAft>
              <a:buSzPts val="2100"/>
              <a:buChar char="-"/>
            </a:pPr>
            <a:r>
              <a:rPr lang="es" sz="2100"/>
              <a:t>Hojas de papel</a:t>
            </a:r>
            <a:endParaRPr sz="2100"/>
          </a:p>
          <a:p>
            <a:pPr indent="-361950" lvl="0" marL="457200" rtl="0" algn="l">
              <a:lnSpc>
                <a:spcPct val="105000"/>
              </a:lnSpc>
              <a:spcBef>
                <a:spcPts val="0"/>
              </a:spcBef>
              <a:spcAft>
                <a:spcPts val="0"/>
              </a:spcAft>
              <a:buSzPts val="2100"/>
              <a:buChar char="-"/>
            </a:pPr>
            <a:r>
              <a:rPr lang="es" sz="2100"/>
              <a:t>Cartulina</a:t>
            </a:r>
            <a:endParaRPr sz="2100"/>
          </a:p>
          <a:p>
            <a:pPr indent="-361950" lvl="0" marL="457200" rtl="0" algn="l">
              <a:lnSpc>
                <a:spcPct val="105000"/>
              </a:lnSpc>
              <a:spcBef>
                <a:spcPts val="0"/>
              </a:spcBef>
              <a:spcAft>
                <a:spcPts val="0"/>
              </a:spcAft>
              <a:buSzPts val="2100"/>
              <a:buChar char="-"/>
            </a:pPr>
            <a:r>
              <a:rPr lang="es" sz="2100"/>
              <a:t>Cartón piedra</a:t>
            </a:r>
            <a:endParaRPr sz="2100"/>
          </a:p>
          <a:p>
            <a:pPr indent="-361950" lvl="0" marL="457200" rtl="0" algn="l">
              <a:lnSpc>
                <a:spcPct val="105000"/>
              </a:lnSpc>
              <a:spcBef>
                <a:spcPts val="0"/>
              </a:spcBef>
              <a:spcAft>
                <a:spcPts val="0"/>
              </a:spcAft>
              <a:buSzPts val="2100"/>
              <a:buChar char="-"/>
            </a:pPr>
            <a:r>
              <a:rPr lang="es" sz="2100"/>
              <a:t>Cola fría</a:t>
            </a:r>
            <a:endParaRPr sz="2100"/>
          </a:p>
          <a:p>
            <a:pPr indent="-361950" lvl="0" marL="457200" rtl="0" algn="l">
              <a:lnSpc>
                <a:spcPct val="105000"/>
              </a:lnSpc>
              <a:spcBef>
                <a:spcPts val="0"/>
              </a:spcBef>
              <a:spcAft>
                <a:spcPts val="0"/>
              </a:spcAft>
              <a:buSzPts val="2100"/>
              <a:buChar char="-"/>
            </a:pPr>
            <a:r>
              <a:rPr lang="es" sz="2100"/>
              <a:t>Silicona</a:t>
            </a:r>
            <a:endParaRPr sz="2100"/>
          </a:p>
          <a:p>
            <a:pPr indent="-361950" lvl="0" marL="457200" rtl="0" algn="l">
              <a:lnSpc>
                <a:spcPct val="105000"/>
              </a:lnSpc>
              <a:spcBef>
                <a:spcPts val="0"/>
              </a:spcBef>
              <a:spcAft>
                <a:spcPts val="0"/>
              </a:spcAft>
              <a:buSzPts val="2100"/>
              <a:buChar char="-"/>
            </a:pPr>
            <a:r>
              <a:rPr lang="es" sz="2100"/>
              <a:t>Imágenes</a:t>
            </a:r>
            <a:r>
              <a:rPr lang="es" sz="2100"/>
              <a:t> impresas</a:t>
            </a:r>
            <a:endParaRPr sz="2100"/>
          </a:p>
          <a:p>
            <a:pPr indent="-361950" lvl="0" marL="457200" rtl="0" algn="l">
              <a:lnSpc>
                <a:spcPct val="105000"/>
              </a:lnSpc>
              <a:spcBef>
                <a:spcPts val="0"/>
              </a:spcBef>
              <a:spcAft>
                <a:spcPts val="0"/>
              </a:spcAft>
              <a:buSzPts val="2100"/>
              <a:buChar char="-"/>
            </a:pPr>
            <a:r>
              <a:rPr lang="es" sz="2100"/>
              <a:t>Tijeras</a:t>
            </a:r>
            <a:endParaRPr sz="2100"/>
          </a:p>
          <a:p>
            <a:pPr indent="-361950" lvl="0" marL="457200" rtl="0" algn="l">
              <a:lnSpc>
                <a:spcPct val="105000"/>
              </a:lnSpc>
              <a:spcBef>
                <a:spcPts val="0"/>
              </a:spcBef>
              <a:spcAft>
                <a:spcPts val="0"/>
              </a:spcAft>
              <a:buSzPts val="2100"/>
              <a:buChar char="-"/>
            </a:pPr>
            <a:r>
              <a:rPr lang="es" sz="2100"/>
              <a:t>Corta Cartón</a:t>
            </a:r>
            <a:endParaRPr sz="2100"/>
          </a:p>
          <a:p>
            <a:pPr indent="0" lvl="0" marL="0" rtl="0" algn="l">
              <a:lnSpc>
                <a:spcPct val="105000"/>
              </a:lnSpc>
              <a:spcBef>
                <a:spcPts val="1200"/>
              </a:spcBef>
              <a:spcAft>
                <a:spcPts val="0"/>
              </a:spcAft>
              <a:buNone/>
            </a:pPr>
            <a:r>
              <a:rPr lang="es" sz="2100"/>
              <a:t>Precio total aprox. : $9.100</a:t>
            </a:r>
            <a:endParaRPr sz="2100"/>
          </a:p>
          <a:p>
            <a:pPr indent="0" lvl="0" marL="457200" rtl="0" algn="l">
              <a:lnSpc>
                <a:spcPct val="105000"/>
              </a:lnSpc>
              <a:spcBef>
                <a:spcPts val="1200"/>
              </a:spcBef>
              <a:spcAft>
                <a:spcPts val="1200"/>
              </a:spcAft>
              <a:buNone/>
            </a:pPr>
            <a:r>
              <a:t/>
            </a:r>
            <a:endParaRPr/>
          </a:p>
        </p:txBody>
      </p:sp>
      <p:pic>
        <p:nvPicPr>
          <p:cNvPr id="81" name="Google Shape;81;p16"/>
          <p:cNvPicPr preferRelativeResize="0"/>
          <p:nvPr/>
        </p:nvPicPr>
        <p:blipFill>
          <a:blip r:embed="rId3">
            <a:alphaModFix/>
          </a:blip>
          <a:stretch>
            <a:fillRect/>
          </a:stretch>
        </p:blipFill>
        <p:spPr>
          <a:xfrm>
            <a:off x="4370250" y="1037613"/>
            <a:ext cx="1413199" cy="1413199"/>
          </a:xfrm>
          <a:prstGeom prst="rect">
            <a:avLst/>
          </a:prstGeom>
          <a:noFill/>
          <a:ln>
            <a:noFill/>
          </a:ln>
        </p:spPr>
      </p:pic>
      <p:pic>
        <p:nvPicPr>
          <p:cNvPr id="82" name="Google Shape;82;p16"/>
          <p:cNvPicPr preferRelativeResize="0"/>
          <p:nvPr/>
        </p:nvPicPr>
        <p:blipFill>
          <a:blip r:embed="rId4">
            <a:alphaModFix/>
          </a:blip>
          <a:stretch>
            <a:fillRect/>
          </a:stretch>
        </p:blipFill>
        <p:spPr>
          <a:xfrm>
            <a:off x="5919713" y="1157575"/>
            <a:ext cx="1133501" cy="1133501"/>
          </a:xfrm>
          <a:prstGeom prst="rect">
            <a:avLst/>
          </a:prstGeom>
          <a:noFill/>
          <a:ln>
            <a:noFill/>
          </a:ln>
        </p:spPr>
      </p:pic>
      <p:pic>
        <p:nvPicPr>
          <p:cNvPr id="83" name="Google Shape;83;p16"/>
          <p:cNvPicPr preferRelativeResize="0"/>
          <p:nvPr/>
        </p:nvPicPr>
        <p:blipFill>
          <a:blip r:embed="rId5">
            <a:alphaModFix/>
          </a:blip>
          <a:stretch>
            <a:fillRect/>
          </a:stretch>
        </p:blipFill>
        <p:spPr>
          <a:xfrm>
            <a:off x="7271225" y="1057488"/>
            <a:ext cx="1258074" cy="1373446"/>
          </a:xfrm>
          <a:prstGeom prst="rect">
            <a:avLst/>
          </a:prstGeom>
          <a:noFill/>
          <a:ln>
            <a:noFill/>
          </a:ln>
        </p:spPr>
      </p:pic>
      <p:pic>
        <p:nvPicPr>
          <p:cNvPr id="84" name="Google Shape;84;p16"/>
          <p:cNvPicPr preferRelativeResize="0"/>
          <p:nvPr/>
        </p:nvPicPr>
        <p:blipFill>
          <a:blip r:embed="rId6">
            <a:alphaModFix/>
          </a:blip>
          <a:stretch>
            <a:fillRect/>
          </a:stretch>
        </p:blipFill>
        <p:spPr>
          <a:xfrm>
            <a:off x="4572000" y="2619675"/>
            <a:ext cx="1211452" cy="1211452"/>
          </a:xfrm>
          <a:prstGeom prst="rect">
            <a:avLst/>
          </a:prstGeom>
          <a:noFill/>
          <a:ln>
            <a:noFill/>
          </a:ln>
        </p:spPr>
      </p:pic>
      <p:pic>
        <p:nvPicPr>
          <p:cNvPr id="85" name="Google Shape;85;p16"/>
          <p:cNvPicPr preferRelativeResize="0"/>
          <p:nvPr/>
        </p:nvPicPr>
        <p:blipFill>
          <a:blip r:embed="rId7">
            <a:alphaModFix/>
          </a:blip>
          <a:stretch>
            <a:fillRect/>
          </a:stretch>
        </p:blipFill>
        <p:spPr>
          <a:xfrm>
            <a:off x="7166775" y="2734500"/>
            <a:ext cx="1258076" cy="1258100"/>
          </a:xfrm>
          <a:prstGeom prst="rect">
            <a:avLst/>
          </a:prstGeom>
          <a:noFill/>
          <a:ln>
            <a:noFill/>
          </a:ln>
        </p:spPr>
      </p:pic>
      <p:pic>
        <p:nvPicPr>
          <p:cNvPr id="86" name="Google Shape;86;p16"/>
          <p:cNvPicPr preferRelativeResize="0"/>
          <p:nvPr/>
        </p:nvPicPr>
        <p:blipFill>
          <a:blip r:embed="rId8">
            <a:alphaModFix/>
          </a:blip>
          <a:stretch>
            <a:fillRect/>
          </a:stretch>
        </p:blipFill>
        <p:spPr>
          <a:xfrm>
            <a:off x="5919726" y="2571751"/>
            <a:ext cx="1211450" cy="1211450"/>
          </a:xfrm>
          <a:prstGeom prst="rect">
            <a:avLst/>
          </a:prstGeom>
          <a:noFill/>
          <a:ln>
            <a:noFill/>
          </a:ln>
        </p:spPr>
      </p:pic>
      <p:pic>
        <p:nvPicPr>
          <p:cNvPr id="87" name="Google Shape;87;p16"/>
          <p:cNvPicPr preferRelativeResize="0"/>
          <p:nvPr/>
        </p:nvPicPr>
        <p:blipFill>
          <a:blip r:embed="rId9">
            <a:alphaModFix/>
          </a:blip>
          <a:stretch>
            <a:fillRect/>
          </a:stretch>
        </p:blipFill>
        <p:spPr>
          <a:xfrm>
            <a:off x="6717650" y="3831125"/>
            <a:ext cx="935496" cy="1133501"/>
          </a:xfrm>
          <a:prstGeom prst="rect">
            <a:avLst/>
          </a:prstGeom>
          <a:noFill/>
          <a:ln>
            <a:noFill/>
          </a:ln>
        </p:spPr>
      </p:pic>
      <p:pic>
        <p:nvPicPr>
          <p:cNvPr id="88" name="Google Shape;88;p16"/>
          <p:cNvPicPr preferRelativeResize="0"/>
          <p:nvPr/>
        </p:nvPicPr>
        <p:blipFill>
          <a:blip r:embed="rId10">
            <a:alphaModFix/>
          </a:blip>
          <a:stretch>
            <a:fillRect/>
          </a:stretch>
        </p:blipFill>
        <p:spPr>
          <a:xfrm>
            <a:off x="5382425" y="3831125"/>
            <a:ext cx="1015300" cy="101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297250" y="55700"/>
            <a:ext cx="866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820"/>
              <a:t>Esquema (escenario)</a:t>
            </a:r>
            <a:endParaRPr sz="2820"/>
          </a:p>
        </p:txBody>
      </p:sp>
      <p:pic>
        <p:nvPicPr>
          <p:cNvPr id="94" name="Google Shape;94;p17"/>
          <p:cNvPicPr preferRelativeResize="0"/>
          <p:nvPr/>
        </p:nvPicPr>
        <p:blipFill rotWithShape="1">
          <a:blip r:embed="rId3">
            <a:alphaModFix/>
          </a:blip>
          <a:srcRect b="4924" l="28464" r="0" t="0"/>
          <a:stretch/>
        </p:blipFill>
        <p:spPr>
          <a:xfrm>
            <a:off x="2347000" y="628400"/>
            <a:ext cx="4450001" cy="4435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1612800"/>
            <a:ext cx="8520600" cy="191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s" sz="6000"/>
              <a:t>Gracias por su atención</a:t>
            </a:r>
            <a:endParaRPr sz="6000"/>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