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8288000" cy="10287000"/>
  <p:notesSz cx="6858000" cy="9144000"/>
  <p:embeddedFontLst>
    <p:embeddedFont>
      <p:font typeface="Asar" panose="020B0604020202020204" charset="0"/>
      <p:regular r:id="rId18"/>
    </p:embeddedFont>
    <p:embeddedFont>
      <p:font typeface="Chau Philomene" panose="020B0604020202020204" charset="0"/>
      <p:regular r:id="rId19"/>
    </p:embeddedFont>
    <p:embeddedFont>
      <p:font typeface="Open Sans 1" panose="020B0604020202020204" charset="0"/>
      <p:regular r:id="rId20"/>
    </p:embeddedFont>
    <p:embeddedFont>
      <p:font typeface="Open Sans 1 Bold" panose="020B0604020202020204" charset="0"/>
      <p:regular r:id="rId21"/>
    </p:embeddedFont>
    <p:embeddedFont>
      <p:font typeface="Open Sans 2" panose="020B0604020202020204" charset="0"/>
      <p:regular r:id="rId22"/>
    </p:embeddedFont>
    <p:embeddedFont>
      <p:font typeface="Open Sans 2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22" autoAdjust="0"/>
  </p:normalViewPr>
  <p:slideViewPr>
    <p:cSldViewPr>
      <p:cViewPr varScale="1">
        <p:scale>
          <a:sx n="40" d="100"/>
          <a:sy n="40" d="100"/>
        </p:scale>
        <p:origin x="89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5" name="Freeform 5"/>
          <p:cNvSpPr/>
          <p:nvPr/>
        </p:nvSpPr>
        <p:spPr>
          <a:xfrm>
            <a:off x="1765261" y="1746286"/>
            <a:ext cx="14757479" cy="5795597"/>
          </a:xfrm>
          <a:custGeom>
            <a:avLst/>
            <a:gdLst/>
            <a:ahLst/>
            <a:cxnLst/>
            <a:rect l="l" t="t" r="r" b="b"/>
            <a:pathLst>
              <a:path w="14757479" h="5795597">
                <a:moveTo>
                  <a:pt x="0" y="0"/>
                </a:moveTo>
                <a:lnTo>
                  <a:pt x="14757478" y="0"/>
                </a:lnTo>
                <a:lnTo>
                  <a:pt x="14757478" y="5795597"/>
                </a:lnTo>
                <a:lnTo>
                  <a:pt x="0" y="57955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TextBox 6"/>
          <p:cNvSpPr txBox="1"/>
          <p:nvPr/>
        </p:nvSpPr>
        <p:spPr>
          <a:xfrm>
            <a:off x="13826851" y="6747222"/>
            <a:ext cx="3432449" cy="291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7"/>
              </a:lnSpc>
            </a:pPr>
            <a:r>
              <a:rPr lang="en-US" sz="2755" b="1">
                <a:solidFill>
                  <a:srgbClr val="F5F0F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Integrantes:</a:t>
            </a:r>
          </a:p>
          <a:p>
            <a:pPr algn="l">
              <a:lnSpc>
                <a:spcPts val="3857"/>
              </a:lnSpc>
            </a:pPr>
            <a:r>
              <a:rPr lang="en-US" sz="2755">
                <a:solidFill>
                  <a:srgbClr val="F5F0F0"/>
                </a:solidFill>
                <a:latin typeface="Open Sans 1"/>
                <a:ea typeface="Open Sans 1"/>
                <a:cs typeface="Open Sans 1"/>
                <a:sym typeface="Open Sans 1"/>
              </a:rPr>
              <a:t>▣ Alonso Kalise</a:t>
            </a:r>
          </a:p>
          <a:p>
            <a:pPr algn="l">
              <a:lnSpc>
                <a:spcPts val="3857"/>
              </a:lnSpc>
            </a:pPr>
            <a:r>
              <a:rPr lang="en-US" sz="2755">
                <a:solidFill>
                  <a:srgbClr val="F5F0F0"/>
                </a:solidFill>
                <a:latin typeface="Open Sans 1"/>
                <a:ea typeface="Open Sans 1"/>
                <a:cs typeface="Open Sans 1"/>
                <a:sym typeface="Open Sans 1"/>
              </a:rPr>
              <a:t>▣ André Guerra</a:t>
            </a:r>
          </a:p>
          <a:p>
            <a:pPr algn="l">
              <a:lnSpc>
                <a:spcPts val="3857"/>
              </a:lnSpc>
            </a:pPr>
            <a:r>
              <a:rPr lang="en-US" sz="2755">
                <a:solidFill>
                  <a:srgbClr val="F5F0F0"/>
                </a:solidFill>
                <a:latin typeface="Open Sans 1"/>
                <a:ea typeface="Open Sans 1"/>
                <a:cs typeface="Open Sans 1"/>
                <a:sym typeface="Open Sans 1"/>
              </a:rPr>
              <a:t>▣ Christopher Romo</a:t>
            </a:r>
          </a:p>
          <a:p>
            <a:pPr algn="l">
              <a:lnSpc>
                <a:spcPts val="3857"/>
              </a:lnSpc>
            </a:pPr>
            <a:r>
              <a:rPr lang="en-US" sz="2755">
                <a:solidFill>
                  <a:srgbClr val="F5F0F0"/>
                </a:solidFill>
                <a:latin typeface="Open Sans 1"/>
                <a:ea typeface="Open Sans 1"/>
                <a:cs typeface="Open Sans 1"/>
                <a:sym typeface="Open Sans 1"/>
              </a:rPr>
              <a:t>▣ Diego Pizarro</a:t>
            </a:r>
          </a:p>
          <a:p>
            <a:pPr algn="l">
              <a:lnSpc>
                <a:spcPts val="3857"/>
              </a:lnSpc>
            </a:pPr>
            <a:r>
              <a:rPr lang="en-US" sz="2755">
                <a:solidFill>
                  <a:srgbClr val="F5F0F0"/>
                </a:solidFill>
                <a:latin typeface="Open Sans 1"/>
                <a:ea typeface="Open Sans 1"/>
                <a:cs typeface="Open Sans 1"/>
                <a:sym typeface="Open Sans 1"/>
              </a:rPr>
              <a:t>▣ Fernando Díaz</a:t>
            </a:r>
          </a:p>
        </p:txBody>
      </p:sp>
      <p:sp>
        <p:nvSpPr>
          <p:cNvPr id="7" name="Freeform 7"/>
          <p:cNvSpPr/>
          <p:nvPr/>
        </p:nvSpPr>
        <p:spPr>
          <a:xfrm>
            <a:off x="13625897" y="6114933"/>
            <a:ext cx="747445" cy="1114247"/>
          </a:xfrm>
          <a:custGeom>
            <a:avLst/>
            <a:gdLst/>
            <a:ahLst/>
            <a:cxnLst/>
            <a:rect l="l" t="t" r="r" b="b"/>
            <a:pathLst>
              <a:path w="747445" h="1114247">
                <a:moveTo>
                  <a:pt x="0" y="0"/>
                </a:moveTo>
                <a:lnTo>
                  <a:pt x="747445" y="0"/>
                </a:lnTo>
                <a:lnTo>
                  <a:pt x="747445" y="1114247"/>
                </a:lnTo>
                <a:lnTo>
                  <a:pt x="0" y="11142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8" name="Freeform 8"/>
          <p:cNvSpPr/>
          <p:nvPr/>
        </p:nvSpPr>
        <p:spPr>
          <a:xfrm>
            <a:off x="2256774" y="909249"/>
            <a:ext cx="2609777" cy="1776381"/>
          </a:xfrm>
          <a:custGeom>
            <a:avLst/>
            <a:gdLst/>
            <a:ahLst/>
            <a:cxnLst/>
            <a:rect l="l" t="t" r="r" b="b"/>
            <a:pathLst>
              <a:path w="2609777" h="1776381">
                <a:moveTo>
                  <a:pt x="0" y="0"/>
                </a:moveTo>
                <a:lnTo>
                  <a:pt x="2609777" y="0"/>
                </a:lnTo>
                <a:lnTo>
                  <a:pt x="2609777" y="1776381"/>
                </a:lnTo>
                <a:lnTo>
                  <a:pt x="0" y="17763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9" name="Freeform 9"/>
          <p:cNvSpPr/>
          <p:nvPr/>
        </p:nvSpPr>
        <p:spPr>
          <a:xfrm>
            <a:off x="10774520" y="1248961"/>
            <a:ext cx="6257750" cy="1411697"/>
          </a:xfrm>
          <a:custGeom>
            <a:avLst/>
            <a:gdLst/>
            <a:ahLst/>
            <a:cxnLst/>
            <a:rect l="l" t="t" r="r" b="b"/>
            <a:pathLst>
              <a:path w="6257750" h="1411697">
                <a:moveTo>
                  <a:pt x="0" y="0"/>
                </a:moveTo>
                <a:lnTo>
                  <a:pt x="6257750" y="0"/>
                </a:lnTo>
                <a:lnTo>
                  <a:pt x="6257750" y="1411697"/>
                </a:lnTo>
                <a:lnTo>
                  <a:pt x="0" y="14116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23" b="-623"/>
            </a:stretch>
          </a:blipFill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3" name="Group 3"/>
          <p:cNvGrpSpPr/>
          <p:nvPr/>
        </p:nvGrpSpPr>
        <p:grpSpPr>
          <a:xfrm>
            <a:off x="0" y="-80010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5" name="Freeform 5" descr="preencoded.png"/>
          <p:cNvSpPr/>
          <p:nvPr/>
        </p:nvSpPr>
        <p:spPr>
          <a:xfrm>
            <a:off x="0" y="0"/>
            <a:ext cx="18288000" cy="3712369"/>
          </a:xfrm>
          <a:custGeom>
            <a:avLst/>
            <a:gdLst/>
            <a:ahLst/>
            <a:cxnLst/>
            <a:rect l="l" t="t" r="r" b="b"/>
            <a:pathLst>
              <a:path w="18288000" h="3712369">
                <a:moveTo>
                  <a:pt x="0" y="0"/>
                </a:moveTo>
                <a:lnTo>
                  <a:pt x="18288000" y="0"/>
                </a:lnTo>
                <a:lnTo>
                  <a:pt x="18288000" y="3712369"/>
                </a:lnTo>
                <a:lnTo>
                  <a:pt x="0" y="37123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2" b="-32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TextBox 6"/>
          <p:cNvSpPr txBox="1"/>
          <p:nvPr/>
        </p:nvSpPr>
        <p:spPr>
          <a:xfrm>
            <a:off x="3088168" y="3863080"/>
            <a:ext cx="12111664" cy="969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53"/>
              </a:lnSpc>
            </a:pPr>
            <a:r>
              <a:rPr lang="en-US" sz="6216">
                <a:solidFill>
                  <a:srgbClr val="F5F0F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HARDWARE Y SOFTWARE UTILIZADO</a:t>
            </a:r>
          </a:p>
        </p:txBody>
      </p:sp>
      <p:sp>
        <p:nvSpPr>
          <p:cNvPr id="7" name="Freeform 7" descr="preencoded.png"/>
          <p:cNvSpPr/>
          <p:nvPr/>
        </p:nvSpPr>
        <p:spPr>
          <a:xfrm>
            <a:off x="5396919" y="5011496"/>
            <a:ext cx="742355" cy="742355"/>
          </a:xfrm>
          <a:custGeom>
            <a:avLst/>
            <a:gdLst/>
            <a:ahLst/>
            <a:cxnLst/>
            <a:rect l="l" t="t" r="r" b="b"/>
            <a:pathLst>
              <a:path w="742355" h="742355">
                <a:moveTo>
                  <a:pt x="0" y="0"/>
                </a:moveTo>
                <a:lnTo>
                  <a:pt x="742355" y="0"/>
                </a:lnTo>
                <a:lnTo>
                  <a:pt x="742355" y="742355"/>
                </a:lnTo>
                <a:lnTo>
                  <a:pt x="0" y="7423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8" name="Freeform 8" descr="preencoded.png"/>
          <p:cNvSpPr/>
          <p:nvPr/>
        </p:nvSpPr>
        <p:spPr>
          <a:xfrm>
            <a:off x="11249322" y="4982920"/>
            <a:ext cx="742355" cy="742355"/>
          </a:xfrm>
          <a:custGeom>
            <a:avLst/>
            <a:gdLst/>
            <a:ahLst/>
            <a:cxnLst/>
            <a:rect l="l" t="t" r="r" b="b"/>
            <a:pathLst>
              <a:path w="742355" h="742355">
                <a:moveTo>
                  <a:pt x="0" y="0"/>
                </a:moveTo>
                <a:lnTo>
                  <a:pt x="742355" y="0"/>
                </a:lnTo>
                <a:lnTo>
                  <a:pt x="742355" y="742355"/>
                </a:lnTo>
                <a:lnTo>
                  <a:pt x="0" y="7423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9" name="TextBox 9"/>
          <p:cNvSpPr txBox="1"/>
          <p:nvPr/>
        </p:nvSpPr>
        <p:spPr>
          <a:xfrm>
            <a:off x="3535501" y="5890078"/>
            <a:ext cx="4796582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5F0F0"/>
                </a:solidFill>
                <a:latin typeface="Open Sans 1"/>
                <a:ea typeface="Open Sans 1"/>
                <a:cs typeface="Open Sans 1"/>
                <a:sym typeface="Open Sans 1"/>
              </a:rPr>
              <a:t>Computadores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5F0F0"/>
                </a:solidFill>
                <a:latin typeface="Open Sans 1"/>
                <a:ea typeface="Open Sans 1"/>
                <a:cs typeface="Open Sans 1"/>
                <a:sym typeface="Open Sans 1"/>
              </a:rPr>
              <a:t>Kit Lego Mindstorm EV3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5F0F0"/>
                </a:solidFill>
                <a:latin typeface="Open Sans 1"/>
                <a:ea typeface="Open Sans 1"/>
                <a:cs typeface="Open Sans 1"/>
                <a:sym typeface="Open Sans 1"/>
              </a:rPr>
              <a:t>Micro SD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5890078"/>
            <a:ext cx="4953000" cy="3036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5F0F0"/>
                </a:solidFill>
                <a:latin typeface="Open Sans 1"/>
                <a:ea typeface="Open Sans 1"/>
                <a:cs typeface="Open Sans 1"/>
                <a:sym typeface="Open Sans 1"/>
              </a:rPr>
              <a:t>Visual Studio Code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5F0F0"/>
                </a:solidFill>
                <a:latin typeface="Open Sans 1"/>
                <a:ea typeface="Open Sans 1"/>
                <a:cs typeface="Open Sans 1"/>
                <a:sym typeface="Open Sans 1"/>
              </a:rPr>
              <a:t>Sistema </a:t>
            </a:r>
            <a:r>
              <a:rPr lang="en-US" sz="3399" dirty="0" err="1">
                <a:solidFill>
                  <a:srgbClr val="F5F0F0"/>
                </a:solidFill>
                <a:latin typeface="Open Sans 1"/>
                <a:ea typeface="Open Sans 1"/>
                <a:cs typeface="Open Sans 1"/>
                <a:sym typeface="Open Sans 1"/>
              </a:rPr>
              <a:t>operativo</a:t>
            </a:r>
            <a:r>
              <a:rPr lang="en-US" sz="3399" dirty="0">
                <a:solidFill>
                  <a:srgbClr val="F5F0F0"/>
                </a:solidFill>
                <a:latin typeface="Open Sans 1"/>
                <a:ea typeface="Open Sans 1"/>
                <a:cs typeface="Open Sans 1"/>
                <a:sym typeface="Open Sans 1"/>
              </a:rPr>
              <a:t> Linux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5F0F0"/>
                </a:solidFill>
                <a:latin typeface="Open Sans 1"/>
                <a:ea typeface="Open Sans 1"/>
                <a:cs typeface="Open Sans 1"/>
                <a:sym typeface="Open Sans 1"/>
              </a:rPr>
              <a:t>Discord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5F0F0"/>
                </a:solidFill>
                <a:latin typeface="Open Sans 1"/>
                <a:ea typeface="Open Sans 1"/>
                <a:cs typeface="Open Sans 1"/>
                <a:sym typeface="Open Sans 1"/>
              </a:rPr>
              <a:t>Canva</a:t>
            </a:r>
          </a:p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F5F0F0"/>
                </a:solidFill>
                <a:latin typeface="Open Sans 1"/>
                <a:ea typeface="Open Sans 1"/>
                <a:cs typeface="Open Sans 1"/>
                <a:sym typeface="Open Sans 1"/>
              </a:rPr>
              <a:t>Whatsapp</a:t>
            </a:r>
            <a:endParaRPr lang="en-US" sz="3399" dirty="0">
              <a:solidFill>
                <a:srgbClr val="F5F0F0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450164"/>
              </p:ext>
            </p:extLst>
          </p:nvPr>
        </p:nvGraphicFramePr>
        <p:xfrm>
          <a:off x="5258712" y="2029523"/>
          <a:ext cx="8128372" cy="7672948"/>
        </p:xfrm>
        <a:graphic>
          <a:graphicData uri="http://schemas.openxmlformats.org/drawingml/2006/table">
            <a:tbl>
              <a:tblPr/>
              <a:tblGrid>
                <a:gridCol w="2032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3833"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 b="1">
                          <a:solidFill>
                            <a:srgbClr val="FFFFFF"/>
                          </a:solidFill>
                          <a:latin typeface="Open Sans 2 Bold"/>
                          <a:ea typeface="Open Sans 2 Bold"/>
                          <a:cs typeface="Open Sans 2 Bold"/>
                          <a:sym typeface="Open Sans 2 Bold"/>
                        </a:rPr>
                        <a:t>Riesgo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 b="1">
                          <a:solidFill>
                            <a:srgbClr val="FFFFFF"/>
                          </a:solidFill>
                          <a:latin typeface="Open Sans 2 Bold"/>
                          <a:ea typeface="Open Sans 2 Bold"/>
                          <a:cs typeface="Open Sans 2 Bold"/>
                          <a:sym typeface="Open Sans 2 Bold"/>
                        </a:rPr>
                        <a:t>Probabilidad de ocurrencia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 b="1">
                          <a:solidFill>
                            <a:srgbClr val="FFFFFF"/>
                          </a:solidFill>
                          <a:latin typeface="Open Sans 2 Bold"/>
                          <a:ea typeface="Open Sans 2 Bold"/>
                          <a:cs typeface="Open Sans 2 Bold"/>
                          <a:sym typeface="Open Sans 2 Bold"/>
                        </a:rPr>
                        <a:t>Nivel de impacto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 b="1" dirty="0" err="1">
                          <a:solidFill>
                            <a:srgbClr val="FFFFFF"/>
                          </a:solidFill>
                          <a:latin typeface="Open Sans 2 Bold"/>
                          <a:ea typeface="Open Sans 2 Bold"/>
                          <a:cs typeface="Open Sans 2 Bold"/>
                          <a:sym typeface="Open Sans 2 Bold"/>
                        </a:rPr>
                        <a:t>Acción</a:t>
                      </a:r>
                      <a:r>
                        <a:rPr lang="en-US" sz="1562" b="1" dirty="0">
                          <a:solidFill>
                            <a:srgbClr val="FFFFFF"/>
                          </a:solidFill>
                          <a:latin typeface="Open Sans 2 Bold"/>
                          <a:ea typeface="Open Sans 2 Bold"/>
                          <a:cs typeface="Open Sans 2 Bold"/>
                          <a:sym typeface="Open Sans 2 Bold"/>
                        </a:rPr>
                        <a:t> Remedial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2622"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Desarme por caida del robot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 dirty="0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35%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Alto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Volver a construir el robot, de como estaba antes del desarme o caida.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0037"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Bateria descargada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10%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Baja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Cargar la bateria cada semana.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5019"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Rotura de pieza por caida del robot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10%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Alto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Pedir o comprar una nueva pieza, para reemplazar la otra.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1437"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Incapacidad o inasistencia de un integrante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50%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Alto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 dirty="0" err="1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Justificar</a:t>
                      </a:r>
                      <a:r>
                        <a:rPr lang="en-US" sz="1562" dirty="0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 la </a:t>
                      </a:r>
                      <a:r>
                        <a:rPr lang="en-US" sz="1562" dirty="0" err="1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inasistencia</a:t>
                      </a:r>
                      <a:r>
                        <a:rPr lang="en-US" sz="1562" dirty="0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 del </a:t>
                      </a:r>
                      <a:r>
                        <a:rPr lang="en-US" sz="1562" dirty="0" err="1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integrante</a:t>
                      </a:r>
                      <a:r>
                        <a:rPr lang="en-US" sz="1562" dirty="0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4131246" y="462979"/>
            <a:ext cx="10025509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GESTIÓN DE RIESGOS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954796"/>
              </p:ext>
            </p:extLst>
          </p:nvPr>
        </p:nvGraphicFramePr>
        <p:xfrm>
          <a:off x="5056468" y="2821177"/>
          <a:ext cx="8175064" cy="5457826"/>
        </p:xfrm>
        <a:graphic>
          <a:graphicData uri="http://schemas.openxmlformats.org/drawingml/2006/table">
            <a:tbl>
              <a:tblPr/>
              <a:tblGrid>
                <a:gridCol w="2047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7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7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1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5932"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 b="1">
                          <a:solidFill>
                            <a:srgbClr val="FFFFFF"/>
                          </a:solidFill>
                          <a:latin typeface="Open Sans 2 Bold"/>
                          <a:ea typeface="Open Sans 2 Bold"/>
                          <a:cs typeface="Open Sans 2 Bold"/>
                          <a:sym typeface="Open Sans 2 Bold"/>
                        </a:rPr>
                        <a:t>Riesgos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 b="1">
                          <a:solidFill>
                            <a:srgbClr val="FFFFFF"/>
                          </a:solidFill>
                          <a:latin typeface="Open Sans 2 Bold"/>
                          <a:ea typeface="Open Sans 2 Bold"/>
                          <a:cs typeface="Open Sans 2 Bold"/>
                          <a:sym typeface="Open Sans 2 Bold"/>
                        </a:rPr>
                        <a:t>Probabilidad de ocurrencia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Nivel de impacto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s-CL" sz="1562" b="1" noProof="0" dirty="0">
                          <a:solidFill>
                            <a:srgbClr val="FFFFFF"/>
                          </a:solidFill>
                          <a:latin typeface="Open Sans 2 Bold"/>
                          <a:ea typeface="Open Sans 2 Bold"/>
                          <a:cs typeface="Open Sans 2 Bold"/>
                          <a:sym typeface="Open Sans 2 Bold"/>
                        </a:rPr>
                        <a:t>Acción</a:t>
                      </a:r>
                      <a:r>
                        <a:rPr lang="en-US" sz="1562" b="1" dirty="0">
                          <a:solidFill>
                            <a:srgbClr val="FFFFFF"/>
                          </a:solidFill>
                          <a:latin typeface="Open Sans 2 Bold"/>
                          <a:ea typeface="Open Sans 2 Bold"/>
                          <a:cs typeface="Open Sans 2 Bold"/>
                          <a:sym typeface="Open Sans 2 Bold"/>
                        </a:rPr>
                        <a:t> remedial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932"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Daño o perdida de tarjeta SD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5%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Alto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Comprar una nueva tarjeta SD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932"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Escasez de piezas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2%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Medio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Comprar las piezas necesarias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4098"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Mala estimacion del tiempo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60%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Alto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Reorganizarse como grupo con el tiempo perdido y restante.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5932"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 dirty="0" err="1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Reconstrucción</a:t>
                      </a:r>
                      <a:r>
                        <a:rPr lang="en-US" sz="1562" dirty="0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 del robot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40%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n-US" sz="1562" dirty="0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Medio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87"/>
                        </a:lnSpc>
                        <a:defRPr/>
                      </a:pPr>
                      <a:r>
                        <a:rPr lang="es-CL" sz="1562" noProof="0" dirty="0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Implementar</a:t>
                      </a:r>
                      <a:r>
                        <a:rPr lang="en-US" sz="1562" dirty="0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 </a:t>
                      </a:r>
                      <a:r>
                        <a:rPr lang="en-US" sz="1562" dirty="0" err="1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nuevas</a:t>
                      </a:r>
                      <a:r>
                        <a:rPr lang="en-US" sz="1562" dirty="0">
                          <a:solidFill>
                            <a:srgbClr val="FFFFFF"/>
                          </a:solidFill>
                          <a:latin typeface="Open Sans 2"/>
                          <a:ea typeface="Open Sans 2"/>
                          <a:cs typeface="Open Sans 2"/>
                          <a:sym typeface="Open Sans 2"/>
                        </a:rPr>
                        <a:t> ideas.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4131246" y="462979"/>
            <a:ext cx="10025509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GESTIÓN DE RIESGOS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-179609" y="-48539"/>
            <a:ext cx="18647218" cy="10489060"/>
          </a:xfrm>
          <a:custGeom>
            <a:avLst/>
            <a:gdLst/>
            <a:ahLst/>
            <a:cxnLst/>
            <a:rect l="l" t="t" r="r" b="b"/>
            <a:pathLst>
              <a:path w="18647218" h="10489060">
                <a:moveTo>
                  <a:pt x="0" y="0"/>
                </a:moveTo>
                <a:lnTo>
                  <a:pt x="18647218" y="0"/>
                </a:lnTo>
                <a:lnTo>
                  <a:pt x="18647218" y="10489060"/>
                </a:lnTo>
                <a:lnTo>
                  <a:pt x="0" y="104890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 descr="preencoded.png"/>
          <p:cNvSpPr/>
          <p:nvPr/>
        </p:nvSpPr>
        <p:spPr>
          <a:xfrm>
            <a:off x="565041" y="38223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4" name="Group 4"/>
          <p:cNvGrpSpPr/>
          <p:nvPr/>
        </p:nvGrpSpPr>
        <p:grpSpPr>
          <a:xfrm>
            <a:off x="1274909" y="2443861"/>
            <a:ext cx="9289554" cy="5504260"/>
            <a:chOff x="0" y="0"/>
            <a:chExt cx="12386072" cy="73390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386056" cy="7339029"/>
            </a:xfrm>
            <a:custGeom>
              <a:avLst/>
              <a:gdLst/>
              <a:ahLst/>
              <a:cxnLst/>
              <a:rect l="l" t="t" r="r" b="b"/>
              <a:pathLst>
                <a:path w="12386056" h="7339029">
                  <a:moveTo>
                    <a:pt x="0" y="171634"/>
                  </a:moveTo>
                  <a:cubicBezTo>
                    <a:pt x="0" y="76830"/>
                    <a:pt x="83185" y="0"/>
                    <a:pt x="185674" y="0"/>
                  </a:cubicBezTo>
                  <a:lnTo>
                    <a:pt x="12200382" y="0"/>
                  </a:lnTo>
                  <a:lnTo>
                    <a:pt x="12200382" y="11748"/>
                  </a:lnTo>
                  <a:lnTo>
                    <a:pt x="12200382" y="0"/>
                  </a:lnTo>
                  <a:cubicBezTo>
                    <a:pt x="12302871" y="0"/>
                    <a:pt x="12386056" y="76830"/>
                    <a:pt x="12386056" y="171634"/>
                  </a:cubicBezTo>
                  <a:lnTo>
                    <a:pt x="12373356" y="171634"/>
                  </a:lnTo>
                  <a:lnTo>
                    <a:pt x="12386056" y="171634"/>
                  </a:lnTo>
                  <a:lnTo>
                    <a:pt x="12386056" y="7167394"/>
                  </a:lnTo>
                  <a:lnTo>
                    <a:pt x="12373356" y="7167394"/>
                  </a:lnTo>
                  <a:lnTo>
                    <a:pt x="12386056" y="7167394"/>
                  </a:lnTo>
                  <a:cubicBezTo>
                    <a:pt x="12386056" y="7262198"/>
                    <a:pt x="12302871" y="7339029"/>
                    <a:pt x="12200382" y="7339029"/>
                  </a:cubicBezTo>
                  <a:lnTo>
                    <a:pt x="12200382" y="7327280"/>
                  </a:lnTo>
                  <a:lnTo>
                    <a:pt x="12200382" y="7339029"/>
                  </a:lnTo>
                  <a:lnTo>
                    <a:pt x="185674" y="7339029"/>
                  </a:lnTo>
                  <a:lnTo>
                    <a:pt x="185674" y="7327280"/>
                  </a:lnTo>
                  <a:lnTo>
                    <a:pt x="185674" y="7339029"/>
                  </a:lnTo>
                  <a:cubicBezTo>
                    <a:pt x="83185" y="7339029"/>
                    <a:pt x="0" y="7262198"/>
                    <a:pt x="0" y="7167394"/>
                  </a:cubicBezTo>
                  <a:lnTo>
                    <a:pt x="0" y="171634"/>
                  </a:lnTo>
                  <a:lnTo>
                    <a:pt x="12700" y="171634"/>
                  </a:lnTo>
                  <a:lnTo>
                    <a:pt x="0" y="171634"/>
                  </a:lnTo>
                  <a:moveTo>
                    <a:pt x="25400" y="171634"/>
                  </a:moveTo>
                  <a:lnTo>
                    <a:pt x="25400" y="7167394"/>
                  </a:lnTo>
                  <a:lnTo>
                    <a:pt x="12700" y="7167394"/>
                  </a:lnTo>
                  <a:lnTo>
                    <a:pt x="25400" y="7167394"/>
                  </a:lnTo>
                  <a:cubicBezTo>
                    <a:pt x="25400" y="7249158"/>
                    <a:pt x="97155" y="7315532"/>
                    <a:pt x="185674" y="7315532"/>
                  </a:cubicBezTo>
                  <a:lnTo>
                    <a:pt x="12200382" y="7315532"/>
                  </a:lnTo>
                  <a:cubicBezTo>
                    <a:pt x="12288900" y="7315532"/>
                    <a:pt x="12360656" y="7249158"/>
                    <a:pt x="12360656" y="7167394"/>
                  </a:cubicBezTo>
                  <a:lnTo>
                    <a:pt x="12360656" y="171634"/>
                  </a:lnTo>
                  <a:cubicBezTo>
                    <a:pt x="12360656" y="89870"/>
                    <a:pt x="12288901" y="23495"/>
                    <a:pt x="12200382" y="23495"/>
                  </a:cubicBezTo>
                  <a:lnTo>
                    <a:pt x="185674" y="23495"/>
                  </a:lnTo>
                  <a:lnTo>
                    <a:pt x="185674" y="11748"/>
                  </a:lnTo>
                  <a:lnTo>
                    <a:pt x="185674" y="23495"/>
                  </a:lnTo>
                  <a:cubicBezTo>
                    <a:pt x="97155" y="23495"/>
                    <a:pt x="25400" y="89870"/>
                    <a:pt x="25400" y="171634"/>
                  </a:cubicBezTo>
                  <a:close/>
                </a:path>
              </a:pathLst>
            </a:custGeom>
            <a:solidFill>
              <a:srgbClr val="FFFFFF">
                <a:alpha val="2392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03484" y="2443861"/>
            <a:ext cx="9203829" cy="1371806"/>
            <a:chOff x="0" y="0"/>
            <a:chExt cx="12309872" cy="18347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309856" cy="1834769"/>
            </a:xfrm>
            <a:custGeom>
              <a:avLst/>
              <a:gdLst/>
              <a:ahLst/>
              <a:cxnLst/>
              <a:rect l="l" t="t" r="r" b="b"/>
              <a:pathLst>
                <a:path w="12309856" h="1834769">
                  <a:moveTo>
                    <a:pt x="0" y="0"/>
                  </a:moveTo>
                  <a:lnTo>
                    <a:pt x="12309856" y="0"/>
                  </a:lnTo>
                  <a:lnTo>
                    <a:pt x="12309856" y="1834769"/>
                  </a:lnTo>
                  <a:lnTo>
                    <a:pt x="0" y="1834769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03484" y="3819926"/>
            <a:ext cx="9232404" cy="1376065"/>
            <a:chOff x="0" y="0"/>
            <a:chExt cx="12309872" cy="183475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309856" cy="1834769"/>
            </a:xfrm>
            <a:custGeom>
              <a:avLst/>
              <a:gdLst/>
              <a:ahLst/>
              <a:cxnLst/>
              <a:rect l="l" t="t" r="r" b="b"/>
              <a:pathLst>
                <a:path w="12309856" h="1834769">
                  <a:moveTo>
                    <a:pt x="0" y="0"/>
                  </a:moveTo>
                  <a:lnTo>
                    <a:pt x="12309856" y="0"/>
                  </a:lnTo>
                  <a:lnTo>
                    <a:pt x="12309856" y="1834769"/>
                  </a:lnTo>
                  <a:lnTo>
                    <a:pt x="0" y="1834769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32059" y="3438946"/>
            <a:ext cx="4413291" cy="3514090"/>
            <a:chOff x="0" y="0"/>
            <a:chExt cx="5884388" cy="468545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884381" cy="4685469"/>
            </a:xfrm>
            <a:custGeom>
              <a:avLst/>
              <a:gdLst/>
              <a:ahLst/>
              <a:cxnLst/>
              <a:rect l="l" t="t" r="r" b="b"/>
              <a:pathLst>
                <a:path w="5884381" h="4685469">
                  <a:moveTo>
                    <a:pt x="0" y="0"/>
                  </a:moveTo>
                  <a:lnTo>
                    <a:pt x="5884381" y="0"/>
                  </a:lnTo>
                  <a:lnTo>
                    <a:pt x="5884381" y="4685469"/>
                  </a:lnTo>
                  <a:lnTo>
                    <a:pt x="0" y="4685469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402925" y="3404437"/>
            <a:ext cx="3878759" cy="1869242"/>
            <a:chOff x="0" y="0"/>
            <a:chExt cx="5171678" cy="249232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171672" cy="2492338"/>
            </a:xfrm>
            <a:custGeom>
              <a:avLst/>
              <a:gdLst/>
              <a:ahLst/>
              <a:cxnLst/>
              <a:rect l="l" t="t" r="r" b="b"/>
              <a:pathLst>
                <a:path w="5171672" h="2492338">
                  <a:moveTo>
                    <a:pt x="0" y="0"/>
                  </a:moveTo>
                  <a:lnTo>
                    <a:pt x="5171672" y="0"/>
                  </a:lnTo>
                  <a:lnTo>
                    <a:pt x="5171672" y="2492338"/>
                  </a:lnTo>
                  <a:lnTo>
                    <a:pt x="0" y="2492338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1950330" y="1626407"/>
            <a:ext cx="5425302" cy="5425302"/>
          </a:xfrm>
          <a:custGeom>
            <a:avLst/>
            <a:gdLst/>
            <a:ahLst/>
            <a:cxnLst/>
            <a:rect l="l" t="t" r="r" b="b"/>
            <a:pathLst>
              <a:path w="5425302" h="5425302">
                <a:moveTo>
                  <a:pt x="0" y="0"/>
                </a:moveTo>
                <a:lnTo>
                  <a:pt x="5425302" y="0"/>
                </a:lnTo>
                <a:lnTo>
                  <a:pt x="5425302" y="5425302"/>
                </a:lnTo>
                <a:lnTo>
                  <a:pt x="0" y="54253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7" name="Freeform 17"/>
          <p:cNvSpPr/>
          <p:nvPr/>
        </p:nvSpPr>
        <p:spPr>
          <a:xfrm>
            <a:off x="13049883" y="7051709"/>
            <a:ext cx="3715049" cy="2786287"/>
          </a:xfrm>
          <a:custGeom>
            <a:avLst/>
            <a:gdLst/>
            <a:ahLst/>
            <a:cxnLst/>
            <a:rect l="l" t="t" r="r" b="b"/>
            <a:pathLst>
              <a:path w="3715049" h="2786287">
                <a:moveTo>
                  <a:pt x="0" y="0"/>
                </a:moveTo>
                <a:lnTo>
                  <a:pt x="3715049" y="0"/>
                </a:lnTo>
                <a:lnTo>
                  <a:pt x="3715049" y="2786287"/>
                </a:lnTo>
                <a:lnTo>
                  <a:pt x="0" y="27862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8" name="TextBox 18"/>
          <p:cNvSpPr txBox="1"/>
          <p:nvPr/>
        </p:nvSpPr>
        <p:spPr>
          <a:xfrm>
            <a:off x="2185662" y="518071"/>
            <a:ext cx="7713464" cy="944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62"/>
              </a:lnSpc>
            </a:pPr>
            <a:r>
              <a:rPr lang="en-US" sz="6062">
                <a:solidFill>
                  <a:srgbClr val="F5F0F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ESTIMACIÓN DE COSTO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54110" y="2506194"/>
            <a:ext cx="2572443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5F0F0"/>
                </a:solidFill>
                <a:latin typeface="Open Sans 1"/>
                <a:ea typeface="Open Sans 1"/>
                <a:cs typeface="Open Sans 1"/>
                <a:sym typeface="Open Sans 1"/>
              </a:rPr>
              <a:t>Hardware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5F0F0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446806" y="2549374"/>
            <a:ext cx="179099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5F0F0"/>
                </a:solidFill>
                <a:latin typeface="Open Sans 1"/>
                <a:ea typeface="Open Sans 1"/>
                <a:cs typeface="Open Sans 1"/>
                <a:sym typeface="Open Sans 1"/>
              </a:rPr>
              <a:t>Software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03484" y="3372271"/>
            <a:ext cx="4296668" cy="358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5F0F0"/>
                </a:solidFill>
                <a:latin typeface="Open Sans 1"/>
                <a:ea typeface="Open Sans 1"/>
                <a:cs typeface="Open Sans 1"/>
                <a:sym typeface="Open Sans 1"/>
              </a:rPr>
              <a:t>-Notebooks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5F0F0"/>
                </a:solidFill>
                <a:latin typeface="Open Sans 1"/>
                <a:ea typeface="Open Sans 1"/>
                <a:cs typeface="Open Sans 1"/>
                <a:sym typeface="Open Sans 1"/>
              </a:rPr>
              <a:t>-Lego Mindstorm EV3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5F0F0"/>
                </a:solidFill>
                <a:latin typeface="Open Sans 1"/>
                <a:ea typeface="Open Sans 1"/>
                <a:cs typeface="Open Sans 1"/>
                <a:sym typeface="Open Sans 1"/>
              </a:rPr>
              <a:t>-Micro SD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5F0F0"/>
                </a:solidFill>
                <a:latin typeface="Open Sans 1"/>
                <a:ea typeface="Open Sans 1"/>
                <a:cs typeface="Open Sans 1"/>
                <a:sym typeface="Open Sans 1"/>
              </a:rPr>
              <a:t>-Dongle USB Wifi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5F0F0"/>
                </a:solidFill>
                <a:latin typeface="Open Sans 1"/>
                <a:ea typeface="Open Sans 1"/>
                <a:cs typeface="Open Sans 1"/>
                <a:sym typeface="Open Sans 1"/>
              </a:rPr>
              <a:t>-Router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5F0F0"/>
                </a:solidFill>
                <a:latin typeface="Open Sans 1"/>
                <a:ea typeface="Open Sans 1"/>
                <a:cs typeface="Open Sans 1"/>
                <a:sym typeface="Open Sans 1"/>
              </a:rPr>
              <a:t>-Control PS4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02925" y="3362960"/>
            <a:ext cx="3878759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5F0F0"/>
                </a:solidFill>
                <a:latin typeface="Open Sans 1"/>
                <a:ea typeface="Open Sans 1"/>
                <a:cs typeface="Open Sans 1"/>
                <a:sym typeface="Open Sans 1"/>
              </a:rPr>
              <a:t>-Microsoft Office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5F0F0"/>
                </a:solidFill>
                <a:latin typeface="Open Sans 1"/>
                <a:ea typeface="Open Sans 1"/>
                <a:cs typeface="Open Sans 1"/>
                <a:sym typeface="Open Sans 1"/>
              </a:rPr>
              <a:t>-Canva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5F0F0"/>
                </a:solidFill>
                <a:latin typeface="Open Sans 1"/>
                <a:ea typeface="Open Sans 1"/>
                <a:cs typeface="Open Sans 1"/>
                <a:sym typeface="Open Sans 1"/>
              </a:rPr>
              <a:t>-Visual Studio Code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226552" y="7232670"/>
            <a:ext cx="4413286" cy="70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23"/>
              </a:lnSpc>
              <a:spcBef>
                <a:spcPct val="0"/>
              </a:spcBef>
            </a:pPr>
            <a:r>
              <a:rPr lang="en-US" sz="4230" dirty="0">
                <a:solidFill>
                  <a:srgbClr val="F5F0F0"/>
                </a:solidFill>
                <a:latin typeface="Open Sans 1"/>
                <a:ea typeface="Open Sans 1"/>
                <a:cs typeface="Open Sans 1"/>
                <a:sym typeface="Open Sans 1"/>
              </a:rPr>
              <a:t>Total: 1.537.686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3" name="Group 3"/>
          <p:cNvGrpSpPr/>
          <p:nvPr/>
        </p:nvGrpSpPr>
        <p:grpSpPr>
          <a:xfrm>
            <a:off x="-76200" y="-3810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56163" y="263156"/>
            <a:ext cx="9491098" cy="1085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49"/>
              </a:lnSpc>
            </a:pPr>
            <a:r>
              <a:rPr lang="en-US" sz="6392">
                <a:solidFill>
                  <a:srgbClr val="FFFFFF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ESTIMACIÓN DE COSTO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56163" y="2058171"/>
            <a:ext cx="212913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Encargado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56051" y="2058171"/>
            <a:ext cx="212913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Personal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68851" y="1811011"/>
            <a:ext cx="2332286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Horas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 Trabajadas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42171" y="1460136"/>
            <a:ext cx="2907804" cy="117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0"/>
              </a:lnSpc>
            </a:pPr>
            <a:r>
              <a:rPr lang="en-US" sz="3364" dirty="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Valor hora</a:t>
            </a:r>
          </a:p>
          <a:p>
            <a:pPr algn="ctr">
              <a:lnSpc>
                <a:spcPts val="4710"/>
              </a:lnSpc>
            </a:pPr>
            <a:r>
              <a:rPr lang="en-US" sz="3364" dirty="0" err="1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por</a:t>
            </a:r>
            <a:r>
              <a:rPr lang="en-US" sz="3364" dirty="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3364" dirty="0" err="1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trabajador</a:t>
            </a:r>
            <a:endParaRPr lang="en-US" sz="3364" dirty="0">
              <a:solidFill>
                <a:srgbClr val="FFFFFF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891010" y="1458096"/>
            <a:ext cx="1829693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Sueldo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Mensual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Total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266420" y="1758134"/>
            <a:ext cx="2492425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Sueldo Total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(4 meses)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3444" y="3224838"/>
            <a:ext cx="2978422" cy="525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9"/>
              </a:lnSpc>
            </a:pPr>
            <a:r>
              <a:rPr lang="en-US" sz="3321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Programador</a:t>
            </a:r>
          </a:p>
          <a:p>
            <a:pPr algn="ctr">
              <a:lnSpc>
                <a:spcPts val="4649"/>
              </a:lnSpc>
            </a:pPr>
            <a:endParaRPr lang="en-US" sz="3321">
              <a:solidFill>
                <a:srgbClr val="FFFFFF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4649"/>
              </a:lnSpc>
            </a:pPr>
            <a:r>
              <a:rPr lang="en-US" sz="3321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Ensamblador</a:t>
            </a:r>
          </a:p>
          <a:p>
            <a:pPr algn="ctr">
              <a:lnSpc>
                <a:spcPts val="4649"/>
              </a:lnSpc>
            </a:pPr>
            <a:endParaRPr lang="en-US" sz="3321">
              <a:solidFill>
                <a:srgbClr val="FFFFFF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4649"/>
              </a:lnSpc>
            </a:pPr>
            <a:r>
              <a:rPr lang="en-US" sz="3321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Jefe </a:t>
            </a:r>
          </a:p>
          <a:p>
            <a:pPr algn="ctr">
              <a:lnSpc>
                <a:spcPts val="4649"/>
              </a:lnSpc>
            </a:pPr>
            <a:endParaRPr lang="en-US" sz="3321">
              <a:solidFill>
                <a:srgbClr val="FFFFFF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4649"/>
              </a:lnSpc>
            </a:pPr>
            <a:r>
              <a:rPr lang="en-US" sz="3321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Documentador</a:t>
            </a:r>
          </a:p>
          <a:p>
            <a:pPr algn="ctr">
              <a:lnSpc>
                <a:spcPts val="4649"/>
              </a:lnSpc>
            </a:pPr>
            <a:endParaRPr lang="en-US" sz="3321">
              <a:solidFill>
                <a:srgbClr val="FFFFFF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4649"/>
              </a:lnSpc>
            </a:pPr>
            <a:r>
              <a:rPr lang="en-US" sz="3321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Diseñador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20619" y="3286508"/>
            <a:ext cx="246906" cy="538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3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2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1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3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88088" y="2748104"/>
            <a:ext cx="493812" cy="598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30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26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32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25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25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823698" y="3348179"/>
            <a:ext cx="1596182" cy="538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$20.000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$20.000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$25.000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$15.000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$15.000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703412" y="3348179"/>
            <a:ext cx="2204889" cy="538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$1.800.000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$1.040.000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$800.000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$1.125.000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$750.000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679790" y="3286508"/>
            <a:ext cx="2204889" cy="538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$7.200.000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$4.160.000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$3.200.000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$4.500.000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$3.000.000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62362" y="9138744"/>
            <a:ext cx="540811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COSTO TOTAL $22.060.000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5" name="Freeform 5" descr="preencoded.png"/>
          <p:cNvSpPr/>
          <p:nvPr/>
        </p:nvSpPr>
        <p:spPr>
          <a:xfrm>
            <a:off x="0" y="0"/>
            <a:ext cx="18288000" cy="2954616"/>
          </a:xfrm>
          <a:custGeom>
            <a:avLst/>
            <a:gdLst/>
            <a:ahLst/>
            <a:cxnLst/>
            <a:rect l="l" t="t" r="r" b="b"/>
            <a:pathLst>
              <a:path w="18288000" h="2954616">
                <a:moveTo>
                  <a:pt x="0" y="0"/>
                </a:moveTo>
                <a:lnTo>
                  <a:pt x="18288000" y="0"/>
                </a:lnTo>
                <a:lnTo>
                  <a:pt x="18288000" y="2954616"/>
                </a:lnTo>
                <a:lnTo>
                  <a:pt x="0" y="29546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5" b="-30547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TextBox 6"/>
          <p:cNvSpPr txBox="1"/>
          <p:nvPr/>
        </p:nvSpPr>
        <p:spPr>
          <a:xfrm>
            <a:off x="7162800" y="3895791"/>
            <a:ext cx="7713464" cy="944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62"/>
              </a:lnSpc>
            </a:pPr>
            <a:r>
              <a:rPr lang="en-US" sz="6062" dirty="0">
                <a:solidFill>
                  <a:srgbClr val="F5F0F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CONCLUSIÓN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728400" y="5600700"/>
            <a:ext cx="10831200" cy="3925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1"/>
              </a:lnSpc>
              <a:spcBef>
                <a:spcPct val="0"/>
              </a:spcBef>
            </a:pP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Gracias al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trabajo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en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equipo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y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el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análisis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detallado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,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logramos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alcanzar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los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objetivos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planteados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. A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pesar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de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los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desafíos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, las ideas se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ejecutaron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con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éxito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,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aunque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la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distribución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del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tiempo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no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fue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ideal y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tuvo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que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ajustarse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a lo largo del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proceso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. Con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el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prototipo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inicial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finalizado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,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el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equipo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adquirió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los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conocimientos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esenciales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para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avanzar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en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el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proyecto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, lo que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nos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permite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iniciar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la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siguiente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fase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: la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programación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del robot y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su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404" dirty="0" err="1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implementación</a:t>
            </a:r>
            <a:r>
              <a:rPr lang="en-US" sz="2404" dirty="0">
                <a:solidFill>
                  <a:srgbClr val="F5F0F0"/>
                </a:solidFill>
                <a:latin typeface="Open Sans 2"/>
                <a:ea typeface="Open Sans 2"/>
                <a:cs typeface="Open Sans 2"/>
                <a:sym typeface="Open Sans 2"/>
              </a:rPr>
              <a:t>.</a:t>
            </a:r>
          </a:p>
          <a:p>
            <a:pPr algn="ctr">
              <a:lnSpc>
                <a:spcPts val="3922"/>
              </a:lnSpc>
              <a:spcBef>
                <a:spcPct val="0"/>
              </a:spcBef>
            </a:pPr>
            <a:endParaRPr lang="en-US" sz="2404" dirty="0">
              <a:solidFill>
                <a:srgbClr val="F5F0F0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3" name="Group 3"/>
          <p:cNvGrpSpPr/>
          <p:nvPr/>
        </p:nvGrpSpPr>
        <p:grpSpPr>
          <a:xfrm>
            <a:off x="-16042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720279" y="3394495"/>
            <a:ext cx="14847442" cy="5327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3774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Introducción</a:t>
            </a:r>
            <a:r>
              <a:rPr lang="en-US" sz="3200" dirty="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…………………………………………………………………… 3</a:t>
            </a:r>
          </a:p>
          <a:p>
            <a:pPr marL="457200" indent="-457200">
              <a:lnSpc>
                <a:spcPts val="3774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Objetivos</a:t>
            </a:r>
            <a:r>
              <a:rPr lang="en-US" sz="3200" dirty="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generales</a:t>
            </a:r>
            <a:r>
              <a:rPr lang="es-CL" sz="3200" dirty="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 y específicos…………………………………… 4</a:t>
            </a:r>
          </a:p>
          <a:p>
            <a:pPr marL="457200" indent="-457200">
              <a:lnSpc>
                <a:spcPts val="3774"/>
              </a:lnSpc>
              <a:buFont typeface="Arial" panose="020B0604020202020204" pitchFamily="34" charset="0"/>
              <a:buChar char="•"/>
            </a:pPr>
            <a:r>
              <a:rPr lang="es-CL" sz="3200" dirty="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Restricciones………………………………………………………………….. 5</a:t>
            </a:r>
          </a:p>
          <a:p>
            <a:pPr marL="457200" indent="-457200">
              <a:lnSpc>
                <a:spcPts val="3774"/>
              </a:lnSpc>
              <a:buFont typeface="Arial" panose="020B0604020202020204" pitchFamily="34" charset="0"/>
              <a:buChar char="•"/>
            </a:pPr>
            <a:r>
              <a:rPr lang="es-CL" sz="3200" dirty="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Archivos a entregar………………………………………………………… 6</a:t>
            </a:r>
          </a:p>
          <a:p>
            <a:pPr marL="457200" indent="-457200">
              <a:lnSpc>
                <a:spcPts val="3774"/>
              </a:lnSpc>
              <a:buFont typeface="Arial" panose="020B0604020202020204" pitchFamily="34" charset="0"/>
              <a:buChar char="•"/>
            </a:pPr>
            <a:r>
              <a:rPr lang="es-CL" sz="3200" dirty="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Roles del personal………………………………………………………….. 7</a:t>
            </a:r>
          </a:p>
          <a:p>
            <a:pPr marL="457200" indent="-457200">
              <a:lnSpc>
                <a:spcPts val="3774"/>
              </a:lnSpc>
              <a:buFont typeface="Arial" panose="020B0604020202020204" pitchFamily="34" charset="0"/>
              <a:buChar char="•"/>
            </a:pPr>
            <a:r>
              <a:rPr lang="es-CL" sz="3200" dirty="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Planificación…………………………………………………………………… 8</a:t>
            </a:r>
          </a:p>
          <a:p>
            <a:pPr marL="457200" indent="-457200">
              <a:lnSpc>
                <a:spcPts val="3774"/>
              </a:lnSpc>
              <a:buFont typeface="Arial" panose="020B0604020202020204" pitchFamily="34" charset="0"/>
              <a:buChar char="•"/>
            </a:pPr>
            <a:r>
              <a:rPr lang="es-CL" sz="3200" dirty="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Progreso del ensamblado………………………………………………. 9</a:t>
            </a:r>
          </a:p>
          <a:p>
            <a:pPr marL="457200" indent="-457200">
              <a:lnSpc>
                <a:spcPts val="3774"/>
              </a:lnSpc>
              <a:buFont typeface="Arial" panose="020B0604020202020204" pitchFamily="34" charset="0"/>
              <a:buChar char="•"/>
            </a:pPr>
            <a:r>
              <a:rPr lang="es-CL" sz="3200" dirty="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Hardware y Software utilizado……………………………………….. 10</a:t>
            </a:r>
          </a:p>
          <a:p>
            <a:pPr marL="457200" indent="-457200">
              <a:lnSpc>
                <a:spcPts val="3774"/>
              </a:lnSpc>
              <a:buFont typeface="Arial" panose="020B0604020202020204" pitchFamily="34" charset="0"/>
              <a:buChar char="•"/>
            </a:pPr>
            <a:r>
              <a:rPr lang="es-CL" sz="3200" dirty="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Gestión de riesgos………………………………………………………….. 11</a:t>
            </a:r>
          </a:p>
          <a:p>
            <a:pPr marL="457200" indent="-457200">
              <a:lnSpc>
                <a:spcPts val="3774"/>
              </a:lnSpc>
              <a:buFont typeface="Arial" panose="020B0604020202020204" pitchFamily="34" charset="0"/>
              <a:buChar char="•"/>
            </a:pPr>
            <a:r>
              <a:rPr lang="es-CL" sz="3200" dirty="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Estimación de costos………………………………………………………. 13</a:t>
            </a:r>
          </a:p>
          <a:p>
            <a:pPr marL="457200" indent="-457200">
              <a:lnSpc>
                <a:spcPts val="3774"/>
              </a:lnSpc>
              <a:buFont typeface="Arial" panose="020B0604020202020204" pitchFamily="34" charset="0"/>
              <a:buChar char="•"/>
            </a:pPr>
            <a:r>
              <a:rPr lang="es-CL" sz="3200" dirty="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Conclusión………………………………………………………………………. 15</a:t>
            </a:r>
            <a:endParaRPr lang="es-CL" sz="2400" dirty="0">
              <a:solidFill>
                <a:srgbClr val="FFFFFF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621982" y="1164820"/>
            <a:ext cx="7560618" cy="1586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FFFFFF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ÍNDICE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92674" y="7987063"/>
            <a:ext cx="5549754" cy="1418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35"/>
              </a:lnSpc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3" name="Group 3"/>
          <p:cNvGrpSpPr/>
          <p:nvPr/>
        </p:nvGrpSpPr>
        <p:grpSpPr>
          <a:xfrm>
            <a:off x="-16042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720279" y="4231348"/>
            <a:ext cx="14847442" cy="3795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4"/>
              </a:lnSpc>
            </a:pPr>
            <a:r>
              <a:rPr lang="en-US" sz="2695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El proyecto "Ball-E", desarrollado durante la asignatura Proyecto I, </a:t>
            </a:r>
          </a:p>
          <a:p>
            <a:pPr algn="ctr">
              <a:lnSpc>
                <a:spcPts val="3774"/>
              </a:lnSpc>
            </a:pPr>
            <a:r>
              <a:rPr lang="en-US" sz="2695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es un robot creado a partir de piezas de la empresa </a:t>
            </a:r>
          </a:p>
          <a:p>
            <a:pPr algn="ctr">
              <a:lnSpc>
                <a:spcPts val="3774"/>
              </a:lnSpc>
            </a:pPr>
            <a:r>
              <a:rPr lang="en-US" sz="2695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LEGO® MINDSTORMS® EV3.</a:t>
            </a:r>
          </a:p>
          <a:p>
            <a:pPr algn="ctr">
              <a:lnSpc>
                <a:spcPts val="3774"/>
              </a:lnSpc>
            </a:pPr>
            <a:endParaRPr lang="en-US" sz="2695">
              <a:solidFill>
                <a:srgbClr val="FFFFFF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3774"/>
              </a:lnSpc>
            </a:pPr>
            <a:r>
              <a:rPr lang="en-US" sz="2695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Para realizar este proyecto, se requerirán todos los conocimientos adquiridos </a:t>
            </a:r>
          </a:p>
          <a:p>
            <a:pPr algn="ctr">
              <a:lnSpc>
                <a:spcPts val="3774"/>
              </a:lnSpc>
            </a:pPr>
            <a:r>
              <a:rPr lang="en-US" sz="2695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en la formación de los integrantes del grupo, como la aplicación de los conceptos enseñados </a:t>
            </a:r>
          </a:p>
          <a:p>
            <a:pPr algn="ctr">
              <a:lnSpc>
                <a:spcPts val="3774"/>
              </a:lnSpc>
            </a:pPr>
            <a:r>
              <a:rPr lang="en-US" sz="2695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en los cursos de Taller de Programación I y II.</a:t>
            </a:r>
          </a:p>
          <a:p>
            <a:pPr algn="ctr">
              <a:lnSpc>
                <a:spcPts val="3774"/>
              </a:lnSpc>
            </a:pPr>
            <a:endParaRPr lang="en-US" sz="2695">
              <a:solidFill>
                <a:srgbClr val="FFFFFF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621982" y="1164820"/>
            <a:ext cx="7560618" cy="1586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FFFFFF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INTRODUCCIÓN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92674" y="7987063"/>
            <a:ext cx="5549754" cy="1418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35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1993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6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-99713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3" name="Group 3"/>
          <p:cNvGrpSpPr/>
          <p:nvPr/>
        </p:nvGrpSpPr>
        <p:grpSpPr>
          <a:xfrm>
            <a:off x="-16042" y="0"/>
            <a:ext cx="18608842" cy="10287000"/>
            <a:chOff x="-16686" y="-65024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-16686" y="-65024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  <p:txBody>
            <a:bodyPr/>
            <a:lstStyle/>
            <a:p>
              <a:endParaRPr lang="es-CL"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2063812" y="6018341"/>
            <a:ext cx="5018286" cy="3612770"/>
          </a:xfrm>
          <a:custGeom>
            <a:avLst/>
            <a:gdLst/>
            <a:ahLst/>
            <a:cxnLst/>
            <a:rect l="l" t="t" r="r" b="b"/>
            <a:pathLst>
              <a:path w="5018286" h="3612770">
                <a:moveTo>
                  <a:pt x="0" y="0"/>
                </a:moveTo>
                <a:lnTo>
                  <a:pt x="5018286" y="0"/>
                </a:lnTo>
                <a:lnTo>
                  <a:pt x="5018286" y="3612771"/>
                </a:lnTo>
                <a:lnTo>
                  <a:pt x="0" y="3612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TextBox 6"/>
          <p:cNvSpPr txBox="1"/>
          <p:nvPr/>
        </p:nvSpPr>
        <p:spPr>
          <a:xfrm>
            <a:off x="2675135" y="1057492"/>
            <a:ext cx="12937730" cy="1017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9"/>
              </a:lnSpc>
            </a:pPr>
            <a:r>
              <a:rPr lang="en-US" sz="6535">
                <a:solidFill>
                  <a:srgbClr val="F5F0F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OBJETIVOS GENERALES Y ESPECIFICOS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21530" y="2436446"/>
            <a:ext cx="5804284" cy="698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6"/>
              </a:lnSpc>
            </a:pPr>
            <a:r>
              <a:rPr lang="en-US" sz="4541">
                <a:solidFill>
                  <a:srgbClr val="E2E6E9"/>
                </a:solidFill>
                <a:latin typeface="Open Sans 2"/>
                <a:ea typeface="Open Sans 2"/>
                <a:cs typeface="Open Sans 2"/>
                <a:sym typeface="Open Sans 2"/>
              </a:rPr>
              <a:t>Objetivo General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2402" y="3612420"/>
            <a:ext cx="8165863" cy="1531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2592">
                <a:solidFill>
                  <a:srgbClr val="E2E6E9"/>
                </a:solidFill>
                <a:latin typeface="Open Sans 2"/>
                <a:ea typeface="Open Sans 2"/>
                <a:cs typeface="Open Sans 2"/>
                <a:sym typeface="Open Sans 2"/>
              </a:rPr>
              <a:t>Planear, desarrollar y construir un robot EV3 de carga que permita al usuario mover una pelota de un lado a otro, mediante un programa hecho en Python.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188736" y="2438387"/>
            <a:ext cx="4612746" cy="558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1"/>
              </a:lnSpc>
            </a:pPr>
            <a:r>
              <a:rPr lang="en-US" sz="3608">
                <a:solidFill>
                  <a:srgbClr val="E2E6E9"/>
                </a:solidFill>
                <a:latin typeface="Open Sans 2"/>
                <a:ea typeface="Open Sans 2"/>
                <a:cs typeface="Open Sans 2"/>
                <a:sym typeface="Open Sans 2"/>
              </a:rPr>
              <a:t>Objetivos Específicos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942359" y="3612420"/>
            <a:ext cx="8134201" cy="1482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6"/>
              </a:lnSpc>
            </a:pPr>
            <a:r>
              <a:rPr lang="en-US" sz="2504">
                <a:solidFill>
                  <a:srgbClr val="E2E6E9"/>
                </a:solidFill>
                <a:latin typeface="Open Sans 2"/>
                <a:ea typeface="Open Sans 2"/>
                <a:cs typeface="Open Sans 2"/>
                <a:sym typeface="Open Sans 2"/>
              </a:rPr>
              <a:t>Aplicar los conocimientos adquiridos en taller de programación I y II, para abordar los desafíos específicos de este proyecto.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42359" y="5268346"/>
            <a:ext cx="8134201" cy="980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6"/>
              </a:lnSpc>
            </a:pPr>
            <a:r>
              <a:rPr lang="en-US" sz="2504">
                <a:solidFill>
                  <a:srgbClr val="E2E6E9"/>
                </a:solidFill>
                <a:latin typeface="Open Sans 2"/>
                <a:ea typeface="Open Sans 2"/>
                <a:cs typeface="Open Sans 2"/>
                <a:sym typeface="Open Sans 2"/>
              </a:rPr>
              <a:t>Identificar y seleccionar los componentes del kit LEGO® MINDSTORMS® EV3.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42359" y="6422689"/>
            <a:ext cx="8345641" cy="1034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1"/>
              </a:lnSpc>
            </a:pPr>
            <a:r>
              <a:rPr lang="en-US" sz="2657">
                <a:solidFill>
                  <a:srgbClr val="E2E6E9"/>
                </a:solidFill>
                <a:latin typeface="Open Sans 2"/>
                <a:ea typeface="Open Sans 2"/>
                <a:cs typeface="Open Sans 2"/>
                <a:sym typeface="Open Sans 2"/>
              </a:rPr>
              <a:t>Diseñar un programa que permita al usuario controlar al robot.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6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5" name="Freeform 5"/>
          <p:cNvSpPr/>
          <p:nvPr/>
        </p:nvSpPr>
        <p:spPr>
          <a:xfrm>
            <a:off x="6124007" y="7401184"/>
            <a:ext cx="5661245" cy="3085242"/>
          </a:xfrm>
          <a:custGeom>
            <a:avLst/>
            <a:gdLst/>
            <a:ahLst/>
            <a:cxnLst/>
            <a:rect l="l" t="t" r="r" b="b"/>
            <a:pathLst>
              <a:path w="5661245" h="3085242">
                <a:moveTo>
                  <a:pt x="0" y="0"/>
                </a:moveTo>
                <a:lnTo>
                  <a:pt x="5661244" y="0"/>
                </a:lnTo>
                <a:lnTo>
                  <a:pt x="5661244" y="3085242"/>
                </a:lnTo>
                <a:lnTo>
                  <a:pt x="0" y="30852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740" b="-1740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TextBox 6"/>
          <p:cNvSpPr txBox="1"/>
          <p:nvPr/>
        </p:nvSpPr>
        <p:spPr>
          <a:xfrm>
            <a:off x="1391566" y="2594045"/>
            <a:ext cx="15136505" cy="532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51"/>
              </a:lnSpc>
            </a:pPr>
            <a:endParaRPr/>
          </a:p>
          <a:p>
            <a:pPr marL="708406" lvl="1" indent="-354203" algn="l">
              <a:lnSpc>
                <a:spcPts val="5351"/>
              </a:lnSpc>
              <a:buFont typeface="Arial"/>
              <a:buChar char="•"/>
            </a:pPr>
            <a:r>
              <a:rPr lang="en-US" sz="3281">
                <a:solidFill>
                  <a:srgbClr val="E2E6E9"/>
                </a:solidFill>
                <a:latin typeface="Open Sans 2"/>
                <a:ea typeface="Open Sans 2"/>
                <a:cs typeface="Open Sans 2"/>
                <a:sym typeface="Open Sans 2"/>
              </a:rPr>
              <a:t>El equipo debe tener un máximo de 5 personas.</a:t>
            </a:r>
          </a:p>
          <a:p>
            <a:pPr marL="708406" lvl="1" indent="-354203" algn="l">
              <a:lnSpc>
                <a:spcPts val="5351"/>
              </a:lnSpc>
              <a:buFont typeface="Arial"/>
              <a:buChar char="•"/>
            </a:pPr>
            <a:r>
              <a:rPr lang="en-US" sz="3281">
                <a:solidFill>
                  <a:srgbClr val="E2E6E9"/>
                </a:solidFill>
                <a:latin typeface="Open Sans 2"/>
                <a:ea typeface="Open Sans 2"/>
                <a:cs typeface="Open Sans 2"/>
                <a:sym typeface="Open Sans 2"/>
              </a:rPr>
              <a:t>La finalidad es que el robot pueda agarrar la pelota  y moverse con ella.</a:t>
            </a:r>
          </a:p>
          <a:p>
            <a:pPr marL="708406" lvl="1" indent="-354203" algn="l">
              <a:lnSpc>
                <a:spcPts val="5351"/>
              </a:lnSpc>
              <a:buFont typeface="Arial"/>
              <a:buChar char="•"/>
            </a:pPr>
            <a:r>
              <a:rPr lang="en-US" sz="3281">
                <a:solidFill>
                  <a:srgbClr val="E2E6E9"/>
                </a:solidFill>
                <a:latin typeface="Open Sans 2"/>
                <a:ea typeface="Open Sans 2"/>
                <a:cs typeface="Open Sans 2"/>
                <a:sym typeface="Open Sans 2"/>
              </a:rPr>
              <a:t>Se debe usar solo un sistema operativo basado en linux.</a:t>
            </a:r>
          </a:p>
          <a:p>
            <a:pPr marL="708406" lvl="1" indent="-354203" algn="l">
              <a:lnSpc>
                <a:spcPts val="5351"/>
              </a:lnSpc>
              <a:buFont typeface="Arial"/>
              <a:buChar char="•"/>
            </a:pPr>
            <a:r>
              <a:rPr lang="en-US" sz="3281">
                <a:solidFill>
                  <a:srgbClr val="E2E6E9"/>
                </a:solidFill>
                <a:latin typeface="Open Sans 2"/>
                <a:ea typeface="Open Sans 2"/>
                <a:cs typeface="Open Sans 2"/>
                <a:sym typeface="Open Sans 2"/>
              </a:rPr>
              <a:t>Se debe usar el lenguaje de programación python.</a:t>
            </a:r>
          </a:p>
          <a:p>
            <a:pPr marL="708406" lvl="1" indent="-354203" algn="l">
              <a:lnSpc>
                <a:spcPts val="5351"/>
              </a:lnSpc>
              <a:buFont typeface="Arial"/>
              <a:buChar char="•"/>
            </a:pPr>
            <a:r>
              <a:rPr lang="en-US" sz="3281">
                <a:solidFill>
                  <a:srgbClr val="E2E6E9"/>
                </a:solidFill>
                <a:latin typeface="Open Sans 2"/>
                <a:ea typeface="Open Sans 2"/>
                <a:cs typeface="Open Sans 2"/>
                <a:sym typeface="Open Sans 2"/>
              </a:rPr>
              <a:t>Se debe documentar todo el proyecto en la plataforma Redmine.</a:t>
            </a:r>
          </a:p>
          <a:p>
            <a:pPr marL="708406" lvl="1" indent="-354203" algn="l">
              <a:lnSpc>
                <a:spcPts val="5351"/>
              </a:lnSpc>
              <a:buFont typeface="Arial"/>
              <a:buChar char="•"/>
            </a:pPr>
            <a:r>
              <a:rPr lang="en-US" sz="3281">
                <a:solidFill>
                  <a:srgbClr val="E2E6E9"/>
                </a:solidFill>
                <a:latin typeface="Open Sans 2"/>
                <a:ea typeface="Open Sans 2"/>
                <a:cs typeface="Open Sans 2"/>
                <a:sym typeface="Open Sans 2"/>
              </a:rPr>
              <a:t>Se debe tener una conexión inalámbrica entre el robot y el notebook.</a:t>
            </a:r>
          </a:p>
          <a:p>
            <a:pPr algn="l">
              <a:lnSpc>
                <a:spcPts val="5353"/>
              </a:lnSpc>
            </a:pPr>
            <a:endParaRPr lang="en-US" sz="3281">
              <a:solidFill>
                <a:srgbClr val="E2E6E9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056195" y="1348061"/>
            <a:ext cx="10054040" cy="1232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57"/>
              </a:lnSpc>
            </a:pPr>
            <a:r>
              <a:rPr lang="en-US" sz="7902">
                <a:solidFill>
                  <a:srgbClr val="F5F0F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RESTRICCIONES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6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 descr="preencoded.png"/>
          <p:cNvSpPr/>
          <p:nvPr/>
        </p:nvSpPr>
        <p:spPr>
          <a:xfrm>
            <a:off x="16049019" y="9686925"/>
            <a:ext cx="2153256" cy="514350"/>
          </a:xfrm>
          <a:custGeom>
            <a:avLst/>
            <a:gdLst/>
            <a:ahLst/>
            <a:cxnLst/>
            <a:rect l="l" t="t" r="r" b="b"/>
            <a:pathLst>
              <a:path w="2153256" h="514350">
                <a:moveTo>
                  <a:pt x="0" y="0"/>
                </a:moveTo>
                <a:lnTo>
                  <a:pt x="2153256" y="0"/>
                </a:lnTo>
                <a:lnTo>
                  <a:pt x="2153256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4" name="Group 4"/>
          <p:cNvGrpSpPr/>
          <p:nvPr/>
        </p:nvGrpSpPr>
        <p:grpSpPr>
          <a:xfrm>
            <a:off x="-102351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420758" y="1028700"/>
            <a:ext cx="6704889" cy="7668028"/>
            <a:chOff x="0" y="0"/>
            <a:chExt cx="812800" cy="929556"/>
          </a:xfrm>
        </p:grpSpPr>
        <p:sp>
          <p:nvSpPr>
            <p:cNvPr id="7" name="Freeform 7" descr="preencoded.png"/>
            <p:cNvSpPr/>
            <p:nvPr/>
          </p:nvSpPr>
          <p:spPr>
            <a:xfrm>
              <a:off x="0" y="0"/>
              <a:ext cx="812800" cy="929557"/>
            </a:xfrm>
            <a:custGeom>
              <a:avLst/>
              <a:gdLst/>
              <a:ahLst/>
              <a:cxnLst/>
              <a:rect l="l" t="t" r="r" b="b"/>
              <a:pathLst>
                <a:path w="812800" h="929557">
                  <a:moveTo>
                    <a:pt x="26557" y="0"/>
                  </a:moveTo>
                  <a:lnTo>
                    <a:pt x="786243" y="0"/>
                  </a:lnTo>
                  <a:cubicBezTo>
                    <a:pt x="800910" y="0"/>
                    <a:pt x="812800" y="11890"/>
                    <a:pt x="812800" y="26557"/>
                  </a:cubicBezTo>
                  <a:lnTo>
                    <a:pt x="812800" y="902999"/>
                  </a:lnTo>
                  <a:cubicBezTo>
                    <a:pt x="812800" y="917666"/>
                    <a:pt x="800910" y="929557"/>
                    <a:pt x="786243" y="929557"/>
                  </a:cubicBezTo>
                  <a:lnTo>
                    <a:pt x="26557" y="929557"/>
                  </a:lnTo>
                  <a:cubicBezTo>
                    <a:pt x="11890" y="929557"/>
                    <a:pt x="0" y="917666"/>
                    <a:pt x="0" y="902999"/>
                  </a:cubicBezTo>
                  <a:lnTo>
                    <a:pt x="0" y="26557"/>
                  </a:lnTo>
                  <a:cubicBezTo>
                    <a:pt x="0" y="11890"/>
                    <a:pt x="11890" y="0"/>
                    <a:pt x="26557" y="0"/>
                  </a:cubicBezTo>
                  <a:close/>
                </a:path>
              </a:pathLst>
            </a:custGeom>
            <a:blipFill>
              <a:blip r:embed="rId5"/>
              <a:stretch>
                <a:fillRect t="-14720" b="-16438"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65540" y="1295774"/>
            <a:ext cx="9055217" cy="1103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77"/>
              </a:lnSpc>
            </a:pPr>
            <a:r>
              <a:rPr lang="en-US" sz="7117">
                <a:solidFill>
                  <a:srgbClr val="F5F0F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ARCHIVOS A ENTREGAR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79747" y="3051005"/>
            <a:ext cx="8791250" cy="5645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0929" lvl="1" indent="-385465" algn="l">
              <a:lnSpc>
                <a:spcPts val="4999"/>
              </a:lnSpc>
              <a:buFont typeface="Arial"/>
              <a:buChar char="•"/>
            </a:pPr>
            <a:r>
              <a:rPr lang="en-US" sz="3570">
                <a:solidFill>
                  <a:srgbClr val="F5F0F0"/>
                </a:solidFill>
                <a:latin typeface="Open Sans 1"/>
                <a:ea typeface="Open Sans 1"/>
                <a:cs typeface="Open Sans 1"/>
                <a:sym typeface="Open Sans 1"/>
              </a:rPr>
              <a:t>Bitácoras semanales del avance realizado.</a:t>
            </a:r>
          </a:p>
          <a:p>
            <a:pPr marL="770929" lvl="1" indent="-385465" algn="l">
              <a:lnSpc>
                <a:spcPts val="4999"/>
              </a:lnSpc>
              <a:buFont typeface="Arial"/>
              <a:buChar char="•"/>
            </a:pPr>
            <a:r>
              <a:rPr lang="en-US" sz="3570">
                <a:solidFill>
                  <a:srgbClr val="F5F0F0"/>
                </a:solidFill>
                <a:latin typeface="Open Sans 1"/>
                <a:ea typeface="Open Sans 1"/>
                <a:cs typeface="Open Sans 1"/>
                <a:sym typeface="Open Sans 1"/>
              </a:rPr>
              <a:t>Carta Gantt del detalle del proceso completo del proyecto.</a:t>
            </a:r>
          </a:p>
          <a:p>
            <a:pPr marL="770929" lvl="1" indent="-385465" algn="l">
              <a:lnSpc>
                <a:spcPts val="4999"/>
              </a:lnSpc>
              <a:buFont typeface="Arial"/>
              <a:buChar char="•"/>
            </a:pPr>
            <a:r>
              <a:rPr lang="en-US" sz="3570">
                <a:solidFill>
                  <a:srgbClr val="F5F0F0"/>
                </a:solidFill>
                <a:latin typeface="Open Sans 1"/>
                <a:ea typeface="Open Sans 1"/>
                <a:cs typeface="Open Sans 1"/>
                <a:sym typeface="Open Sans 1"/>
              </a:rPr>
              <a:t>Informe y presentaciones.</a:t>
            </a:r>
          </a:p>
          <a:p>
            <a:pPr marL="770929" lvl="1" indent="-385465" algn="l">
              <a:lnSpc>
                <a:spcPts val="4999"/>
              </a:lnSpc>
              <a:buFont typeface="Arial"/>
              <a:buChar char="•"/>
            </a:pPr>
            <a:r>
              <a:rPr lang="en-US" sz="3570">
                <a:solidFill>
                  <a:srgbClr val="F5F0F0"/>
                </a:solidFill>
                <a:latin typeface="Open Sans 1"/>
                <a:ea typeface="Open Sans 1"/>
                <a:cs typeface="Open Sans 1"/>
                <a:sym typeface="Open Sans 1"/>
              </a:rPr>
              <a:t>Robot “EV3 Ball-E”.</a:t>
            </a:r>
          </a:p>
          <a:p>
            <a:pPr marL="770929" lvl="1" indent="-385465" algn="l">
              <a:lnSpc>
                <a:spcPts val="4999"/>
              </a:lnSpc>
              <a:buFont typeface="Arial"/>
              <a:buChar char="•"/>
            </a:pPr>
            <a:r>
              <a:rPr lang="en-US" sz="3570">
                <a:solidFill>
                  <a:srgbClr val="F5F0F0"/>
                </a:solidFill>
                <a:latin typeface="Open Sans 1"/>
                <a:ea typeface="Open Sans 1"/>
                <a:cs typeface="Open Sans 1"/>
                <a:sym typeface="Open Sans 1"/>
              </a:rPr>
              <a:t>Wiki.</a:t>
            </a:r>
          </a:p>
          <a:p>
            <a:pPr marL="770929" lvl="1" indent="-385465" algn="l">
              <a:lnSpc>
                <a:spcPts val="4999"/>
              </a:lnSpc>
              <a:buFont typeface="Arial"/>
              <a:buChar char="•"/>
            </a:pPr>
            <a:r>
              <a:rPr lang="en-US" sz="3570">
                <a:solidFill>
                  <a:srgbClr val="F5F0F0"/>
                </a:solidFill>
                <a:latin typeface="Open Sans 1"/>
                <a:ea typeface="Open Sans 1"/>
                <a:cs typeface="Open Sans 1"/>
                <a:sym typeface="Open Sans 1"/>
              </a:rPr>
              <a:t>Manual de usuario.</a:t>
            </a:r>
          </a:p>
          <a:p>
            <a:pPr algn="ctr">
              <a:lnSpc>
                <a:spcPts val="4999"/>
              </a:lnSpc>
            </a:pPr>
            <a:endParaRPr lang="en-US" sz="3570">
              <a:solidFill>
                <a:srgbClr val="F5F0F0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3" name="Group 3"/>
          <p:cNvGrpSpPr/>
          <p:nvPr/>
        </p:nvGrpSpPr>
        <p:grpSpPr>
          <a:xfrm>
            <a:off x="0" y="-38100"/>
            <a:ext cx="18288000" cy="10456019"/>
            <a:chOff x="0" y="0"/>
            <a:chExt cx="24384000" cy="139413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941358"/>
            </a:xfrm>
            <a:custGeom>
              <a:avLst/>
              <a:gdLst/>
              <a:ahLst/>
              <a:cxnLst/>
              <a:rect l="l" t="t" r="r" b="b"/>
              <a:pathLst>
                <a:path w="24384000" h="13941358">
                  <a:moveTo>
                    <a:pt x="0" y="0"/>
                  </a:moveTo>
                  <a:lnTo>
                    <a:pt x="24384000" y="0"/>
                  </a:lnTo>
                  <a:lnTo>
                    <a:pt x="24384000" y="13941358"/>
                  </a:lnTo>
                  <a:lnTo>
                    <a:pt x="0" y="13941358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70191" y="1659484"/>
            <a:ext cx="9289554" cy="5950446"/>
            <a:chOff x="0" y="0"/>
            <a:chExt cx="12386072" cy="79339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386056" cy="7933944"/>
            </a:xfrm>
            <a:custGeom>
              <a:avLst/>
              <a:gdLst/>
              <a:ahLst/>
              <a:cxnLst/>
              <a:rect l="l" t="t" r="r" b="b"/>
              <a:pathLst>
                <a:path w="12386056" h="7933944">
                  <a:moveTo>
                    <a:pt x="0" y="185547"/>
                  </a:moveTo>
                  <a:cubicBezTo>
                    <a:pt x="0" y="83058"/>
                    <a:pt x="83185" y="0"/>
                    <a:pt x="185674" y="0"/>
                  </a:cubicBezTo>
                  <a:lnTo>
                    <a:pt x="12200382" y="0"/>
                  </a:lnTo>
                  <a:lnTo>
                    <a:pt x="12200382" y="12700"/>
                  </a:lnTo>
                  <a:lnTo>
                    <a:pt x="12200382" y="0"/>
                  </a:lnTo>
                  <a:cubicBezTo>
                    <a:pt x="12302871" y="0"/>
                    <a:pt x="12386056" y="83058"/>
                    <a:pt x="12386056" y="185547"/>
                  </a:cubicBezTo>
                  <a:lnTo>
                    <a:pt x="12373356" y="185547"/>
                  </a:lnTo>
                  <a:lnTo>
                    <a:pt x="12386056" y="185547"/>
                  </a:lnTo>
                  <a:lnTo>
                    <a:pt x="12386056" y="7748397"/>
                  </a:lnTo>
                  <a:lnTo>
                    <a:pt x="12373356" y="7748397"/>
                  </a:lnTo>
                  <a:lnTo>
                    <a:pt x="12386056" y="7748397"/>
                  </a:lnTo>
                  <a:cubicBezTo>
                    <a:pt x="12386056" y="7850886"/>
                    <a:pt x="12302871" y="7933944"/>
                    <a:pt x="12200382" y="7933944"/>
                  </a:cubicBezTo>
                  <a:lnTo>
                    <a:pt x="12200382" y="7921244"/>
                  </a:lnTo>
                  <a:lnTo>
                    <a:pt x="12200382" y="7933944"/>
                  </a:lnTo>
                  <a:lnTo>
                    <a:pt x="185674" y="7933944"/>
                  </a:lnTo>
                  <a:lnTo>
                    <a:pt x="185674" y="7921244"/>
                  </a:lnTo>
                  <a:lnTo>
                    <a:pt x="185674" y="7933944"/>
                  </a:lnTo>
                  <a:cubicBezTo>
                    <a:pt x="83185" y="7933944"/>
                    <a:pt x="0" y="7850886"/>
                    <a:pt x="0" y="7748397"/>
                  </a:cubicBezTo>
                  <a:lnTo>
                    <a:pt x="0" y="185547"/>
                  </a:lnTo>
                  <a:lnTo>
                    <a:pt x="12700" y="185547"/>
                  </a:lnTo>
                  <a:lnTo>
                    <a:pt x="0" y="185547"/>
                  </a:lnTo>
                  <a:moveTo>
                    <a:pt x="25400" y="185547"/>
                  </a:moveTo>
                  <a:lnTo>
                    <a:pt x="25400" y="7748397"/>
                  </a:lnTo>
                  <a:lnTo>
                    <a:pt x="12700" y="7748397"/>
                  </a:lnTo>
                  <a:lnTo>
                    <a:pt x="25400" y="7748397"/>
                  </a:lnTo>
                  <a:cubicBezTo>
                    <a:pt x="25400" y="7836789"/>
                    <a:pt x="97155" y="7908544"/>
                    <a:pt x="185674" y="7908544"/>
                  </a:cubicBezTo>
                  <a:lnTo>
                    <a:pt x="12200382" y="7908544"/>
                  </a:lnTo>
                  <a:cubicBezTo>
                    <a:pt x="12288900" y="7908544"/>
                    <a:pt x="12360656" y="7836789"/>
                    <a:pt x="12360656" y="7748397"/>
                  </a:cubicBezTo>
                  <a:lnTo>
                    <a:pt x="12360656" y="185547"/>
                  </a:lnTo>
                  <a:cubicBezTo>
                    <a:pt x="12360656" y="97155"/>
                    <a:pt x="12288901" y="25400"/>
                    <a:pt x="12200382" y="25400"/>
                  </a:cubicBezTo>
                  <a:lnTo>
                    <a:pt x="185674" y="25400"/>
                  </a:lnTo>
                  <a:lnTo>
                    <a:pt x="185674" y="12700"/>
                  </a:lnTo>
                  <a:lnTo>
                    <a:pt x="185674" y="25400"/>
                  </a:lnTo>
                  <a:cubicBezTo>
                    <a:pt x="97155" y="25400"/>
                    <a:pt x="25400" y="97155"/>
                    <a:pt x="25400" y="185547"/>
                  </a:cubicBezTo>
                  <a:close/>
                </a:path>
              </a:pathLst>
            </a:custGeom>
            <a:solidFill>
              <a:srgbClr val="FFFFFF">
                <a:alpha val="2392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70191" y="3372049"/>
            <a:ext cx="9232404" cy="882551"/>
            <a:chOff x="0" y="0"/>
            <a:chExt cx="12309872" cy="11767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309856" cy="1176782"/>
            </a:xfrm>
            <a:custGeom>
              <a:avLst/>
              <a:gdLst/>
              <a:ahLst/>
              <a:cxnLst/>
              <a:rect l="l" t="t" r="r" b="b"/>
              <a:pathLst>
                <a:path w="12309856" h="1176782">
                  <a:moveTo>
                    <a:pt x="0" y="0"/>
                  </a:moveTo>
                  <a:lnTo>
                    <a:pt x="12309856" y="0"/>
                  </a:lnTo>
                  <a:lnTo>
                    <a:pt x="12309856" y="1176782"/>
                  </a:lnTo>
                  <a:lnTo>
                    <a:pt x="0" y="1176782"/>
                  </a:lnTo>
                  <a:close/>
                </a:path>
              </a:pathLst>
            </a:custGeom>
            <a:solidFill>
              <a:srgbClr val="000000">
                <a:alpha val="392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51648" y="4188246"/>
            <a:ext cx="9232404" cy="882551"/>
            <a:chOff x="0" y="0"/>
            <a:chExt cx="12309872" cy="117673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309856" cy="1176782"/>
            </a:xfrm>
            <a:custGeom>
              <a:avLst/>
              <a:gdLst/>
              <a:ahLst/>
              <a:cxnLst/>
              <a:rect l="l" t="t" r="r" b="b"/>
              <a:pathLst>
                <a:path w="12309856" h="1176782">
                  <a:moveTo>
                    <a:pt x="0" y="0"/>
                  </a:moveTo>
                  <a:lnTo>
                    <a:pt x="12309856" y="0"/>
                  </a:lnTo>
                  <a:lnTo>
                    <a:pt x="12309856" y="1176782"/>
                  </a:lnTo>
                  <a:lnTo>
                    <a:pt x="0" y="1176782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98798" y="6051351"/>
            <a:ext cx="9232404" cy="1376065"/>
            <a:chOff x="0" y="0"/>
            <a:chExt cx="12309872" cy="183475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309856" cy="1834769"/>
            </a:xfrm>
            <a:custGeom>
              <a:avLst/>
              <a:gdLst/>
              <a:ahLst/>
              <a:cxnLst/>
              <a:rect l="l" t="t" r="r" b="b"/>
              <a:pathLst>
                <a:path w="12309856" h="1834769">
                  <a:moveTo>
                    <a:pt x="0" y="0"/>
                  </a:moveTo>
                  <a:lnTo>
                    <a:pt x="12309856" y="0"/>
                  </a:lnTo>
                  <a:lnTo>
                    <a:pt x="12309856" y="1834769"/>
                  </a:lnTo>
                  <a:lnTo>
                    <a:pt x="0" y="1834769"/>
                  </a:lnTo>
                  <a:close/>
                </a:path>
              </a:pathLst>
            </a:custGeom>
            <a:solidFill>
              <a:srgbClr val="000000">
                <a:alpha val="392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51648" y="6110475"/>
            <a:ext cx="9232404" cy="1376065"/>
            <a:chOff x="0" y="0"/>
            <a:chExt cx="12309872" cy="183475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309856" cy="1834769"/>
            </a:xfrm>
            <a:custGeom>
              <a:avLst/>
              <a:gdLst/>
              <a:ahLst/>
              <a:cxnLst/>
              <a:rect l="l" t="t" r="r" b="b"/>
              <a:pathLst>
                <a:path w="12309856" h="1834769">
                  <a:moveTo>
                    <a:pt x="0" y="0"/>
                  </a:moveTo>
                  <a:lnTo>
                    <a:pt x="12309856" y="0"/>
                  </a:lnTo>
                  <a:lnTo>
                    <a:pt x="12309856" y="1834769"/>
                  </a:lnTo>
                  <a:lnTo>
                    <a:pt x="0" y="1834769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16" name="Freeform 16"/>
          <p:cNvSpPr/>
          <p:nvPr/>
        </p:nvSpPr>
        <p:spPr>
          <a:xfrm>
            <a:off x="5586431" y="8133805"/>
            <a:ext cx="1574317" cy="1597392"/>
          </a:xfrm>
          <a:custGeom>
            <a:avLst/>
            <a:gdLst/>
            <a:ahLst/>
            <a:cxnLst/>
            <a:rect l="l" t="t" r="r" b="b"/>
            <a:pathLst>
              <a:path w="1574317" h="1597392">
                <a:moveTo>
                  <a:pt x="0" y="0"/>
                </a:moveTo>
                <a:lnTo>
                  <a:pt x="1574317" y="0"/>
                </a:lnTo>
                <a:lnTo>
                  <a:pt x="1574317" y="1597392"/>
                </a:lnTo>
                <a:lnTo>
                  <a:pt x="0" y="15973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33" r="-633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7" name="TextBox 17"/>
          <p:cNvSpPr txBox="1"/>
          <p:nvPr/>
        </p:nvSpPr>
        <p:spPr>
          <a:xfrm>
            <a:off x="1407319" y="1806233"/>
            <a:ext cx="3994398" cy="45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2E6E9"/>
                </a:solidFill>
                <a:latin typeface="Asar"/>
                <a:ea typeface="Asar"/>
                <a:cs typeface="Asar"/>
                <a:sym typeface="Asar"/>
              </a:rPr>
              <a:t>André Guerra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138747" y="1778000"/>
            <a:ext cx="3994398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2E6E9"/>
                </a:solidFill>
                <a:latin typeface="Asar"/>
                <a:ea typeface="Asar"/>
                <a:cs typeface="Asar"/>
                <a:sym typeface="Asar"/>
              </a:rPr>
              <a:t>Jefe, Documentación y Programador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198766" y="1609686"/>
            <a:ext cx="9232404" cy="1267063"/>
            <a:chOff x="0" y="0"/>
            <a:chExt cx="12309872" cy="168941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309856" cy="1689433"/>
            </a:xfrm>
            <a:custGeom>
              <a:avLst/>
              <a:gdLst/>
              <a:ahLst/>
              <a:cxnLst/>
              <a:rect l="l" t="t" r="r" b="b"/>
              <a:pathLst>
                <a:path w="12309856" h="1689433">
                  <a:moveTo>
                    <a:pt x="0" y="0"/>
                  </a:moveTo>
                  <a:lnTo>
                    <a:pt x="12309856" y="0"/>
                  </a:lnTo>
                  <a:lnTo>
                    <a:pt x="12309856" y="1689433"/>
                  </a:lnTo>
                  <a:lnTo>
                    <a:pt x="0" y="168943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867022" y="8217812"/>
            <a:ext cx="1429378" cy="1429378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4575" y="0"/>
                  </a:moveTo>
                  <a:lnTo>
                    <a:pt x="688225" y="0"/>
                  </a:lnTo>
                  <a:cubicBezTo>
                    <a:pt x="721265" y="0"/>
                    <a:pt x="752951" y="13125"/>
                    <a:pt x="776313" y="36487"/>
                  </a:cubicBezTo>
                  <a:cubicBezTo>
                    <a:pt x="799675" y="59849"/>
                    <a:pt x="812800" y="91535"/>
                    <a:pt x="812800" y="124575"/>
                  </a:cubicBezTo>
                  <a:lnTo>
                    <a:pt x="812800" y="688225"/>
                  </a:lnTo>
                  <a:cubicBezTo>
                    <a:pt x="812800" y="721265"/>
                    <a:pt x="799675" y="752951"/>
                    <a:pt x="776313" y="776313"/>
                  </a:cubicBezTo>
                  <a:cubicBezTo>
                    <a:pt x="752951" y="799675"/>
                    <a:pt x="721265" y="812800"/>
                    <a:pt x="688225" y="812800"/>
                  </a:cubicBezTo>
                  <a:lnTo>
                    <a:pt x="124575" y="812800"/>
                  </a:lnTo>
                  <a:cubicBezTo>
                    <a:pt x="91535" y="812800"/>
                    <a:pt x="59849" y="799675"/>
                    <a:pt x="36487" y="776313"/>
                  </a:cubicBezTo>
                  <a:cubicBezTo>
                    <a:pt x="13125" y="752951"/>
                    <a:pt x="0" y="721265"/>
                    <a:pt x="0" y="688225"/>
                  </a:cubicBezTo>
                  <a:lnTo>
                    <a:pt x="0" y="124575"/>
                  </a:lnTo>
                  <a:cubicBezTo>
                    <a:pt x="0" y="91535"/>
                    <a:pt x="13125" y="59849"/>
                    <a:pt x="36487" y="36487"/>
                  </a:cubicBezTo>
                  <a:cubicBezTo>
                    <a:pt x="59849" y="13125"/>
                    <a:pt x="91535" y="0"/>
                    <a:pt x="124575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088394" y="1659484"/>
            <a:ext cx="5950446" cy="5950446"/>
            <a:chOff x="0" y="0"/>
            <a:chExt cx="812800" cy="812800"/>
          </a:xfrm>
        </p:grpSpPr>
        <p:sp>
          <p:nvSpPr>
            <p:cNvPr id="24" name="Freeform 24" descr="preencoded.png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9925" y="0"/>
                  </a:moveTo>
                  <a:lnTo>
                    <a:pt x="782876" y="0"/>
                  </a:lnTo>
                  <a:cubicBezTo>
                    <a:pt x="799402" y="0"/>
                    <a:pt x="812800" y="13398"/>
                    <a:pt x="812800" y="29925"/>
                  </a:cubicBezTo>
                  <a:lnTo>
                    <a:pt x="812800" y="782876"/>
                  </a:lnTo>
                  <a:cubicBezTo>
                    <a:pt x="812800" y="799402"/>
                    <a:pt x="799402" y="812800"/>
                    <a:pt x="782876" y="812800"/>
                  </a:cubicBezTo>
                  <a:lnTo>
                    <a:pt x="29925" y="812800"/>
                  </a:lnTo>
                  <a:cubicBezTo>
                    <a:pt x="13398" y="812800"/>
                    <a:pt x="0" y="799402"/>
                    <a:pt x="0" y="782876"/>
                  </a:cubicBezTo>
                  <a:lnTo>
                    <a:pt x="0" y="29925"/>
                  </a:lnTo>
                  <a:cubicBezTo>
                    <a:pt x="0" y="13398"/>
                    <a:pt x="13398" y="0"/>
                    <a:pt x="29925" y="0"/>
                  </a:cubicBezTo>
                  <a:close/>
                </a:path>
              </a:pathLst>
            </a:custGeom>
            <a:blipFill>
              <a:blip r:embed="rId6"/>
              <a:stretch>
                <a:fillRect t="-26024" b="-23975"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170191" y="536873"/>
            <a:ext cx="7713464" cy="944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62"/>
              </a:lnSpc>
            </a:pPr>
            <a:r>
              <a:rPr lang="en-US" sz="6062">
                <a:solidFill>
                  <a:srgbClr val="F5F0F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ROLES DEL PERSONAL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07319" y="3276799"/>
            <a:ext cx="3994398" cy="588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2E6E9"/>
                </a:solidFill>
                <a:latin typeface="Asar"/>
                <a:ea typeface="Asar"/>
                <a:cs typeface="Asar"/>
                <a:sym typeface="Asar"/>
              </a:rPr>
              <a:t>Alonso Kalise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138747" y="3306961"/>
            <a:ext cx="3994398" cy="588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2E6E9"/>
                </a:solidFill>
                <a:latin typeface="Asar"/>
                <a:ea typeface="Asar"/>
                <a:cs typeface="Asar"/>
                <a:sym typeface="Asar"/>
              </a:rPr>
              <a:t>Ensamblador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07319" y="4287515"/>
            <a:ext cx="3994398" cy="588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2E6E9"/>
                </a:solidFill>
                <a:latin typeface="Asar"/>
                <a:ea typeface="Asar"/>
                <a:cs typeface="Asar"/>
                <a:sym typeface="Asar"/>
              </a:rPr>
              <a:t>Christopher Romo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138747" y="4292700"/>
            <a:ext cx="3994398" cy="588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2E6E9"/>
                </a:solidFill>
                <a:latin typeface="Asar"/>
                <a:ea typeface="Asar"/>
                <a:cs typeface="Asar"/>
                <a:sym typeface="Asar"/>
              </a:rPr>
              <a:t>Ensamblador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07319" y="5299397"/>
            <a:ext cx="3994398" cy="45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2E6E9"/>
                </a:solidFill>
                <a:latin typeface="Asar"/>
                <a:ea typeface="Asar"/>
                <a:cs typeface="Asar"/>
                <a:sym typeface="Asar"/>
              </a:rPr>
              <a:t>Diego Pizarro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028284" y="5299397"/>
            <a:ext cx="3994398" cy="45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2E6E9"/>
                </a:solidFill>
                <a:latin typeface="Asar"/>
                <a:ea typeface="Asar"/>
                <a:cs typeface="Asar"/>
                <a:sym typeface="Asar"/>
              </a:rPr>
              <a:t>Documentación y Programador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07319" y="6261112"/>
            <a:ext cx="3994398" cy="588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2E6E9"/>
                </a:solidFill>
                <a:latin typeface="Asar"/>
                <a:ea typeface="Asar"/>
                <a:cs typeface="Asar"/>
                <a:sym typeface="Asar"/>
              </a:rPr>
              <a:t>Fernando Díaz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028284" y="6399026"/>
            <a:ext cx="3994398" cy="45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2E6E9"/>
                </a:solidFill>
                <a:latin typeface="Asar"/>
                <a:ea typeface="Asar"/>
                <a:cs typeface="Asar"/>
                <a:sym typeface="Asar"/>
              </a:rPr>
              <a:t>Documentación y Programador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74479" y="8240281"/>
            <a:ext cx="4527237" cy="1273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2"/>
              </a:lnSpc>
            </a:pPr>
            <a:r>
              <a:rPr lang="en-US" sz="3658" b="1">
                <a:solidFill>
                  <a:srgbClr val="E2E6E9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MÉTODOS DE COMUNICACIÓN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54339" y="2372190"/>
            <a:ext cx="15379322" cy="5542619"/>
            <a:chOff x="0" y="0"/>
            <a:chExt cx="2255308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55308" cy="812800"/>
            </a:xfrm>
            <a:custGeom>
              <a:avLst/>
              <a:gdLst/>
              <a:ahLst/>
              <a:cxnLst/>
              <a:rect l="l" t="t" r="r" b="b"/>
              <a:pathLst>
                <a:path w="2255308" h="812800">
                  <a:moveTo>
                    <a:pt x="11578" y="0"/>
                  </a:moveTo>
                  <a:lnTo>
                    <a:pt x="2243730" y="0"/>
                  </a:lnTo>
                  <a:cubicBezTo>
                    <a:pt x="2246800" y="0"/>
                    <a:pt x="2249745" y="1220"/>
                    <a:pt x="2251917" y="3391"/>
                  </a:cubicBezTo>
                  <a:cubicBezTo>
                    <a:pt x="2254088" y="5562"/>
                    <a:pt x="2255308" y="8507"/>
                    <a:pt x="2255308" y="11578"/>
                  </a:cubicBezTo>
                  <a:lnTo>
                    <a:pt x="2255308" y="801222"/>
                  </a:lnTo>
                  <a:cubicBezTo>
                    <a:pt x="2255308" y="804293"/>
                    <a:pt x="2254088" y="807238"/>
                    <a:pt x="2251917" y="809409"/>
                  </a:cubicBezTo>
                  <a:cubicBezTo>
                    <a:pt x="2249745" y="811580"/>
                    <a:pt x="2246800" y="812800"/>
                    <a:pt x="2243730" y="812800"/>
                  </a:cubicBezTo>
                  <a:lnTo>
                    <a:pt x="11578" y="812800"/>
                  </a:lnTo>
                  <a:cubicBezTo>
                    <a:pt x="8507" y="812800"/>
                    <a:pt x="5562" y="811580"/>
                    <a:pt x="3391" y="809409"/>
                  </a:cubicBezTo>
                  <a:cubicBezTo>
                    <a:pt x="1220" y="807238"/>
                    <a:pt x="0" y="804293"/>
                    <a:pt x="0" y="801222"/>
                  </a:cubicBezTo>
                  <a:lnTo>
                    <a:pt x="0" y="11578"/>
                  </a:lnTo>
                  <a:cubicBezTo>
                    <a:pt x="0" y="8507"/>
                    <a:pt x="1220" y="5562"/>
                    <a:pt x="3391" y="3391"/>
                  </a:cubicBezTo>
                  <a:cubicBezTo>
                    <a:pt x="5562" y="1220"/>
                    <a:pt x="8507" y="0"/>
                    <a:pt x="11578" y="0"/>
                  </a:cubicBezTo>
                  <a:close/>
                </a:path>
              </a:pathLst>
            </a:custGeom>
            <a:blipFill>
              <a:blip r:embed="rId4"/>
              <a:stretch>
                <a:fillRect t="-87" b="-87"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111492" y="384406"/>
            <a:ext cx="10296530" cy="1250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48"/>
              </a:lnSpc>
            </a:pPr>
            <a:r>
              <a:rPr lang="en-US" sz="8039">
                <a:solidFill>
                  <a:srgbClr val="F5F0F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PLANIFICACIÓN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6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456019"/>
            <a:chOff x="0" y="0"/>
            <a:chExt cx="24384000" cy="139413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941358"/>
            </a:xfrm>
            <a:custGeom>
              <a:avLst/>
              <a:gdLst/>
              <a:ahLst/>
              <a:cxnLst/>
              <a:rect l="l" t="t" r="r" b="b"/>
              <a:pathLst>
                <a:path w="24384000" h="13941358">
                  <a:moveTo>
                    <a:pt x="0" y="0"/>
                  </a:moveTo>
                  <a:lnTo>
                    <a:pt x="24384000" y="0"/>
                  </a:lnTo>
                  <a:lnTo>
                    <a:pt x="24384000" y="13941358"/>
                  </a:lnTo>
                  <a:lnTo>
                    <a:pt x="0" y="13941358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5" name="Freeform 5"/>
          <p:cNvSpPr/>
          <p:nvPr/>
        </p:nvSpPr>
        <p:spPr>
          <a:xfrm>
            <a:off x="430422" y="3429113"/>
            <a:ext cx="3486893" cy="2101143"/>
          </a:xfrm>
          <a:custGeom>
            <a:avLst/>
            <a:gdLst/>
            <a:ahLst/>
            <a:cxnLst/>
            <a:rect l="l" t="t" r="r" b="b"/>
            <a:pathLst>
              <a:path w="3486893" h="2101143">
                <a:moveTo>
                  <a:pt x="0" y="0"/>
                </a:moveTo>
                <a:lnTo>
                  <a:pt x="3486893" y="0"/>
                </a:lnTo>
                <a:lnTo>
                  <a:pt x="3486893" y="2101143"/>
                </a:lnTo>
                <a:lnTo>
                  <a:pt x="0" y="21011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12" t="-220" b="-220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6" name="Freeform 6"/>
          <p:cNvSpPr/>
          <p:nvPr/>
        </p:nvSpPr>
        <p:spPr>
          <a:xfrm>
            <a:off x="430422" y="6020295"/>
            <a:ext cx="3486893" cy="2146035"/>
          </a:xfrm>
          <a:custGeom>
            <a:avLst/>
            <a:gdLst/>
            <a:ahLst/>
            <a:cxnLst/>
            <a:rect l="l" t="t" r="r" b="b"/>
            <a:pathLst>
              <a:path w="3486893" h="2146035">
                <a:moveTo>
                  <a:pt x="0" y="0"/>
                </a:moveTo>
                <a:lnTo>
                  <a:pt x="3486893" y="0"/>
                </a:lnTo>
                <a:lnTo>
                  <a:pt x="3486893" y="2146034"/>
                </a:lnTo>
                <a:lnTo>
                  <a:pt x="0" y="21460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4965" b="-15682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>
            <a:off x="4495800" y="3452697"/>
            <a:ext cx="3486893" cy="2101143"/>
          </a:xfrm>
          <a:custGeom>
            <a:avLst/>
            <a:gdLst/>
            <a:ahLst/>
            <a:cxnLst/>
            <a:rect l="l" t="t" r="r" b="b"/>
            <a:pathLst>
              <a:path w="3486893" h="2101143">
                <a:moveTo>
                  <a:pt x="0" y="0"/>
                </a:moveTo>
                <a:lnTo>
                  <a:pt x="3486893" y="0"/>
                </a:lnTo>
                <a:lnTo>
                  <a:pt x="3486893" y="2101143"/>
                </a:lnTo>
                <a:lnTo>
                  <a:pt x="0" y="21011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867" t="-28477" b="-18320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8" name="Freeform 8"/>
          <p:cNvSpPr/>
          <p:nvPr/>
        </p:nvSpPr>
        <p:spPr>
          <a:xfrm>
            <a:off x="4480029" y="6020294"/>
            <a:ext cx="3486893" cy="2146035"/>
          </a:xfrm>
          <a:custGeom>
            <a:avLst/>
            <a:gdLst/>
            <a:ahLst/>
            <a:cxnLst/>
            <a:rect l="l" t="t" r="r" b="b"/>
            <a:pathLst>
              <a:path w="3486893" h="2146035">
                <a:moveTo>
                  <a:pt x="0" y="0"/>
                </a:moveTo>
                <a:lnTo>
                  <a:pt x="3486893" y="0"/>
                </a:lnTo>
                <a:lnTo>
                  <a:pt x="3486893" y="2146034"/>
                </a:lnTo>
                <a:lnTo>
                  <a:pt x="0" y="21460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1604" b="-18425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9" name="Freeform 9"/>
          <p:cNvSpPr/>
          <p:nvPr/>
        </p:nvSpPr>
        <p:spPr>
          <a:xfrm>
            <a:off x="9557727" y="3429113"/>
            <a:ext cx="4814903" cy="6347075"/>
          </a:xfrm>
          <a:custGeom>
            <a:avLst/>
            <a:gdLst/>
            <a:ahLst/>
            <a:cxnLst/>
            <a:rect l="l" t="t" r="r" b="b"/>
            <a:pathLst>
              <a:path w="4814903" h="6347075">
                <a:moveTo>
                  <a:pt x="0" y="0"/>
                </a:moveTo>
                <a:lnTo>
                  <a:pt x="4814903" y="0"/>
                </a:lnTo>
                <a:lnTo>
                  <a:pt x="4814903" y="6347074"/>
                </a:lnTo>
                <a:lnTo>
                  <a:pt x="0" y="63470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9495" r="-14419" b="-6236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10" name="Freeform 10"/>
          <p:cNvSpPr/>
          <p:nvPr/>
        </p:nvSpPr>
        <p:spPr>
          <a:xfrm>
            <a:off x="14599074" y="3429113"/>
            <a:ext cx="3486893" cy="2101143"/>
          </a:xfrm>
          <a:custGeom>
            <a:avLst/>
            <a:gdLst/>
            <a:ahLst/>
            <a:cxnLst/>
            <a:rect l="l" t="t" r="r" b="b"/>
            <a:pathLst>
              <a:path w="3486893" h="2101143">
                <a:moveTo>
                  <a:pt x="0" y="0"/>
                </a:moveTo>
                <a:lnTo>
                  <a:pt x="3486893" y="0"/>
                </a:lnTo>
                <a:lnTo>
                  <a:pt x="3486893" y="2101143"/>
                </a:lnTo>
                <a:lnTo>
                  <a:pt x="0" y="21011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5016" r="-2109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>
          <a:xfrm>
            <a:off x="14599074" y="5630114"/>
            <a:ext cx="3474364" cy="4146074"/>
          </a:xfrm>
          <a:custGeom>
            <a:avLst/>
            <a:gdLst/>
            <a:ahLst/>
            <a:cxnLst/>
            <a:rect l="l" t="t" r="r" b="b"/>
            <a:pathLst>
              <a:path w="3474364" h="4146074">
                <a:moveTo>
                  <a:pt x="0" y="0"/>
                </a:moveTo>
                <a:lnTo>
                  <a:pt x="3474363" y="0"/>
                </a:lnTo>
                <a:lnTo>
                  <a:pt x="3474363" y="4146073"/>
                </a:lnTo>
                <a:lnTo>
                  <a:pt x="0" y="41460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12" name="TextBox 12"/>
          <p:cNvSpPr txBox="1"/>
          <p:nvPr/>
        </p:nvSpPr>
        <p:spPr>
          <a:xfrm>
            <a:off x="2899359" y="458193"/>
            <a:ext cx="12215160" cy="1412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4"/>
              </a:lnSpc>
            </a:pPr>
            <a:r>
              <a:rPr lang="en-US" sz="8224">
                <a:solidFill>
                  <a:srgbClr val="FFFFFF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PROGRESO DEL ENSAMBLADO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30422" y="2266453"/>
            <a:ext cx="3856835" cy="676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1"/>
              </a:lnSpc>
              <a:spcBef>
                <a:spcPct val="0"/>
              </a:spcBef>
            </a:pPr>
            <a:r>
              <a:rPr lang="en-US" sz="3494">
                <a:solidFill>
                  <a:srgbClr val="FFFFFF"/>
                </a:solidFill>
                <a:latin typeface="Asar"/>
                <a:ea typeface="Asar"/>
                <a:cs typeface="Asar"/>
                <a:sym typeface="Asar"/>
              </a:rPr>
              <a:t>“Prototipo 1"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397190" y="2211159"/>
            <a:ext cx="3434657" cy="7874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07"/>
              </a:lnSpc>
              <a:spcBef>
                <a:spcPct val="0"/>
              </a:spcBef>
            </a:pPr>
            <a:r>
              <a:rPr lang="en-US" sz="4049" dirty="0">
                <a:solidFill>
                  <a:srgbClr val="FFFFFF"/>
                </a:solidFill>
                <a:latin typeface="Asar"/>
                <a:ea typeface="Asar"/>
                <a:cs typeface="Asar"/>
                <a:sym typeface="Asar"/>
              </a:rPr>
              <a:t>“</a:t>
            </a:r>
            <a:r>
              <a:rPr lang="en-US" sz="4049" dirty="0" err="1">
                <a:solidFill>
                  <a:srgbClr val="FFFFFF"/>
                </a:solidFill>
                <a:latin typeface="Asar"/>
                <a:ea typeface="Asar"/>
                <a:cs typeface="Asar"/>
                <a:sym typeface="Asar"/>
              </a:rPr>
              <a:t>Prototipo</a:t>
            </a:r>
            <a:r>
              <a:rPr lang="en-US" sz="4049" dirty="0">
                <a:solidFill>
                  <a:srgbClr val="FFFFFF"/>
                </a:solidFill>
                <a:latin typeface="Asar"/>
                <a:ea typeface="Asar"/>
                <a:cs typeface="Asar"/>
                <a:sym typeface="Asar"/>
              </a:rPr>
              <a:t> 2"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741</Words>
  <Application>Microsoft Office PowerPoint</Application>
  <PresentationFormat>Personalizado</PresentationFormat>
  <Paragraphs>222</Paragraphs>
  <Slides>15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Open Sans 2 Bold</vt:lpstr>
      <vt:lpstr>Calibri</vt:lpstr>
      <vt:lpstr>Open Sans 2</vt:lpstr>
      <vt:lpstr>Chau Philomene</vt:lpstr>
      <vt:lpstr>Asar</vt:lpstr>
      <vt:lpstr>Open Sans 1 Bold</vt:lpstr>
      <vt:lpstr>Open Sans 1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Presentacion-del-proyecto-Ball-E.pptx</dc:title>
  <cp:lastModifiedBy>André Guerra Ramirez</cp:lastModifiedBy>
  <cp:revision>4</cp:revision>
  <dcterms:created xsi:type="dcterms:W3CDTF">2006-08-16T00:00:00Z</dcterms:created>
  <dcterms:modified xsi:type="dcterms:W3CDTF">2024-09-12T18:44:40Z</dcterms:modified>
  <dc:identifier>DAGQUEh8FVQ</dc:identifier>
</cp:coreProperties>
</file>