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5016" lvl="0" marL="342900" rtl="0" algn="just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</a:pPr>
            <a:r>
              <a:rPr lang="es-CL" sz="1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hidroponía es una técnica de cultivo en la cual no se necesita la tierra para poder hacer crecer las plantas o cualquier otro cultivo deseado, ya que en este sistema será solo abastecido de agua y nutrientes dándole las condiciones suficientes para el correcto desarrollo y crecientes de la planta. </a:t>
            </a: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5016" lvl="0" marL="342900" rtl="0" algn="just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</a:pPr>
            <a:r>
              <a:rPr lang="es-CL" sz="1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Este sistema tiene muchas ventajas como el espacio reducido en que se implementa, facilidad de mantención, utilización de tecnología como medio de ayuda y beneficios para la salud y el medio ambiente. </a:t>
            </a: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showMasterSp="0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2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55" name="Google Shape;55;p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6" name="Google Shape;56;p2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57" name="Google Shape;57;p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0" name="Google Shape;60;p2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61" name="Google Shape;61;p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4" name="Google Shape;64;p2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68" name="Google Shape;68;p2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71" name="Google Shape;71;p2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2"/>
          <p:cNvSpPr txBox="1"/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2"/>
          <p:cNvSpPr txBox="1"/>
          <p:nvPr>
            <p:ph idx="1" type="subTitle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7" name="Google Shape;97;p2"/>
          <p:cNvSpPr txBox="1"/>
          <p:nvPr>
            <p:ph idx="10" type="dt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8" name="Google Shape;98;p2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2"/>
          <p:cNvSpPr txBox="1"/>
          <p:nvPr>
            <p:ph idx="11" type="ftr"/>
          </p:nvPr>
        </p:nvSpPr>
        <p:spPr>
          <a:xfrm>
            <a:off x="5303520" y="5719966"/>
            <a:ext cx="2831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0" name="Google Shape;100;p2"/>
          <p:cNvSpPr txBox="1"/>
          <p:nvPr>
            <p:ph idx="12" type="sldNum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1" name="Google Shape;241;p11"/>
          <p:cNvSpPr txBox="1"/>
          <p:nvPr>
            <p:ph idx="1" type="body"/>
          </p:nvPr>
        </p:nvSpPr>
        <p:spPr>
          <a:xfrm rot="5400000">
            <a:off x="2677662" y="689482"/>
            <a:ext cx="3508977" cy="677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11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3" name="Google Shape;243;p11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4" name="Google Shape;244;p11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 txBox="1"/>
          <p:nvPr>
            <p:ph type="title"/>
          </p:nvPr>
        </p:nvSpPr>
        <p:spPr>
          <a:xfrm rot="5400000">
            <a:off x="4981455" y="2678093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7" name="Google Shape;247;p12"/>
          <p:cNvSpPr txBox="1"/>
          <p:nvPr>
            <p:ph idx="1" type="body"/>
          </p:nvPr>
        </p:nvSpPr>
        <p:spPr>
          <a:xfrm rot="5400000">
            <a:off x="1374976" y="708467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8" name="Google Shape;248;p12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9" name="Google Shape;249;p12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0" name="Google Shape;250;p12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5" name="Google Shape;105;p3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6" name="Google Shape;106;p3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3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1258645" y="2900829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0" name="Google Shape;110;p4"/>
          <p:cNvSpPr txBox="1"/>
          <p:nvPr>
            <p:ph idx="1" type="body"/>
          </p:nvPr>
        </p:nvSpPr>
        <p:spPr>
          <a:xfrm>
            <a:off x="1258645" y="4267200"/>
            <a:ext cx="6637467" cy="1520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4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4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3" name="Google Shape;113;p4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6" name="Google Shape;116;p5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5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8" name="Google Shape;118;p5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19" name="Google Shape;119;p5"/>
          <p:cNvSpPr txBox="1"/>
          <p:nvPr>
            <p:ph idx="1" type="body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Google Shape;120;p5"/>
          <p:cNvSpPr txBox="1"/>
          <p:nvPr>
            <p:ph idx="2" type="body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Google Shape;123;p6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4" name="Google Shape;124;p6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5119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5467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5816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5816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5816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5815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5815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5" name="Google Shape;125;p6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6" name="Google Shape;126;p6"/>
          <p:cNvSpPr txBox="1"/>
          <p:nvPr>
            <p:ph idx="4" type="body"/>
          </p:nvPr>
        </p:nvSpPr>
        <p:spPr>
          <a:xfrm>
            <a:off x="4645152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5119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5467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5816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5816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5816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5815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5815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6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6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9" name="Google Shape;129;p6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2" name="Google Shape;132;p7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3" name="Google Shape;133;p7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4" name="Google Shape;134;p7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7" name="Google Shape;137;p8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8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showMasterSp="0" type="objTx">
  <p:cSld name="OBJECT_WITH_CAPTION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9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141" name="Google Shape;141;p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2" name="Google Shape;142;p9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43" name="Google Shape;143;p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4" name="Google Shape;144;p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5" name="Google Shape;145;p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46" name="Google Shape;146;p9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47" name="Google Shape;147;p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8" name="Google Shape;148;p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9" name="Google Shape;149;p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50" name="Google Shape;150;p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51" name="Google Shape;151;p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2" name="Google Shape;152;p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3" name="Google Shape;153;p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154" name="Google Shape;154;p9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" name="Google Shape;155;p9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" name="Google Shape;156;p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57" name="Google Shape;157;p9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Google Shape;165;p9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Google Shape;168;p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Google Shape;169;p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" name="Google Shape;174;p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Google Shape;178;p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79" name="Google Shape;179;p9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9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2" name="Google Shape;182;p9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83" name="Google Shape;183;p9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9"/>
          <p:cNvSpPr txBox="1"/>
          <p:nvPr>
            <p:ph idx="1" type="body"/>
          </p:nvPr>
        </p:nvSpPr>
        <p:spPr>
          <a:xfrm>
            <a:off x="1145894" y="856527"/>
            <a:ext cx="3090440" cy="5150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2512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2512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2512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2512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5" name="Google Shape;185;p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9"/>
          <p:cNvSpPr txBox="1"/>
          <p:nvPr>
            <p:ph idx="11" type="ftr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7" name="Google Shape;187;p9"/>
          <p:cNvSpPr txBox="1"/>
          <p:nvPr>
            <p:ph type="title"/>
          </p:nvPr>
        </p:nvSpPr>
        <p:spPr>
          <a:xfrm>
            <a:off x="4739833" y="2657434"/>
            <a:ext cx="3304572" cy="14631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8" name="Google Shape;188;p9"/>
          <p:cNvSpPr txBox="1"/>
          <p:nvPr>
            <p:ph idx="2" type="body"/>
          </p:nvPr>
        </p:nvSpPr>
        <p:spPr>
          <a:xfrm>
            <a:off x="4736592" y="4136994"/>
            <a:ext cx="3298784" cy="1517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6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showMasterSp="0" type="picTx">
  <p:cSld name="PICTURE_WITH_CAPTION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0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191" name="Google Shape;191;p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2" name="Google Shape;192;p10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93" name="Google Shape;193;p1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4" name="Google Shape;194;p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5" name="Google Shape;195;p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96" name="Google Shape;196;p10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97" name="Google Shape;197;p1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8" name="Google Shape;198;p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9" name="Google Shape;199;p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0" name="Google Shape;200;p10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201" name="Google Shape;201;p1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2" name="Google Shape;202;p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3" name="Google Shape;203;p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4" name="Google Shape;204;p10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5" name="Google Shape;205;p10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6" name="Google Shape;206;p10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07" name="Google Shape;207;p10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Google Shape;217;p10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Google Shape;218;p10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Google Shape;219;p10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29" name="Google Shape;229;p10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10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1E1E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1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10"/>
          <p:cNvSpPr txBox="1"/>
          <p:nvPr>
            <p:ph type="title"/>
          </p:nvPr>
        </p:nvSpPr>
        <p:spPr>
          <a:xfrm>
            <a:off x="4734424" y="2660904"/>
            <a:ext cx="3300984" cy="14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4" name="Google Shape;234;p10"/>
          <p:cNvSpPr/>
          <p:nvPr>
            <p:ph idx="2" type="pic"/>
          </p:nvPr>
        </p:nvSpPr>
        <p:spPr>
          <a:xfrm>
            <a:off x="1005208" y="693795"/>
            <a:ext cx="3359623" cy="546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b="0" i="0" sz="3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5" name="Google Shape;235;p10"/>
          <p:cNvSpPr txBox="1"/>
          <p:nvPr>
            <p:ph idx="1" type="body"/>
          </p:nvPr>
        </p:nvSpPr>
        <p:spPr>
          <a:xfrm>
            <a:off x="4734630" y="4133088"/>
            <a:ext cx="3300573" cy="1519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6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6" name="Google Shape;236;p10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10"/>
          <p:cNvSpPr txBox="1"/>
          <p:nvPr>
            <p:ph idx="11" type="ftr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8" name="Google Shape;238;p10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C1F15E"/>
            </a:gs>
            <a:gs pos="62000">
              <a:srgbClr val="90BA3F"/>
            </a:gs>
            <a:gs pos="100000">
              <a:srgbClr val="7FA03E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567355" y="0"/>
            <a:ext cx="10458653" cy="7117071"/>
            <a:chOff x="-644959" y="0"/>
            <a:chExt cx="10458653" cy="7117071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oogle Shape;8;p1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9" name="Google Shape;9;p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" name="Google Shape;10;p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" name="Google Shape;11;p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2" name="Google Shape;12;p1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3" name="Google Shape;13;p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" name="Google Shape;14;p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" name="Google Shape;15;p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6" name="Google Shape;16;p1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7" name="Google Shape;17;p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" name="Google Shape;18;p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" name="Google Shape;19;p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" name="Google Shape;20;p1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3" name="Google Shape;23;p1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5" name="Google Shape;45;p1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1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Google Shape;47;p1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Google Shape;48;p1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1"/>
          <p:cNvSpPr txBox="1"/>
          <p:nvPr>
            <p:ph idx="1" type="body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0" name="Google Shape;50;p1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Google Shape;51;p1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Google Shape;52;p1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 txBox="1"/>
          <p:nvPr>
            <p:ph type="ctrTitle"/>
          </p:nvPr>
        </p:nvSpPr>
        <p:spPr>
          <a:xfrm>
            <a:off x="4733365" y="2492896"/>
            <a:ext cx="3799076" cy="1702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90"/>
              <a:buFont typeface="Century Gothic"/>
              <a:buNone/>
            </a:pPr>
            <a:r>
              <a:rPr b="0" i="0" lang="es-CL" sz="279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Presentación Proyecto ‘Tutankalechuga’ Fase 1</a:t>
            </a:r>
            <a:endParaRPr b="0" i="0" sz="279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13"/>
          <p:cNvSpPr txBox="1"/>
          <p:nvPr>
            <p:ph idx="1" type="subTitle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rPr b="0" i="0" lang="es-CL" sz="1800" u="none" cap="none" strike="noStrik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Integrantes: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rPr b="0" i="0" lang="es-CL" sz="1800" u="none" cap="none" strike="noStrik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Leonel Alarcón Bravo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rPr b="0" i="0" lang="es-CL" sz="1800" u="none" cap="none" strike="noStrik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José Vásquez Gutiérrez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rPr b="0" i="0" lang="es-CL" sz="1800" u="none" cap="none" strike="noStrik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Gonzalo Vega Mujica</a:t>
            </a:r>
            <a:endParaRPr b="0" i="0" sz="1800" u="none" cap="none" strike="noStrike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7" name="Google Shape;2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2348880"/>
            <a:ext cx="4104456" cy="3047646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"/>
          <p:cNvSpPr txBox="1"/>
          <p:nvPr>
            <p:ph type="title"/>
          </p:nvPr>
        </p:nvSpPr>
        <p:spPr>
          <a:xfrm>
            <a:off x="1043492" y="908720"/>
            <a:ext cx="7024744" cy="8298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b="0" i="0" lang="es-CL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Conclusión</a:t>
            </a:r>
            <a:endParaRPr b="0" i="0" sz="40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Resultado de imagen para gracias por su atenciÃ³n" id="313" name="Google Shape;313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9772" y="3573016"/>
            <a:ext cx="3760942" cy="2212688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314" name="Google Shape;314;p22"/>
          <p:cNvSpPr txBox="1"/>
          <p:nvPr/>
        </p:nvSpPr>
        <p:spPr>
          <a:xfrm>
            <a:off x="1043492" y="1844825"/>
            <a:ext cx="6777317" cy="208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1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b="0" i="0" lang="es-CL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Perspectiva del proyecto.</a:t>
            </a:r>
            <a:endParaRPr/>
          </a:p>
          <a:p>
            <a:pPr indent="-274319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b="0" i="0" lang="es-CL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fase 1.</a:t>
            </a:r>
            <a:endParaRPr/>
          </a:p>
          <a:p>
            <a:pPr indent="-274319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b="0" i="0" lang="es-CL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Metas propuestas. </a:t>
            </a:r>
            <a:endParaRPr b="0" i="0" sz="2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"/>
          <p:cNvSpPr txBox="1"/>
          <p:nvPr>
            <p:ph type="title"/>
          </p:nvPr>
        </p:nvSpPr>
        <p:spPr>
          <a:xfrm>
            <a:off x="611560" y="188640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b="0" i="0" lang="es-CL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Introducción </a:t>
            </a:r>
            <a:endParaRPr b="0" i="0" sz="40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14"/>
          <p:cNvSpPr txBox="1"/>
          <p:nvPr>
            <p:ph idx="1" type="body"/>
          </p:nvPr>
        </p:nvSpPr>
        <p:spPr>
          <a:xfrm>
            <a:off x="3961759" y="1700808"/>
            <a:ext cx="4176464" cy="4104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</a:pPr>
            <a:r>
              <a:rPr b="0" i="0" lang="es-CL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es un sistema hidropónico y por </a:t>
            </a:r>
            <a:r>
              <a:rPr lang="es-CL" sz="1800"/>
              <a:t>qué</a:t>
            </a:r>
            <a:r>
              <a:rPr b="0" i="0" lang="es-CL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hacerlo? </a:t>
            </a:r>
            <a:endParaRPr/>
          </a:p>
          <a:p>
            <a:pPr indent="0" lvl="0" marL="0" marR="0" rtl="0" algn="just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1752" lvl="0" marL="342900" rtl="0" algn="just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s-CL" sz="1800"/>
              <a:t>T</a:t>
            </a:r>
            <a:r>
              <a:rPr lang="es-CL" sz="1800"/>
              <a:t>écnica de cultivo sin tierra (solo agua)</a:t>
            </a:r>
            <a:endParaRPr sz="1800"/>
          </a:p>
          <a:p>
            <a:pPr indent="-301752" lvl="0" marL="342900" rtl="0" algn="just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s-CL" sz="1800"/>
              <a:t>Espacio reducido</a:t>
            </a:r>
            <a:endParaRPr sz="1800"/>
          </a:p>
          <a:p>
            <a:pPr indent="-301752" lvl="0" marL="342900" rtl="0" algn="just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s-CL" sz="1800"/>
              <a:t>Facilidad de mantención, </a:t>
            </a:r>
            <a:endParaRPr sz="1800"/>
          </a:p>
          <a:p>
            <a:pPr indent="-301752" lvl="0" marL="342900" rtl="0" algn="just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s-CL" sz="1800"/>
              <a:t>Utilización de tecnología como medio de ayuda y beneficios para la salud y el medio ambiente.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just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264" name="Google Shape;2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014" y="1331640"/>
            <a:ext cx="3177745" cy="440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"/>
          <p:cNvSpPr txBox="1"/>
          <p:nvPr>
            <p:ph idx="1" type="body"/>
          </p:nvPr>
        </p:nvSpPr>
        <p:spPr>
          <a:xfrm>
            <a:off x="1043608" y="11967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19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14"/>
              <a:buFont typeface="Noto Sans Symbols"/>
              <a:buChar char="○"/>
            </a:pPr>
            <a:r>
              <a:rPr b="1" i="0" lang="es-CL" sz="186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 General</a:t>
            </a:r>
            <a:endParaRPr/>
          </a:p>
          <a:p>
            <a:pPr indent="-184556" lvl="0" marL="342900" marR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1"/>
              </a:buClr>
              <a:buSzPts val="1414"/>
              <a:buFont typeface="Noto Sans Symbols"/>
              <a:buNone/>
            </a:pPr>
            <a:r>
              <a:t/>
            </a:r>
            <a:endParaRPr b="0" i="0" sz="186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1" marL="640080" marR="0" rtl="0" algn="l">
              <a:lnSpc>
                <a:spcPct val="80000"/>
              </a:lnSpc>
              <a:spcBef>
                <a:spcPts val="341"/>
              </a:spcBef>
              <a:spcAft>
                <a:spcPts val="0"/>
              </a:spcAft>
              <a:buClr>
                <a:schemeClr val="accent1"/>
              </a:buClr>
              <a:buSzPts val="1295"/>
              <a:buFont typeface="Noto Sans Symbols"/>
              <a:buChar char="○"/>
            </a:pPr>
            <a:r>
              <a:rPr b="0" i="0" lang="es-CL" sz="1704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Crear un sistema hidropónico y la sistematización del mismo con la finalidad de que tenga herramientas funcionales y que sea autónomo </a:t>
            </a:r>
            <a:endParaRPr b="0" i="0" sz="1704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84556" lvl="0" marL="342900" marR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1"/>
              </a:buClr>
              <a:buSzPts val="1414"/>
              <a:buFont typeface="Noto Sans Symbols"/>
              <a:buNone/>
            </a:pPr>
            <a:r>
              <a:t/>
            </a:r>
            <a:endParaRPr b="0" i="0" sz="186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19" lvl="0" marL="342900" marR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1"/>
              </a:buClr>
              <a:buSzPts val="1414"/>
              <a:buFont typeface="Noto Sans Symbols"/>
              <a:buChar char="○"/>
            </a:pPr>
            <a:r>
              <a:rPr b="1" i="0" lang="es-CL" sz="186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Objetivos Específicos</a:t>
            </a:r>
            <a:endParaRPr/>
          </a:p>
          <a:p>
            <a:pPr indent="-184556" lvl="0" marL="342900" marR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1"/>
              </a:buClr>
              <a:buSzPts val="1414"/>
              <a:buFont typeface="Noto Sans Symbols"/>
              <a:buNone/>
            </a:pPr>
            <a:r>
              <a:t/>
            </a:r>
            <a:endParaRPr b="0" i="0" sz="186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1" marL="640080" marR="0" rtl="0" algn="l">
              <a:lnSpc>
                <a:spcPct val="80000"/>
              </a:lnSpc>
              <a:spcBef>
                <a:spcPts val="341"/>
              </a:spcBef>
              <a:spcAft>
                <a:spcPts val="0"/>
              </a:spcAft>
              <a:buClr>
                <a:schemeClr val="accent1"/>
              </a:buClr>
              <a:buSzPts val="1295"/>
              <a:buFont typeface="Noto Sans Symbols"/>
              <a:buChar char="○"/>
            </a:pPr>
            <a:r>
              <a:rPr b="0" i="0" lang="es-CL" sz="1704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Construcción de la maqueta experimental</a:t>
            </a:r>
            <a:endParaRPr/>
          </a:p>
          <a:p>
            <a:pPr indent="-274320" lvl="1" marL="640080" marR="0" rtl="0" algn="l">
              <a:lnSpc>
                <a:spcPct val="80000"/>
              </a:lnSpc>
              <a:spcBef>
                <a:spcPts val="341"/>
              </a:spcBef>
              <a:spcAft>
                <a:spcPts val="0"/>
              </a:spcAft>
              <a:buClr>
                <a:schemeClr val="accent1"/>
              </a:buClr>
              <a:buSzPts val="1295"/>
              <a:buFont typeface="Noto Sans Symbols"/>
              <a:buChar char="○"/>
            </a:pPr>
            <a:r>
              <a:rPr b="0" i="0" lang="es-CL" sz="1704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Investigación sobre el Raspberry</a:t>
            </a:r>
            <a:endParaRPr b="0" i="0" sz="1704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1" marL="640080" marR="0" rtl="0" algn="l">
              <a:lnSpc>
                <a:spcPct val="80000"/>
              </a:lnSpc>
              <a:spcBef>
                <a:spcPts val="341"/>
              </a:spcBef>
              <a:spcAft>
                <a:spcPts val="0"/>
              </a:spcAft>
              <a:buClr>
                <a:schemeClr val="accent1"/>
              </a:buClr>
              <a:buSzPts val="1295"/>
              <a:buFont typeface="Noto Sans Symbols"/>
              <a:buChar char="○"/>
            </a:pPr>
            <a:r>
              <a:rPr b="0" i="0" lang="es-CL" sz="1704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Programación en Raspberry</a:t>
            </a:r>
            <a:endParaRPr b="0" i="0" sz="1704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1" marL="640080" marR="0" rtl="0" algn="l">
              <a:lnSpc>
                <a:spcPct val="80000"/>
              </a:lnSpc>
              <a:spcBef>
                <a:spcPts val="341"/>
              </a:spcBef>
              <a:spcAft>
                <a:spcPts val="0"/>
              </a:spcAft>
              <a:buClr>
                <a:schemeClr val="accent1"/>
              </a:buClr>
              <a:buSzPts val="1295"/>
              <a:buFont typeface="Noto Sans Symbols"/>
              <a:buChar char="○"/>
            </a:pPr>
            <a:r>
              <a:rPr b="0" i="0" lang="es-CL" sz="1704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Implementación a dispositivos móviles</a:t>
            </a:r>
            <a:endParaRPr/>
          </a:p>
          <a:p>
            <a:pPr indent="-274320" lvl="1" marL="640080" marR="0" rtl="0" algn="l">
              <a:lnSpc>
                <a:spcPct val="80000"/>
              </a:lnSpc>
              <a:spcBef>
                <a:spcPts val="341"/>
              </a:spcBef>
              <a:spcAft>
                <a:spcPts val="0"/>
              </a:spcAft>
              <a:buClr>
                <a:schemeClr val="accent1"/>
              </a:buClr>
              <a:buSzPts val="1295"/>
              <a:buFont typeface="Noto Sans Symbols"/>
              <a:buChar char="○"/>
            </a:pPr>
            <a:r>
              <a:rPr b="0" i="0" lang="es-CL" sz="1704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Prueba experimental </a:t>
            </a:r>
            <a:endParaRPr/>
          </a:p>
          <a:p>
            <a:pPr indent="-184556" lvl="0" marL="342900" marR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1"/>
              </a:buClr>
              <a:buSzPts val="1414"/>
              <a:buFont typeface="Noto Sans Symbols"/>
              <a:buNone/>
            </a:pPr>
            <a:r>
              <a:t/>
            </a:r>
            <a:endParaRPr b="0" i="0" sz="186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0" name="Google Shape;2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66635">
            <a:off x="5620371" y="3351539"/>
            <a:ext cx="2731898" cy="2731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"/>
          <p:cNvSpPr txBox="1"/>
          <p:nvPr>
            <p:ph type="title"/>
          </p:nvPr>
        </p:nvSpPr>
        <p:spPr>
          <a:xfrm>
            <a:off x="1115616" y="764704"/>
            <a:ext cx="7024744" cy="71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b="0" i="0" lang="es-CL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Desafío y propuesta </a:t>
            </a:r>
            <a:endParaRPr b="0" i="0" sz="40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6" name="Google Shape;276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7249" y="2708920"/>
            <a:ext cx="5261477" cy="367994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6"/>
          <p:cNvSpPr txBox="1"/>
          <p:nvPr/>
        </p:nvSpPr>
        <p:spPr>
          <a:xfrm>
            <a:off x="827584" y="1700808"/>
            <a:ext cx="7310639" cy="1296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</a:pPr>
            <a:r>
              <a:rPr b="0" i="0" lang="es-CL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Nuestro proyecto y desafío consta de crear nuestro propio sistema Hidropónico y sistematizarlo mediante la utilización de un microcontrolador (Raspberry pi) y sensores con la finalizar de que este sea un sistema autónomo (sin intervención humana).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"/>
          <p:cNvSpPr txBox="1"/>
          <p:nvPr>
            <p:ph idx="1" type="body"/>
          </p:nvPr>
        </p:nvSpPr>
        <p:spPr>
          <a:xfrm>
            <a:off x="827584" y="836712"/>
            <a:ext cx="7488832" cy="4995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b="0" i="0" lang="es-CL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Existen varios tipos de </a:t>
            </a:r>
            <a:r>
              <a:rPr b="0" i="1" lang="es-CL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sistemas hidropónicos</a:t>
            </a:r>
            <a:r>
              <a:rPr b="0" i="0" lang="es-CL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entre ellos:, Aeropónicos, Sistemas de Goteo, Raiz flotante, Sistemas de Inundar y Drenar, Cultivo en Agua y los NFT, por sus siglas en inglés “Nutrient Film Technique”.</a:t>
            </a:r>
            <a:endParaRPr/>
          </a:p>
          <a:p>
            <a:pPr indent="-158496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3" name="Google Shape;28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8528" y="2132857"/>
            <a:ext cx="5806944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/>
          <p:nvPr>
            <p:ph type="title"/>
          </p:nvPr>
        </p:nvSpPr>
        <p:spPr>
          <a:xfrm>
            <a:off x="1043492" y="764704"/>
            <a:ext cx="7024744" cy="1033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</a:pPr>
            <a:r>
              <a:rPr b="0" i="0" lang="es-CL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Modelo gráfico de maqueta experimental </a:t>
            </a:r>
            <a:endParaRPr b="0" i="0" sz="28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9" name="Google Shape;28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935" y="1988840"/>
            <a:ext cx="7183857" cy="3960440"/>
          </a:xfrm>
          <a:prstGeom prst="roundRect">
            <a:avLst>
              <a:gd fmla="val 6868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930" y="1556792"/>
            <a:ext cx="7032054" cy="4530413"/>
          </a:xfrm>
          <a:prstGeom prst="roundRect">
            <a:avLst>
              <a:gd fmla="val 5996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295" name="Google Shape;295;p19"/>
          <p:cNvSpPr txBox="1"/>
          <p:nvPr>
            <p:ph type="title"/>
          </p:nvPr>
        </p:nvSpPr>
        <p:spPr>
          <a:xfrm>
            <a:off x="1044288" y="908720"/>
            <a:ext cx="7023148" cy="5518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</a:pPr>
            <a:r>
              <a:rPr b="0" i="0" lang="es-CL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Vista lado izquierdo </a:t>
            </a:r>
            <a:endParaRPr b="0" i="0" sz="28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/>
          <p:nvPr>
            <p:ph type="title"/>
          </p:nvPr>
        </p:nvSpPr>
        <p:spPr>
          <a:xfrm>
            <a:off x="919134" y="980728"/>
            <a:ext cx="7024744" cy="6138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</a:pPr>
            <a:r>
              <a:rPr b="0" i="0" lang="es-CL" sz="3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Vista superior aérea </a:t>
            </a:r>
            <a:endParaRPr b="0" i="0" sz="32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346" y="1700808"/>
            <a:ext cx="6828532" cy="4527662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b="0" i="0" lang="es-CL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Materiales y herramientas</a:t>
            </a:r>
            <a:endParaRPr b="0" i="0" sz="40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21"/>
          <p:cNvSpPr txBox="1"/>
          <p:nvPr>
            <p:ph idx="1" type="body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1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b="0" i="0" lang="es-CL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Madera</a:t>
            </a:r>
            <a:endParaRPr/>
          </a:p>
          <a:p>
            <a:pPr indent="-274319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b="0" i="0" lang="es-CL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Tubos PVC y derivados</a:t>
            </a:r>
            <a:endParaRPr/>
          </a:p>
          <a:p>
            <a:pPr indent="-274319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b="0" i="0" lang="es-CL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Pegamentos</a:t>
            </a:r>
            <a:endParaRPr/>
          </a:p>
          <a:p>
            <a:pPr indent="-274319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b="0" i="0" lang="es-CL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Herramientas de medición</a:t>
            </a:r>
            <a:endParaRPr/>
          </a:p>
          <a:p>
            <a:pPr indent="-274319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b="0" i="0" lang="es-CL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Herramientas básicas</a:t>
            </a:r>
            <a:endParaRPr/>
          </a:p>
          <a:p>
            <a:pPr indent="-274319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b="0" i="0" lang="es-CL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Artefactos electrónicos de construcción</a:t>
            </a:r>
            <a:endParaRPr b="0" i="0" sz="2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