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72"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9/13/2018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v3dev.org/docs/tutorials/setting-up-python-pycha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9708" y="619461"/>
            <a:ext cx="7175352" cy="3329581"/>
          </a:xfrm>
        </p:spPr>
        <p:txBody>
          <a:bodyPr/>
          <a:lstStyle/>
          <a:p>
            <a:r>
              <a:rPr lang="es-CL" dirty="0">
                <a:cs typeface="Arial" panose="020B0604020202020204" pitchFamily="34" charset="0"/>
              </a:rPr>
              <a:t>War Machine: Cube Destroyer</a:t>
            </a:r>
          </a:p>
        </p:txBody>
      </p:sp>
      <p:sp>
        <p:nvSpPr>
          <p:cNvPr id="3" name="Subtítulo 2"/>
          <p:cNvSpPr>
            <a:spLocks noGrp="1"/>
          </p:cNvSpPr>
          <p:nvPr>
            <p:ph type="subTitle" idx="1"/>
          </p:nvPr>
        </p:nvSpPr>
        <p:spPr>
          <a:xfrm>
            <a:off x="9674711" y="5390616"/>
            <a:ext cx="2517289" cy="1467384"/>
          </a:xfrm>
        </p:spPr>
        <p:txBody>
          <a:bodyPr>
            <a:noAutofit/>
          </a:bodyPr>
          <a:lstStyle/>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Alan ortega</a:t>
            </a:r>
          </a:p>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Cristian bautista</a:t>
            </a:r>
          </a:p>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Christian Cáceres</a:t>
            </a:r>
          </a:p>
          <a:p>
            <a:pPr marL="342900" indent="-342900">
              <a:buFont typeface="Arial" panose="020B0604020202020204" pitchFamily="34" charset="0"/>
              <a:buChar char="•"/>
            </a:pPr>
            <a:r>
              <a:rPr lang="es-CL" sz="1400" dirty="0">
                <a:latin typeface="Arial" panose="020B0604020202020204" pitchFamily="34" charset="0"/>
                <a:cs typeface="Arial" panose="020B0604020202020204" pitchFamily="34" charset="0"/>
              </a:rPr>
              <a:t>Felipe López</a:t>
            </a:r>
          </a:p>
        </p:txBody>
      </p:sp>
    </p:spTree>
    <p:extLst>
      <p:ext uri="{BB962C8B-B14F-4D97-AF65-F5344CB8AC3E}">
        <p14:creationId xmlns:p14="http://schemas.microsoft.com/office/powerpoint/2010/main" val="876333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95758" y="1399141"/>
            <a:ext cx="11369407" cy="5539978"/>
          </a:xfrm>
          <a:prstGeom prst="rect">
            <a:avLst/>
          </a:prstGeom>
          <a:noFill/>
        </p:spPr>
        <p:txBody>
          <a:bodyPr wrap="square" rtlCol="0">
            <a:spAutoFit/>
          </a:bodyPr>
          <a:lstStyle/>
          <a:p>
            <a:pPr marL="285750" indent="-285750">
              <a:buClr>
                <a:schemeClr val="accent1"/>
              </a:buClr>
              <a:buFont typeface="Wingdings" panose="05000000000000000000" pitchFamily="2" charset="2"/>
              <a:buChar char="q"/>
            </a:pPr>
            <a:r>
              <a:rPr lang="es-CL" sz="2400" dirty="0"/>
              <a:t>Armar robot EV3.</a:t>
            </a:r>
          </a:p>
          <a:p>
            <a:pPr marL="28575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Instalar sistema operativo en la tarjeta SD para trabajar con el robot EV3.</a:t>
            </a:r>
          </a:p>
          <a:p>
            <a:pPr marL="285750" lvl="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Configurar conexión WIFI mediante un adaptador USB </a:t>
            </a:r>
            <a:r>
              <a:rPr lang="es-CL" sz="2400" dirty="0" err="1"/>
              <a:t>Tenda</a:t>
            </a:r>
            <a:r>
              <a:rPr lang="es-CL" sz="2400" dirty="0"/>
              <a:t>.</a:t>
            </a:r>
          </a:p>
          <a:p>
            <a:pPr marL="285750" lvl="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Instalar programas necesarios para la programación y comunicación con el robot EV3.</a:t>
            </a:r>
          </a:p>
          <a:p>
            <a:pPr marL="285750" lvl="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Traducir algoritmos de resolución del cubo rubik’s al lenguaje de máquina.</a:t>
            </a:r>
          </a:p>
          <a:p>
            <a:pPr marL="285750" lvl="0" indent="-285750">
              <a:buClr>
                <a:schemeClr val="accent1"/>
              </a:buClr>
              <a:buFont typeface="Wingdings" panose="05000000000000000000" pitchFamily="2" charset="2"/>
              <a:buChar char="q"/>
            </a:pPr>
            <a:endParaRPr lang="es-CL" sz="2400" dirty="0"/>
          </a:p>
          <a:p>
            <a:pPr marL="285750" lvl="0" indent="-285750">
              <a:buClr>
                <a:schemeClr val="accent1"/>
              </a:buClr>
              <a:buFont typeface="Wingdings" panose="05000000000000000000" pitchFamily="2" charset="2"/>
              <a:buChar char="q"/>
            </a:pPr>
            <a:r>
              <a:rPr lang="es-CL" sz="2400" dirty="0"/>
              <a:t>Implementar una aplicación para la comunicación con el robot mediante un dispositivo tecnológico remoto.</a:t>
            </a:r>
          </a:p>
          <a:p>
            <a:endParaRPr lang="es-CL" dirty="0"/>
          </a:p>
        </p:txBody>
      </p:sp>
      <p:sp>
        <p:nvSpPr>
          <p:cNvPr id="3" name="CuadroTexto 2"/>
          <p:cNvSpPr txBox="1"/>
          <p:nvPr/>
        </p:nvSpPr>
        <p:spPr>
          <a:xfrm>
            <a:off x="495758" y="336790"/>
            <a:ext cx="4290994" cy="830997"/>
          </a:xfrm>
          <a:prstGeom prst="rect">
            <a:avLst/>
          </a:prstGeom>
          <a:noFill/>
        </p:spPr>
        <p:txBody>
          <a:bodyPr wrap="square" rtlCol="0">
            <a:spAutoFit/>
          </a:bodyPr>
          <a:lstStyle/>
          <a:p>
            <a:r>
              <a:rPr lang="es-CL" sz="4800" dirty="0">
                <a:solidFill>
                  <a:schemeClr val="accent1"/>
                </a:solidFill>
              </a:rPr>
              <a:t>ACTIVIDADES</a:t>
            </a:r>
            <a:endParaRPr lang="es-CL" sz="4800" dirty="0"/>
          </a:p>
        </p:txBody>
      </p:sp>
    </p:spTree>
    <p:extLst>
      <p:ext uri="{BB962C8B-B14F-4D97-AF65-F5344CB8AC3E}">
        <p14:creationId xmlns:p14="http://schemas.microsoft.com/office/powerpoint/2010/main" val="1658343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817460" y="601729"/>
            <a:ext cx="8543504" cy="830997"/>
          </a:xfrm>
          <a:prstGeom prst="rect">
            <a:avLst/>
          </a:prstGeom>
          <a:noFill/>
        </p:spPr>
        <p:txBody>
          <a:bodyPr wrap="square" rtlCol="0">
            <a:spAutoFit/>
          </a:bodyPr>
          <a:lstStyle/>
          <a:p>
            <a:r>
              <a:rPr lang="es-CL" sz="4800" dirty="0">
                <a:solidFill>
                  <a:schemeClr val="accent1"/>
                </a:solidFill>
              </a:rPr>
              <a:t>ASIGNACIÓN DE TIEMPO</a:t>
            </a:r>
            <a:endParaRPr lang="es-CL" sz="48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91" y="2258458"/>
            <a:ext cx="10933442" cy="3543346"/>
          </a:xfrm>
          <a:prstGeom prst="rect">
            <a:avLst/>
          </a:prstGeom>
        </p:spPr>
      </p:pic>
    </p:spTree>
    <p:extLst>
      <p:ext uri="{BB962C8B-B14F-4D97-AF65-F5344CB8AC3E}">
        <p14:creationId xmlns:p14="http://schemas.microsoft.com/office/powerpoint/2010/main" val="1316209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656089195"/>
              </p:ext>
            </p:extLst>
          </p:nvPr>
        </p:nvGraphicFramePr>
        <p:xfrm>
          <a:off x="1519310" y="2181339"/>
          <a:ext cx="8056554" cy="4075346"/>
        </p:xfrm>
        <a:graphic>
          <a:graphicData uri="http://schemas.openxmlformats.org/drawingml/2006/table">
            <a:tbl>
              <a:tblPr>
                <a:tableStyleId>{3C2FFA5D-87B4-456A-9821-1D502468CF0F}</a:tableStyleId>
              </a:tblPr>
              <a:tblGrid>
                <a:gridCol w="3270781">
                  <a:extLst>
                    <a:ext uri="{9D8B030D-6E8A-4147-A177-3AD203B41FA5}">
                      <a16:colId xmlns:a16="http://schemas.microsoft.com/office/drawing/2014/main" val="20000"/>
                    </a:ext>
                  </a:extLst>
                </a:gridCol>
                <a:gridCol w="4785773">
                  <a:extLst>
                    <a:ext uri="{9D8B030D-6E8A-4147-A177-3AD203B41FA5}">
                      <a16:colId xmlns:a16="http://schemas.microsoft.com/office/drawing/2014/main" val="20001"/>
                    </a:ext>
                  </a:extLst>
                </a:gridCol>
              </a:tblGrid>
              <a:tr h="641373">
                <a:tc>
                  <a:txBody>
                    <a:bodyPr/>
                    <a:lstStyle/>
                    <a:p>
                      <a:pPr marL="367030" algn="l">
                        <a:lnSpc>
                          <a:spcPct val="115000"/>
                        </a:lnSpc>
                        <a:spcAft>
                          <a:spcPts val="1000"/>
                        </a:spcAft>
                      </a:pPr>
                      <a:r>
                        <a:rPr lang="es-CL" sz="1800" dirty="0">
                          <a:solidFill>
                            <a:schemeClr val="bg1"/>
                          </a:solidFill>
                          <a:effectLst/>
                        </a:rPr>
                        <a:t>Responsable a cargo</a:t>
                      </a:r>
                      <a:endParaRPr lang="es-C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7030" algn="l">
                        <a:lnSpc>
                          <a:spcPct val="115000"/>
                        </a:lnSpc>
                        <a:spcAft>
                          <a:spcPts val="0"/>
                        </a:spcAft>
                      </a:pPr>
                      <a:r>
                        <a:rPr lang="es-CL" sz="1800" dirty="0">
                          <a:effectLst/>
                        </a:rPr>
                        <a:t>Actividad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06248">
                <a:tc>
                  <a:txBody>
                    <a:bodyPr/>
                    <a:lstStyle/>
                    <a:p>
                      <a:pPr marL="367030" algn="l">
                        <a:lnSpc>
                          <a:spcPct val="115000"/>
                        </a:lnSpc>
                        <a:spcAft>
                          <a:spcPts val="1000"/>
                        </a:spcAft>
                      </a:pPr>
                      <a:r>
                        <a:rPr lang="es-CL" sz="1800" dirty="0">
                          <a:effectLst/>
                        </a:rPr>
                        <a:t>Alan Ortega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Instalación de programas, configuración Wifi, Desarrollo del Plan de Proyecto y programación en Python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15229">
                <a:tc>
                  <a:txBody>
                    <a:bodyPr/>
                    <a:lstStyle/>
                    <a:p>
                      <a:pPr marL="367030" algn="l">
                        <a:lnSpc>
                          <a:spcPct val="115000"/>
                        </a:lnSpc>
                        <a:spcAft>
                          <a:spcPts val="0"/>
                        </a:spcAft>
                      </a:pPr>
                      <a:r>
                        <a:rPr lang="es-CL" sz="1800" dirty="0">
                          <a:effectLst/>
                        </a:rPr>
                        <a:t>Felipe López</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Presentación y lista de riesgos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41664">
                <a:tc>
                  <a:txBody>
                    <a:bodyPr/>
                    <a:lstStyle/>
                    <a:p>
                      <a:pPr marL="367030" algn="l">
                        <a:lnSpc>
                          <a:spcPct val="115000"/>
                        </a:lnSpc>
                        <a:spcAft>
                          <a:spcPts val="0"/>
                        </a:spcAft>
                      </a:pPr>
                      <a:r>
                        <a:rPr lang="es-CL" sz="1800">
                          <a:effectLst/>
                        </a:rPr>
                        <a:t>Cristian Cáceres</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Traducción de algoritmos del cubo Rubik’s, avance en redmine (WIKI) e instalar Sistema Operativo EV3DEV Stretch Beta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70832">
                <a:tc>
                  <a:txBody>
                    <a:bodyPr/>
                    <a:lstStyle/>
                    <a:p>
                      <a:pPr marL="367030" algn="l">
                        <a:lnSpc>
                          <a:spcPct val="115000"/>
                        </a:lnSpc>
                        <a:spcAft>
                          <a:spcPts val="0"/>
                        </a:spcAft>
                      </a:pPr>
                      <a:r>
                        <a:rPr lang="es-CL" sz="1800">
                          <a:effectLst/>
                        </a:rPr>
                        <a:t>Christian Bautista</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CL" sz="1800" dirty="0">
                          <a:effectLst/>
                        </a:rPr>
                        <a:t>Construcción robot EV3 y diseño de la interfaz</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CuadroTexto 3"/>
          <p:cNvSpPr txBox="1"/>
          <p:nvPr/>
        </p:nvSpPr>
        <p:spPr>
          <a:xfrm>
            <a:off x="1519310" y="528288"/>
            <a:ext cx="8422318" cy="830997"/>
          </a:xfrm>
          <a:prstGeom prst="rect">
            <a:avLst/>
          </a:prstGeom>
          <a:noFill/>
        </p:spPr>
        <p:txBody>
          <a:bodyPr wrap="square" rtlCol="0">
            <a:spAutoFit/>
          </a:bodyPr>
          <a:lstStyle/>
          <a:p>
            <a:r>
              <a:rPr lang="es-CL" sz="4800" dirty="0">
                <a:solidFill>
                  <a:schemeClr val="accent1"/>
                </a:solidFill>
              </a:rPr>
              <a:t>PERSONAL-ROL ASIGNADO</a:t>
            </a:r>
            <a:endParaRPr lang="es-CL" sz="4800" dirty="0"/>
          </a:p>
        </p:txBody>
      </p:sp>
    </p:spTree>
    <p:extLst>
      <p:ext uri="{BB962C8B-B14F-4D97-AF65-F5344CB8AC3E}">
        <p14:creationId xmlns:p14="http://schemas.microsoft.com/office/powerpoint/2010/main" val="3452962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823664"/>
              </p:ext>
            </p:extLst>
          </p:nvPr>
        </p:nvGraphicFramePr>
        <p:xfrm>
          <a:off x="154235" y="385458"/>
          <a:ext cx="8549089" cy="6184541"/>
        </p:xfrm>
        <a:graphic>
          <a:graphicData uri="http://schemas.openxmlformats.org/drawingml/2006/table">
            <a:tbl>
              <a:tblPr firstRow="1" firstCol="1" bandRow="1">
                <a:tableStyleId>{5C22544A-7EE6-4342-B048-85BDC9FD1C3A}</a:tableStyleId>
              </a:tblPr>
              <a:tblGrid>
                <a:gridCol w="2455614">
                  <a:extLst>
                    <a:ext uri="{9D8B030D-6E8A-4147-A177-3AD203B41FA5}">
                      <a16:colId xmlns:a16="http://schemas.microsoft.com/office/drawing/2014/main" val="20000"/>
                    </a:ext>
                  </a:extLst>
                </a:gridCol>
                <a:gridCol w="1113852">
                  <a:extLst>
                    <a:ext uri="{9D8B030D-6E8A-4147-A177-3AD203B41FA5}">
                      <a16:colId xmlns:a16="http://schemas.microsoft.com/office/drawing/2014/main" val="20001"/>
                    </a:ext>
                  </a:extLst>
                </a:gridCol>
                <a:gridCol w="848299">
                  <a:extLst>
                    <a:ext uri="{9D8B030D-6E8A-4147-A177-3AD203B41FA5}">
                      <a16:colId xmlns:a16="http://schemas.microsoft.com/office/drawing/2014/main" val="20002"/>
                    </a:ext>
                  </a:extLst>
                </a:gridCol>
                <a:gridCol w="4131324">
                  <a:extLst>
                    <a:ext uri="{9D8B030D-6E8A-4147-A177-3AD203B41FA5}">
                      <a16:colId xmlns:a16="http://schemas.microsoft.com/office/drawing/2014/main" val="20003"/>
                    </a:ext>
                  </a:extLst>
                </a:gridCol>
              </a:tblGrid>
              <a:tr h="495760">
                <a:tc>
                  <a:txBody>
                    <a:bodyPr/>
                    <a:lstStyle/>
                    <a:p>
                      <a:pPr algn="ctr">
                        <a:spcAft>
                          <a:spcPts val="0"/>
                        </a:spcAft>
                      </a:pPr>
                      <a:r>
                        <a:rPr lang="es-ES" sz="1600" dirty="0">
                          <a:effectLst/>
                          <a:latin typeface="Agency FB" panose="020B0503020202020204" pitchFamily="34" charset="0"/>
                        </a:rPr>
                        <a:t>Riesgos</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spcAft>
                          <a:spcPts val="0"/>
                        </a:spcAft>
                      </a:pPr>
                      <a:r>
                        <a:rPr lang="es-ES" sz="1600" dirty="0">
                          <a:effectLst/>
                          <a:latin typeface="Agency FB" panose="020B0503020202020204" pitchFamily="34" charset="0"/>
                        </a:rPr>
                        <a:t>Probabilidad de ocurrencia</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spcAft>
                          <a:spcPts val="0"/>
                        </a:spcAft>
                      </a:pPr>
                      <a:r>
                        <a:rPr lang="es-ES" sz="1600" dirty="0">
                          <a:effectLst/>
                          <a:latin typeface="Agency FB" panose="020B0503020202020204" pitchFamily="34" charset="0"/>
                        </a:rPr>
                        <a:t>Nivel de impacto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spcAft>
                          <a:spcPts val="0"/>
                        </a:spcAft>
                      </a:pPr>
                      <a:r>
                        <a:rPr lang="es-ES" sz="1600" dirty="0">
                          <a:effectLst/>
                          <a:latin typeface="Agency FB" panose="020B0503020202020204" pitchFamily="34" charset="0"/>
                        </a:rPr>
                        <a:t>Acción remedial</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0"/>
                  </a:ext>
                </a:extLst>
              </a:tr>
              <a:tr h="337178">
                <a:tc>
                  <a:txBody>
                    <a:bodyPr/>
                    <a:lstStyle/>
                    <a:p>
                      <a:pPr algn="l">
                        <a:lnSpc>
                          <a:spcPct val="100000"/>
                        </a:lnSpc>
                        <a:spcAft>
                          <a:spcPts val="0"/>
                        </a:spcAft>
                      </a:pPr>
                      <a:r>
                        <a:rPr lang="es-ES" sz="1600" dirty="0">
                          <a:effectLst/>
                          <a:latin typeface="Agency FB" panose="020B0503020202020204" pitchFamily="34" charset="0"/>
                        </a:rPr>
                        <a:t>Personal sin experiencia</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60%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Se realizará una búsqueda y análisis al respecto del tema a tratar.</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1"/>
                  </a:ext>
                </a:extLst>
              </a:tr>
              <a:tr h="511450">
                <a:tc>
                  <a:txBody>
                    <a:bodyPr/>
                    <a:lstStyle/>
                    <a:p>
                      <a:pPr algn="l">
                        <a:lnSpc>
                          <a:spcPct val="100000"/>
                        </a:lnSpc>
                        <a:spcAft>
                          <a:spcPts val="0"/>
                        </a:spcAft>
                      </a:pPr>
                      <a:r>
                        <a:rPr lang="es-ES" sz="1600" dirty="0">
                          <a:effectLst/>
                          <a:latin typeface="Agency FB" panose="020B0503020202020204" pitchFamily="34" charset="0"/>
                        </a:rPr>
                        <a:t>Perdida de información</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6</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1</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Hacer un respaldo de la información correspondiente continuamente en los dispositivos del equipo.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2"/>
                  </a:ext>
                </a:extLst>
              </a:tr>
              <a:tr h="511450">
                <a:tc>
                  <a:txBody>
                    <a:bodyPr/>
                    <a:lstStyle/>
                    <a:p>
                      <a:pPr algn="l">
                        <a:lnSpc>
                          <a:spcPct val="100000"/>
                        </a:lnSpc>
                        <a:spcAft>
                          <a:spcPts val="0"/>
                        </a:spcAft>
                      </a:pPr>
                      <a:r>
                        <a:rPr lang="es-ES" sz="1600" dirty="0">
                          <a:effectLst/>
                          <a:latin typeface="Agency FB" panose="020B0503020202020204" pitchFamily="34" charset="0"/>
                        </a:rPr>
                        <a:t>Enfermedades/Accidentes</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4</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Repartir tareas del integrante en cuestión al equipo y el integrante cuando se reintegre necesitara adelantar trabajo.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3"/>
                  </a:ext>
                </a:extLst>
              </a:tr>
              <a:tr h="337178">
                <a:tc>
                  <a:txBody>
                    <a:bodyPr/>
                    <a:lstStyle/>
                    <a:p>
                      <a:pPr algn="l">
                        <a:lnSpc>
                          <a:spcPct val="100000"/>
                        </a:lnSpc>
                        <a:spcAft>
                          <a:spcPts val="0"/>
                        </a:spcAft>
                      </a:pPr>
                      <a:r>
                        <a:rPr lang="es-ES" sz="1600" dirty="0">
                          <a:effectLst/>
                          <a:latin typeface="Agency FB" panose="020B0503020202020204" pitchFamily="34" charset="0"/>
                        </a:rPr>
                        <a:t>Incumplimiento de tareas en el plazo determinado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4</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Establecer una pauta de desarrollo con fechas y tareas determinadas.</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4"/>
                  </a:ext>
                </a:extLst>
              </a:tr>
              <a:tr h="337178">
                <a:tc>
                  <a:txBody>
                    <a:bodyPr/>
                    <a:lstStyle/>
                    <a:p>
                      <a:pPr algn="l">
                        <a:lnSpc>
                          <a:spcPct val="100000"/>
                        </a:lnSpc>
                        <a:spcAft>
                          <a:spcPts val="0"/>
                        </a:spcAft>
                      </a:pPr>
                      <a:r>
                        <a:rPr lang="es-ES" sz="1600" dirty="0">
                          <a:effectLst/>
                          <a:latin typeface="Agency FB" panose="020B0503020202020204" pitchFamily="34" charset="0"/>
                        </a:rPr>
                        <a:t>Falta de herramientas para desarrollar el proyecto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Buscar mediante otros medios estas herramientas.</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5"/>
                  </a:ext>
                </a:extLst>
              </a:tr>
              <a:tr h="337178">
                <a:tc>
                  <a:txBody>
                    <a:bodyPr/>
                    <a:lstStyle/>
                    <a:p>
                      <a:pPr algn="l">
                        <a:lnSpc>
                          <a:spcPct val="100000"/>
                        </a:lnSpc>
                        <a:spcAft>
                          <a:spcPts val="0"/>
                        </a:spcAft>
                      </a:pPr>
                      <a:r>
                        <a:rPr lang="es-ES" sz="1600">
                          <a:effectLst/>
                          <a:latin typeface="Agency FB" panose="020B0503020202020204" pitchFamily="34" charset="0"/>
                        </a:rPr>
                        <a:t>Falta de piezas para el robot ev3</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7</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Comprar las piezas faltantes para el robot en el mercado.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6"/>
                  </a:ext>
                </a:extLst>
              </a:tr>
              <a:tr h="337178">
                <a:tc>
                  <a:txBody>
                    <a:bodyPr/>
                    <a:lstStyle/>
                    <a:p>
                      <a:pPr algn="l">
                        <a:lnSpc>
                          <a:spcPct val="100000"/>
                        </a:lnSpc>
                        <a:spcAft>
                          <a:spcPts val="0"/>
                        </a:spcAft>
                      </a:pPr>
                      <a:r>
                        <a:rPr lang="es-ES" sz="1600">
                          <a:effectLst/>
                          <a:latin typeface="Agency FB" panose="020B0503020202020204" pitchFamily="34" charset="0"/>
                        </a:rPr>
                        <a:t>Daño a tarjeta de SD del robot</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6</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Hacer el respaldo debido en algún dispositivo del equipo.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7"/>
                  </a:ext>
                </a:extLst>
              </a:tr>
              <a:tr h="511450">
                <a:tc>
                  <a:txBody>
                    <a:bodyPr/>
                    <a:lstStyle/>
                    <a:p>
                      <a:pPr algn="l">
                        <a:lnSpc>
                          <a:spcPct val="100000"/>
                        </a:lnSpc>
                        <a:spcAft>
                          <a:spcPts val="0"/>
                        </a:spcAft>
                      </a:pPr>
                      <a:r>
                        <a:rPr lang="es-ES" sz="1600">
                          <a:effectLst/>
                          <a:latin typeface="Agency FB" panose="020B0503020202020204" pitchFamily="34" charset="0"/>
                        </a:rPr>
                        <a:t>No terminar el proyecto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2</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1</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Desarrollar todas las tareas necesarias para el avance del proyecto de manera efectiva y de acorde al tiempo.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8"/>
                  </a:ext>
                </a:extLst>
              </a:tr>
              <a:tr h="337178">
                <a:tc>
                  <a:txBody>
                    <a:bodyPr/>
                    <a:lstStyle/>
                    <a:p>
                      <a:pPr algn="l">
                        <a:lnSpc>
                          <a:spcPct val="100000"/>
                        </a:lnSpc>
                        <a:spcAft>
                          <a:spcPts val="0"/>
                        </a:spcAft>
                      </a:pPr>
                      <a:r>
                        <a:rPr lang="es-ES" sz="1600">
                          <a:effectLst/>
                          <a:latin typeface="Agency FB" panose="020B0503020202020204" pitchFamily="34" charset="0"/>
                        </a:rPr>
                        <a:t>Falla del software necesario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Buscar mediante internet otras opciones similares al software necesario.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09"/>
                  </a:ext>
                </a:extLst>
              </a:tr>
              <a:tr h="337178">
                <a:tc>
                  <a:txBody>
                    <a:bodyPr/>
                    <a:lstStyle/>
                    <a:p>
                      <a:pPr algn="l">
                        <a:lnSpc>
                          <a:spcPct val="100000"/>
                        </a:lnSpc>
                        <a:spcAft>
                          <a:spcPts val="0"/>
                        </a:spcAft>
                      </a:pPr>
                      <a:r>
                        <a:rPr lang="es-ES" sz="1600">
                          <a:effectLst/>
                          <a:latin typeface="Agency FB" panose="020B0503020202020204" pitchFamily="34" charset="0"/>
                        </a:rPr>
                        <a:t>Errores de programación</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5</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Buscar errores en internet para su debida resolución.</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0"/>
                  </a:ext>
                </a:extLst>
              </a:tr>
              <a:tr h="337178">
                <a:tc>
                  <a:txBody>
                    <a:bodyPr/>
                    <a:lstStyle/>
                    <a:p>
                      <a:pPr algn="l">
                        <a:lnSpc>
                          <a:spcPct val="100000"/>
                        </a:lnSpc>
                        <a:spcAft>
                          <a:spcPts val="0"/>
                        </a:spcAft>
                      </a:pPr>
                      <a:r>
                        <a:rPr lang="es-ES" sz="1600">
                          <a:effectLst/>
                          <a:latin typeface="Agency FB" panose="020B0503020202020204" pitchFamily="34" charset="0"/>
                        </a:rPr>
                        <a:t>Abandono de integrantes</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2</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400" dirty="0">
                          <a:effectLst/>
                          <a:latin typeface="Agency FB" panose="020B0503020202020204" pitchFamily="34" charset="0"/>
                        </a:rPr>
                        <a:t>Tomar las tareas del integrante y repartir deberes a los integrantes del equipo.</a:t>
                      </a:r>
                      <a:endParaRPr lang="es-CL" sz="14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1"/>
                  </a:ext>
                </a:extLst>
              </a:tr>
              <a:tr h="337063">
                <a:tc>
                  <a:txBody>
                    <a:bodyPr/>
                    <a:lstStyle/>
                    <a:p>
                      <a:pPr algn="l">
                        <a:lnSpc>
                          <a:spcPct val="100000"/>
                        </a:lnSpc>
                        <a:spcAft>
                          <a:spcPts val="0"/>
                        </a:spcAft>
                      </a:pPr>
                      <a:r>
                        <a:rPr lang="es-ES" sz="1600">
                          <a:effectLst/>
                          <a:latin typeface="Agency FB" panose="020B0503020202020204" pitchFamily="34" charset="0"/>
                        </a:rPr>
                        <a:t>Retraso al entregar los documentos del proyecto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2</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100" dirty="0">
                          <a:effectLst/>
                          <a:latin typeface="Agency FB" panose="020B0503020202020204" pitchFamily="34" charset="0"/>
                        </a:rPr>
                        <a:t> </a:t>
                      </a:r>
                      <a:endParaRPr lang="es-CL" sz="11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2"/>
                  </a:ext>
                </a:extLst>
              </a:tr>
              <a:tr h="245399">
                <a:tc>
                  <a:txBody>
                    <a:bodyPr/>
                    <a:lstStyle/>
                    <a:p>
                      <a:pPr algn="l">
                        <a:lnSpc>
                          <a:spcPct val="100000"/>
                        </a:lnSpc>
                        <a:spcAft>
                          <a:spcPts val="0"/>
                        </a:spcAft>
                      </a:pPr>
                      <a:r>
                        <a:rPr lang="es-ES" sz="1600">
                          <a:effectLst/>
                          <a:latin typeface="Agency FB" panose="020B0503020202020204" pitchFamily="34" charset="0"/>
                        </a:rPr>
                        <a:t>Falta de presupuesto</a:t>
                      </a:r>
                      <a:endParaRPr lang="es-CL" sz="160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3</a:t>
                      </a:r>
                      <a:r>
                        <a:rPr lang="es-ES" sz="1600" dirty="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3</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100" dirty="0">
                          <a:effectLst/>
                          <a:latin typeface="Agency FB" panose="020B0503020202020204" pitchFamily="34" charset="0"/>
                        </a:rPr>
                        <a:t> </a:t>
                      </a:r>
                      <a:endParaRPr lang="es-CL" sz="11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3"/>
                  </a:ext>
                </a:extLst>
              </a:tr>
              <a:tr h="232146">
                <a:tc>
                  <a:txBody>
                    <a:bodyPr/>
                    <a:lstStyle/>
                    <a:p>
                      <a:pPr algn="l">
                        <a:lnSpc>
                          <a:spcPct val="100000"/>
                        </a:lnSpc>
                        <a:spcAft>
                          <a:spcPts val="0"/>
                        </a:spcAft>
                      </a:pPr>
                      <a:r>
                        <a:rPr lang="es-ES" sz="1600" dirty="0">
                          <a:effectLst/>
                          <a:latin typeface="Agency FB" panose="020B0503020202020204" pitchFamily="34" charset="0"/>
                        </a:rPr>
                        <a:t>Indisponibilidad del equipo</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CL" sz="1600" dirty="0">
                          <a:effectLst/>
                          <a:latin typeface="Agency FB" panose="020B0503020202020204" pitchFamily="34" charset="0"/>
                          <a:ea typeface="Calibri" panose="020F0502020204030204" pitchFamily="34" charset="0"/>
                          <a:cs typeface="Times New Roman" panose="02020603050405020304" pitchFamily="18" charset="0"/>
                        </a:rPr>
                        <a:t>2</a:t>
                      </a:r>
                      <a:r>
                        <a:rPr lang="es-ES" sz="1600">
                          <a:effectLst/>
                          <a:latin typeface="Agency FB" panose="020B0503020202020204" pitchFamily="34" charset="0"/>
                          <a:ea typeface="Calibri" panose="020F0502020204030204" pitchFamily="34" charset="0"/>
                          <a:cs typeface="Times New Roman" panose="02020603050405020304" pitchFamily="18" charset="0"/>
                        </a:rPr>
                        <a:t>0%</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ctr">
                        <a:lnSpc>
                          <a:spcPct val="100000"/>
                        </a:lnSpc>
                        <a:spcAft>
                          <a:spcPts val="0"/>
                        </a:spcAft>
                      </a:pPr>
                      <a:r>
                        <a:rPr lang="es-ES" sz="1600" dirty="0">
                          <a:effectLst/>
                          <a:latin typeface="Agency FB" panose="020B0503020202020204" pitchFamily="34" charset="0"/>
                        </a:rPr>
                        <a:t>1</a:t>
                      </a:r>
                      <a:endParaRPr lang="es-CL" sz="16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tc>
                  <a:txBody>
                    <a:bodyPr/>
                    <a:lstStyle/>
                    <a:p>
                      <a:pPr algn="l">
                        <a:lnSpc>
                          <a:spcPct val="100000"/>
                        </a:lnSpc>
                        <a:spcAft>
                          <a:spcPts val="0"/>
                        </a:spcAft>
                      </a:pPr>
                      <a:r>
                        <a:rPr lang="es-ES" sz="1100" dirty="0">
                          <a:effectLst/>
                          <a:latin typeface="Agency FB" panose="020B0503020202020204" pitchFamily="34" charset="0"/>
                        </a:rPr>
                        <a:t> </a:t>
                      </a:r>
                      <a:endParaRPr lang="es-CL" sz="1100" dirty="0">
                        <a:effectLst/>
                        <a:latin typeface="Agency FB" panose="020B0503020202020204" pitchFamily="34" charset="0"/>
                        <a:ea typeface="Calibri" panose="020F0502020204030204" pitchFamily="34" charset="0"/>
                        <a:cs typeface="Times New Roman" panose="02020603050405020304" pitchFamily="18" charset="0"/>
                      </a:endParaRPr>
                    </a:p>
                  </a:txBody>
                  <a:tcPr marL="45377" marR="45377" marT="0" marB="0"/>
                </a:tc>
                <a:extLst>
                  <a:ext uri="{0D108BD9-81ED-4DB2-BD59-A6C34878D82A}">
                    <a16:rowId xmlns:a16="http://schemas.microsoft.com/office/drawing/2014/main" val="10014"/>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74829524"/>
              </p:ext>
            </p:extLst>
          </p:nvPr>
        </p:nvGraphicFramePr>
        <p:xfrm>
          <a:off x="9003462" y="3477728"/>
          <a:ext cx="2995930" cy="1285176"/>
        </p:xfrm>
        <a:graphic>
          <a:graphicData uri="http://schemas.openxmlformats.org/drawingml/2006/table">
            <a:tbl>
              <a:tblPr>
                <a:tableStyleId>{3C2FFA5D-87B4-456A-9821-1D502468CF0F}</a:tableStyleId>
              </a:tblPr>
              <a:tblGrid>
                <a:gridCol w="636905">
                  <a:extLst>
                    <a:ext uri="{9D8B030D-6E8A-4147-A177-3AD203B41FA5}">
                      <a16:colId xmlns:a16="http://schemas.microsoft.com/office/drawing/2014/main" val="20000"/>
                    </a:ext>
                  </a:extLst>
                </a:gridCol>
                <a:gridCol w="2359025">
                  <a:extLst>
                    <a:ext uri="{9D8B030D-6E8A-4147-A177-3AD203B41FA5}">
                      <a16:colId xmlns:a16="http://schemas.microsoft.com/office/drawing/2014/main" val="20001"/>
                    </a:ext>
                  </a:extLst>
                </a:gridCol>
              </a:tblGrid>
              <a:tr h="264856">
                <a:tc gridSpan="2">
                  <a:txBody>
                    <a:bodyPr/>
                    <a:lstStyle/>
                    <a:p>
                      <a:pPr algn="ctr">
                        <a:lnSpc>
                          <a:spcPct val="115000"/>
                        </a:lnSpc>
                        <a:spcBef>
                          <a:spcPts val="2400"/>
                        </a:spcBef>
                        <a:spcAft>
                          <a:spcPts val="0"/>
                        </a:spcAft>
                      </a:pPr>
                      <a:r>
                        <a:rPr lang="es-ES" sz="1100" kern="0" dirty="0">
                          <a:effectLst/>
                        </a:rPr>
                        <a:t>CATEGORIA DE RIESGOS</a:t>
                      </a:r>
                      <a:endParaRPr lang="es-CL" sz="1100" b="1" kern="0" dirty="0">
                        <a:solidFill>
                          <a:srgbClr val="365F91"/>
                        </a:solidFill>
                        <a:effectLst/>
                        <a:latin typeface="Agency FB" panose="020B0503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s-CL"/>
                    </a:p>
                  </a:txBody>
                  <a:tcPr/>
                </a:tc>
                <a:extLst>
                  <a:ext uri="{0D108BD9-81ED-4DB2-BD59-A6C34878D82A}">
                    <a16:rowId xmlns:a16="http://schemas.microsoft.com/office/drawing/2014/main" val="10000"/>
                  </a:ext>
                </a:extLst>
              </a:tr>
              <a:tr h="156845">
                <a:tc>
                  <a:txBody>
                    <a:bodyPr/>
                    <a:lstStyle/>
                    <a:p>
                      <a:pPr algn="ctr">
                        <a:lnSpc>
                          <a:spcPct val="115000"/>
                        </a:lnSpc>
                        <a:spcAft>
                          <a:spcPts val="0"/>
                        </a:spcAft>
                      </a:pPr>
                      <a:r>
                        <a:rPr lang="es-ES" sz="1600" dirty="0">
                          <a:effectLst/>
                        </a:rPr>
                        <a:t>1</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CATASTROFICO</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44780">
                <a:tc>
                  <a:txBody>
                    <a:bodyPr/>
                    <a:lstStyle/>
                    <a:p>
                      <a:pPr algn="ctr">
                        <a:lnSpc>
                          <a:spcPct val="115000"/>
                        </a:lnSpc>
                        <a:spcAft>
                          <a:spcPts val="0"/>
                        </a:spcAft>
                      </a:pPr>
                      <a:r>
                        <a:rPr lang="es-ES" sz="1600">
                          <a:effectLst/>
                        </a:rPr>
                        <a:t>2</a:t>
                      </a:r>
                      <a:endParaRPr lang="es-CL" sz="110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CRÍTICO</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39700">
                <a:tc>
                  <a:txBody>
                    <a:bodyPr/>
                    <a:lstStyle/>
                    <a:p>
                      <a:pPr algn="ctr">
                        <a:lnSpc>
                          <a:spcPct val="115000"/>
                        </a:lnSpc>
                        <a:spcAft>
                          <a:spcPts val="0"/>
                        </a:spcAft>
                      </a:pPr>
                      <a:r>
                        <a:rPr lang="es-ES" sz="1600" dirty="0">
                          <a:effectLst/>
                        </a:rPr>
                        <a:t>3</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MARGINAL</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37795">
                <a:tc>
                  <a:txBody>
                    <a:bodyPr/>
                    <a:lstStyle/>
                    <a:p>
                      <a:pPr algn="ctr">
                        <a:lnSpc>
                          <a:spcPct val="115000"/>
                        </a:lnSpc>
                        <a:spcAft>
                          <a:spcPts val="0"/>
                        </a:spcAft>
                      </a:pPr>
                      <a:r>
                        <a:rPr lang="es-ES" sz="1600" dirty="0">
                          <a:effectLst/>
                        </a:rPr>
                        <a:t>4</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rPr>
                        <a:t>DESPRECIABLE</a:t>
                      </a:r>
                      <a:endParaRPr lang="es-CL" sz="11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CuadroTexto 4"/>
          <p:cNvSpPr txBox="1"/>
          <p:nvPr/>
        </p:nvSpPr>
        <p:spPr>
          <a:xfrm>
            <a:off x="8853393" y="1668666"/>
            <a:ext cx="3296068" cy="1200329"/>
          </a:xfrm>
          <a:prstGeom prst="rect">
            <a:avLst/>
          </a:prstGeom>
          <a:noFill/>
        </p:spPr>
        <p:txBody>
          <a:bodyPr wrap="square" rtlCol="0">
            <a:spAutoFit/>
          </a:bodyPr>
          <a:lstStyle/>
          <a:p>
            <a:pPr algn="ctr"/>
            <a:r>
              <a:rPr lang="es-CL" sz="3600" dirty="0">
                <a:solidFill>
                  <a:schemeClr val="accent1"/>
                </a:solidFill>
              </a:rPr>
              <a:t>GESTIÓN DE REISGOS</a:t>
            </a:r>
            <a:endParaRPr lang="es-CL" sz="3600" dirty="0"/>
          </a:p>
        </p:txBody>
      </p:sp>
    </p:spTree>
    <p:extLst>
      <p:ext uri="{BB962C8B-B14F-4D97-AF65-F5344CB8AC3E}">
        <p14:creationId xmlns:p14="http://schemas.microsoft.com/office/powerpoint/2010/main" val="2926111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01345" y="1847826"/>
            <a:ext cx="5087178" cy="1938992"/>
          </a:xfrm>
          <a:prstGeom prst="rect">
            <a:avLst/>
          </a:prstGeom>
          <a:noFill/>
        </p:spPr>
        <p:txBody>
          <a:bodyPr wrap="square" rtlCol="0">
            <a:spAutoFit/>
          </a:bodyPr>
          <a:lstStyle/>
          <a:p>
            <a:r>
              <a:rPr lang="es-CL" sz="2000" b="1" dirty="0">
                <a:solidFill>
                  <a:schemeClr val="accent1"/>
                </a:solidFill>
              </a:rPr>
              <a:t>Hardware:</a:t>
            </a:r>
          </a:p>
          <a:p>
            <a:r>
              <a:rPr lang="es-CL" sz="2000" dirty="0"/>
              <a:t> </a:t>
            </a:r>
          </a:p>
          <a:p>
            <a:pPr marL="285750" lvl="0" indent="-285750">
              <a:buClr>
                <a:schemeClr val="accent1"/>
              </a:buClr>
              <a:buFont typeface="Arial" panose="020B0604020202020204" pitchFamily="34" charset="0"/>
              <a:buChar char="•"/>
            </a:pPr>
            <a:r>
              <a:rPr lang="es-CL" sz="2000" dirty="0"/>
              <a:t>Robot Lego EV3</a:t>
            </a:r>
          </a:p>
          <a:p>
            <a:pPr marL="285750" lvl="0" indent="-285750">
              <a:buClr>
                <a:schemeClr val="accent1"/>
              </a:buClr>
              <a:buFont typeface="Arial" panose="020B0604020202020204" pitchFamily="34" charset="0"/>
              <a:buChar char="•"/>
            </a:pPr>
            <a:r>
              <a:rPr lang="es-CL" sz="2000" dirty="0"/>
              <a:t>Adaptador WIFI Tenda</a:t>
            </a:r>
          </a:p>
          <a:p>
            <a:pPr marL="285750" lvl="0" indent="-285750">
              <a:buClr>
                <a:schemeClr val="accent1"/>
              </a:buClr>
              <a:buFont typeface="Arial" panose="020B0604020202020204" pitchFamily="34" charset="0"/>
              <a:buChar char="•"/>
            </a:pPr>
            <a:r>
              <a:rPr lang="es-CL" sz="2000" dirty="0"/>
              <a:t>Cubo Rubik’s GNA</a:t>
            </a:r>
          </a:p>
          <a:p>
            <a:pPr marL="285750" lvl="0" indent="-285750">
              <a:buClr>
                <a:schemeClr val="accent1"/>
              </a:buClr>
              <a:buFont typeface="Arial" panose="020B0604020202020204" pitchFamily="34" charset="0"/>
              <a:buChar char="•"/>
            </a:pPr>
            <a:r>
              <a:rPr lang="es-CL" sz="2000" dirty="0"/>
              <a:t>Memoria SD </a:t>
            </a:r>
          </a:p>
        </p:txBody>
      </p:sp>
      <p:sp>
        <p:nvSpPr>
          <p:cNvPr id="9" name="CuadroTexto 8"/>
          <p:cNvSpPr txBox="1"/>
          <p:nvPr/>
        </p:nvSpPr>
        <p:spPr>
          <a:xfrm>
            <a:off x="2759803" y="5165229"/>
            <a:ext cx="7177412" cy="1692771"/>
          </a:xfrm>
          <a:prstGeom prst="rect">
            <a:avLst/>
          </a:prstGeom>
          <a:noFill/>
        </p:spPr>
        <p:txBody>
          <a:bodyPr wrap="square" rtlCol="0">
            <a:spAutoFit/>
          </a:bodyPr>
          <a:lstStyle/>
          <a:p>
            <a:pPr marL="285750" lvl="0" indent="-285750">
              <a:buClr>
                <a:schemeClr val="accent1"/>
              </a:buClr>
              <a:buFont typeface="Wingdings" panose="05000000000000000000" pitchFamily="2" charset="2"/>
              <a:buChar char="q"/>
            </a:pPr>
            <a:r>
              <a:rPr lang="es-CL" sz="2000" dirty="0"/>
              <a:t>Robot Lego EV3 - $490.209 CLP</a:t>
            </a:r>
          </a:p>
          <a:p>
            <a:pPr marL="285750" lvl="0" indent="-285750">
              <a:buClr>
                <a:schemeClr val="accent1"/>
              </a:buClr>
              <a:buFont typeface="Wingdings" panose="05000000000000000000" pitchFamily="2" charset="2"/>
              <a:buChar char="q"/>
            </a:pPr>
            <a:r>
              <a:rPr lang="es-CL" sz="2000" dirty="0"/>
              <a:t>Cubo Rubik’s - $15.000 CLP</a:t>
            </a:r>
          </a:p>
          <a:p>
            <a:pPr marL="285750" lvl="0" indent="-285750">
              <a:buClr>
                <a:schemeClr val="accent1"/>
              </a:buClr>
              <a:buFont typeface="Wingdings" panose="05000000000000000000" pitchFamily="2" charset="2"/>
              <a:buChar char="q"/>
            </a:pPr>
            <a:r>
              <a:rPr lang="es-CL" sz="2000" dirty="0"/>
              <a:t>Micro/</a:t>
            </a:r>
            <a:r>
              <a:rPr lang="es-CL" sz="2000" dirty="0" err="1"/>
              <a:t>Adapater</a:t>
            </a:r>
            <a:r>
              <a:rPr lang="es-CL" sz="2000" dirty="0"/>
              <a:t> SD ADATA 8GB - $3.550 CLP</a:t>
            </a:r>
          </a:p>
          <a:p>
            <a:pPr marL="285750" lvl="0" indent="-285750">
              <a:buClr>
                <a:schemeClr val="accent1"/>
              </a:buClr>
              <a:buFont typeface="Wingdings" panose="05000000000000000000" pitchFamily="2" charset="2"/>
              <a:buChar char="q"/>
            </a:pPr>
            <a:r>
              <a:rPr lang="es-CL" sz="2000" dirty="0"/>
              <a:t>Adaptador WIFI Tenda - $6.000 CLP</a:t>
            </a:r>
          </a:p>
          <a:p>
            <a:endParaRPr lang="es-CL" sz="2400" dirty="0"/>
          </a:p>
        </p:txBody>
      </p:sp>
      <p:sp>
        <p:nvSpPr>
          <p:cNvPr id="10" name="CuadroTexto 9"/>
          <p:cNvSpPr txBox="1"/>
          <p:nvPr/>
        </p:nvSpPr>
        <p:spPr>
          <a:xfrm>
            <a:off x="501345" y="434703"/>
            <a:ext cx="8973161" cy="1200329"/>
          </a:xfrm>
          <a:prstGeom prst="rect">
            <a:avLst/>
          </a:prstGeom>
          <a:noFill/>
        </p:spPr>
        <p:txBody>
          <a:bodyPr wrap="square" rtlCol="0">
            <a:spAutoFit/>
          </a:bodyPr>
          <a:lstStyle/>
          <a:p>
            <a:pPr algn="ctr"/>
            <a:r>
              <a:rPr lang="es-CL" sz="3600" dirty="0">
                <a:solidFill>
                  <a:schemeClr val="accent1"/>
                </a:solidFill>
              </a:rPr>
              <a:t>RECURSOS HARDWARE-SOFTWARE REQUERIDOS</a:t>
            </a:r>
            <a:endParaRPr lang="es-CL" sz="3600" dirty="0"/>
          </a:p>
        </p:txBody>
      </p:sp>
      <p:sp>
        <p:nvSpPr>
          <p:cNvPr id="11" name="CuadroTexto 10"/>
          <p:cNvSpPr txBox="1"/>
          <p:nvPr/>
        </p:nvSpPr>
        <p:spPr>
          <a:xfrm>
            <a:off x="2418280" y="4261222"/>
            <a:ext cx="7407633" cy="646331"/>
          </a:xfrm>
          <a:prstGeom prst="rect">
            <a:avLst/>
          </a:prstGeom>
          <a:noFill/>
        </p:spPr>
        <p:txBody>
          <a:bodyPr wrap="square" rtlCol="0">
            <a:spAutoFit/>
          </a:bodyPr>
          <a:lstStyle/>
          <a:p>
            <a:r>
              <a:rPr lang="es-CL" sz="3600" dirty="0">
                <a:solidFill>
                  <a:schemeClr val="accent1"/>
                </a:solidFill>
              </a:rPr>
              <a:t>ESTIMACIÓN DE COSTOS</a:t>
            </a:r>
            <a:endParaRPr lang="es-CL" sz="3600" dirty="0"/>
          </a:p>
        </p:txBody>
      </p:sp>
      <p:sp>
        <p:nvSpPr>
          <p:cNvPr id="2" name="CuadroTexto 1"/>
          <p:cNvSpPr txBox="1"/>
          <p:nvPr/>
        </p:nvSpPr>
        <p:spPr>
          <a:xfrm>
            <a:off x="5588523" y="1847826"/>
            <a:ext cx="5225622" cy="2523768"/>
          </a:xfrm>
          <a:prstGeom prst="rect">
            <a:avLst/>
          </a:prstGeom>
          <a:noFill/>
        </p:spPr>
        <p:txBody>
          <a:bodyPr wrap="square" rtlCol="0">
            <a:spAutoFit/>
          </a:bodyPr>
          <a:lstStyle/>
          <a:p>
            <a:r>
              <a:rPr lang="es-CL" sz="2000" b="1" dirty="0">
                <a:solidFill>
                  <a:schemeClr val="accent1"/>
                </a:solidFill>
              </a:rPr>
              <a:t>Software:</a:t>
            </a:r>
          </a:p>
          <a:p>
            <a:endParaRPr lang="es-CL" sz="2000" dirty="0"/>
          </a:p>
          <a:p>
            <a:pPr marL="285750" lvl="0" indent="-285750">
              <a:buClr>
                <a:schemeClr val="accent1"/>
              </a:buClr>
              <a:buFont typeface="Arial" panose="020B0604020202020204" pitchFamily="34" charset="0"/>
              <a:buChar char="•"/>
            </a:pPr>
            <a:r>
              <a:rPr lang="es-CL" sz="2000" dirty="0"/>
              <a:t>Sistema Operativo EV3DEV – STRETCH BETA</a:t>
            </a:r>
          </a:p>
          <a:p>
            <a:pPr marL="285750" lvl="0" indent="-285750">
              <a:buClr>
                <a:schemeClr val="accent1"/>
              </a:buClr>
              <a:buFont typeface="Arial" panose="020B0604020202020204" pitchFamily="34" charset="0"/>
              <a:buChar char="•"/>
            </a:pPr>
            <a:r>
              <a:rPr lang="es-CL" sz="2000" dirty="0"/>
              <a:t>PyCharm</a:t>
            </a:r>
          </a:p>
          <a:p>
            <a:pPr marL="285750" lvl="0" indent="-285750">
              <a:buClr>
                <a:schemeClr val="accent1"/>
              </a:buClr>
              <a:buFont typeface="Arial" panose="020B0604020202020204" pitchFamily="34" charset="0"/>
              <a:buChar char="•"/>
            </a:pPr>
            <a:r>
              <a:rPr lang="es-CL" sz="2000" dirty="0"/>
              <a:t>Putty (SSH)</a:t>
            </a:r>
          </a:p>
          <a:p>
            <a:pPr marL="285750" lvl="0" indent="-285750">
              <a:buClr>
                <a:schemeClr val="accent1"/>
              </a:buClr>
              <a:buFont typeface="Arial" panose="020B0604020202020204" pitchFamily="34" charset="0"/>
              <a:buChar char="•"/>
            </a:pPr>
            <a:r>
              <a:rPr lang="es-CL" sz="2000" dirty="0"/>
              <a:t>Python 3.7.0</a:t>
            </a:r>
          </a:p>
          <a:p>
            <a:endParaRPr lang="es-CL" dirty="0"/>
          </a:p>
        </p:txBody>
      </p:sp>
    </p:spTree>
    <p:extLst>
      <p:ext uri="{BB962C8B-B14F-4D97-AF65-F5344CB8AC3E}">
        <p14:creationId xmlns:p14="http://schemas.microsoft.com/office/powerpoint/2010/main" val="2762352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12342" y="566980"/>
            <a:ext cx="7407633" cy="830997"/>
          </a:xfrm>
          <a:prstGeom prst="rect">
            <a:avLst/>
          </a:prstGeom>
          <a:noFill/>
        </p:spPr>
        <p:txBody>
          <a:bodyPr wrap="square" rtlCol="0">
            <a:spAutoFit/>
          </a:bodyPr>
          <a:lstStyle/>
          <a:p>
            <a:r>
              <a:rPr lang="es-CL" sz="4800" dirty="0">
                <a:solidFill>
                  <a:schemeClr val="accent1"/>
                </a:solidFill>
              </a:rPr>
              <a:t>CONCLUSIÓN</a:t>
            </a:r>
            <a:endParaRPr lang="es-CL" sz="4800" dirty="0"/>
          </a:p>
        </p:txBody>
      </p:sp>
      <p:sp>
        <p:nvSpPr>
          <p:cNvPr id="5" name="CuadroTexto 4"/>
          <p:cNvSpPr txBox="1"/>
          <p:nvPr/>
        </p:nvSpPr>
        <p:spPr>
          <a:xfrm>
            <a:off x="1311008" y="2156881"/>
            <a:ext cx="9208967" cy="3539430"/>
          </a:xfrm>
          <a:prstGeom prst="rect">
            <a:avLst/>
          </a:prstGeom>
          <a:noFill/>
        </p:spPr>
        <p:txBody>
          <a:bodyPr wrap="square" rtlCol="0">
            <a:spAutoFit/>
          </a:bodyPr>
          <a:lstStyle/>
          <a:p>
            <a:pPr algn="just"/>
            <a:r>
              <a:rPr lang="es-CL" sz="2800" dirty="0"/>
              <a:t>Con esta presentación podemos concluir, que en estas ultimas semanas, nuestro trabajo ha sido un esencial inicio para poder realizar la base de nuestro proyecto, en cuanto al desarrollo del robot,  seguirá mejorando en todos los ámbitos, para poder llegar a nuestro objetivo final, el cual es que el robot pueda manipular el cubo rubik’s con algoritmos establecidos por nosotros.</a:t>
            </a:r>
          </a:p>
        </p:txBody>
      </p:sp>
    </p:spTree>
    <p:extLst>
      <p:ext uri="{BB962C8B-B14F-4D97-AF65-F5344CB8AC3E}">
        <p14:creationId xmlns:p14="http://schemas.microsoft.com/office/powerpoint/2010/main" val="30700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7282" y="2732184"/>
            <a:ext cx="8174516" cy="2585323"/>
          </a:xfrm>
          <a:prstGeom prst="rect">
            <a:avLst/>
          </a:prstGeom>
          <a:noFill/>
        </p:spPr>
        <p:txBody>
          <a:bodyPr wrap="square" rtlCol="0">
            <a:spAutoFit/>
          </a:bodyPr>
          <a:lstStyle/>
          <a:p>
            <a:pPr marL="342900" indent="-342900">
              <a:buClr>
                <a:schemeClr val="accent1"/>
              </a:buClr>
              <a:buFont typeface="Wingdings" panose="05000000000000000000" pitchFamily="2" charset="2"/>
              <a:buChar char="q"/>
            </a:pPr>
            <a:r>
              <a:rPr lang="es-CL" sz="2400" u="sng" dirty="0">
                <a:hlinkClick r:id="rId2"/>
              </a:rPr>
              <a:t>https://www.ev3dev.org/docs/tutorials/setting-up-python-pycharm/</a:t>
            </a:r>
            <a:endParaRPr lang="es-CL" sz="2400" u="sng" dirty="0"/>
          </a:p>
          <a:p>
            <a:pPr marL="342900" indent="-342900">
              <a:buClr>
                <a:schemeClr val="accent1"/>
              </a:buClr>
              <a:buFont typeface="Wingdings" panose="05000000000000000000" pitchFamily="2" charset="2"/>
              <a:buChar char="q"/>
            </a:pPr>
            <a:endParaRPr lang="es-CL" sz="2400" dirty="0"/>
          </a:p>
          <a:p>
            <a:pPr marL="342900" indent="-342900">
              <a:buClr>
                <a:schemeClr val="accent1"/>
              </a:buClr>
              <a:buFont typeface="Wingdings" panose="05000000000000000000" pitchFamily="2" charset="2"/>
              <a:buChar char="q"/>
            </a:pPr>
            <a:r>
              <a:rPr lang="es-CL" sz="2400" u="sng" dirty="0">
                <a:solidFill>
                  <a:schemeClr val="accent1">
                    <a:lumMod val="60000"/>
                    <a:lumOff val="40000"/>
                  </a:schemeClr>
                </a:solidFill>
              </a:rPr>
              <a:t>https://python-ev3dev.readthedocs.io/en/ev3dev-stretch/motors.html#ev3dev.motor.Motor.on_for_degrees</a:t>
            </a:r>
          </a:p>
          <a:p>
            <a:endParaRPr lang="es-CL" u="sng" dirty="0">
              <a:solidFill>
                <a:schemeClr val="accent1"/>
              </a:solidFill>
            </a:endParaRPr>
          </a:p>
        </p:txBody>
      </p:sp>
      <p:sp>
        <p:nvSpPr>
          <p:cNvPr id="3" name="CuadroTexto 2"/>
          <p:cNvSpPr txBox="1"/>
          <p:nvPr/>
        </p:nvSpPr>
        <p:spPr>
          <a:xfrm>
            <a:off x="837282" y="776300"/>
            <a:ext cx="7407633" cy="830997"/>
          </a:xfrm>
          <a:prstGeom prst="rect">
            <a:avLst/>
          </a:prstGeom>
          <a:noFill/>
        </p:spPr>
        <p:txBody>
          <a:bodyPr wrap="square" rtlCol="0">
            <a:spAutoFit/>
          </a:bodyPr>
          <a:lstStyle/>
          <a:p>
            <a:r>
              <a:rPr lang="es-CL" sz="4800" dirty="0">
                <a:solidFill>
                  <a:schemeClr val="accent1"/>
                </a:solidFill>
              </a:rPr>
              <a:t>REFERENCIAS</a:t>
            </a:r>
            <a:endParaRPr lang="es-CL" sz="4800" dirty="0"/>
          </a:p>
        </p:txBody>
      </p:sp>
    </p:spTree>
    <p:extLst>
      <p:ext uri="{BB962C8B-B14F-4D97-AF65-F5344CB8AC3E}">
        <p14:creationId xmlns:p14="http://schemas.microsoft.com/office/powerpoint/2010/main" val="1410425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80">
                                          <p:stCondLst>
                                            <p:cond delay="0"/>
                                          </p:stCondLst>
                                        </p:cTn>
                                        <p:tgtEl>
                                          <p:spTgt spid="4">
                                            <p:txEl>
                                              <p:pRg st="0" end="0"/>
                                            </p:txEl>
                                          </p:spTgt>
                                        </p:tgtEl>
                                      </p:cBhvr>
                                    </p:animEffect>
                                    <p:anim calcmode="lin" valueType="num">
                                      <p:cBhvr>
                                        <p:cTn id="1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xEl>
                                              <p:pRg st="0" end="0"/>
                                            </p:txEl>
                                          </p:spTgt>
                                        </p:tgtEl>
                                      </p:cBhvr>
                                      <p:to x="100000" y="60000"/>
                                    </p:animScale>
                                    <p:animScale>
                                      <p:cBhvr>
                                        <p:cTn id="18" dur="166" decel="50000">
                                          <p:stCondLst>
                                            <p:cond delay="676"/>
                                          </p:stCondLst>
                                        </p:cTn>
                                        <p:tgtEl>
                                          <p:spTgt spid="4">
                                            <p:txEl>
                                              <p:pRg st="0" end="0"/>
                                            </p:txEl>
                                          </p:spTgt>
                                        </p:tgtEl>
                                      </p:cBhvr>
                                      <p:to x="100000" y="100000"/>
                                    </p:animScale>
                                    <p:animScale>
                                      <p:cBhvr>
                                        <p:cTn id="19" dur="26">
                                          <p:stCondLst>
                                            <p:cond delay="1312"/>
                                          </p:stCondLst>
                                        </p:cTn>
                                        <p:tgtEl>
                                          <p:spTgt spid="4">
                                            <p:txEl>
                                              <p:pRg st="0" end="0"/>
                                            </p:txEl>
                                          </p:spTgt>
                                        </p:tgtEl>
                                      </p:cBhvr>
                                      <p:to x="100000" y="80000"/>
                                    </p:animScale>
                                    <p:animScale>
                                      <p:cBhvr>
                                        <p:cTn id="20" dur="166" decel="50000">
                                          <p:stCondLst>
                                            <p:cond delay="1338"/>
                                          </p:stCondLst>
                                        </p:cTn>
                                        <p:tgtEl>
                                          <p:spTgt spid="4">
                                            <p:txEl>
                                              <p:pRg st="0" end="0"/>
                                            </p:txEl>
                                          </p:spTgt>
                                        </p:tgtEl>
                                      </p:cBhvr>
                                      <p:to x="100000" y="100000"/>
                                    </p:animScale>
                                    <p:animScale>
                                      <p:cBhvr>
                                        <p:cTn id="21" dur="26">
                                          <p:stCondLst>
                                            <p:cond delay="1642"/>
                                          </p:stCondLst>
                                        </p:cTn>
                                        <p:tgtEl>
                                          <p:spTgt spid="4">
                                            <p:txEl>
                                              <p:pRg st="0" end="0"/>
                                            </p:txEl>
                                          </p:spTgt>
                                        </p:tgtEl>
                                      </p:cBhvr>
                                      <p:to x="100000" y="90000"/>
                                    </p:animScale>
                                    <p:animScale>
                                      <p:cBhvr>
                                        <p:cTn id="22" dur="166" decel="50000">
                                          <p:stCondLst>
                                            <p:cond delay="1668"/>
                                          </p:stCondLst>
                                        </p:cTn>
                                        <p:tgtEl>
                                          <p:spTgt spid="4">
                                            <p:txEl>
                                              <p:pRg st="0" end="0"/>
                                            </p:txEl>
                                          </p:spTgt>
                                        </p:tgtEl>
                                      </p:cBhvr>
                                      <p:to x="100000" y="100000"/>
                                    </p:animScale>
                                    <p:animScale>
                                      <p:cBhvr>
                                        <p:cTn id="23" dur="26">
                                          <p:stCondLst>
                                            <p:cond delay="1808"/>
                                          </p:stCondLst>
                                        </p:cTn>
                                        <p:tgtEl>
                                          <p:spTgt spid="4">
                                            <p:txEl>
                                              <p:pRg st="0" end="0"/>
                                            </p:txEl>
                                          </p:spTgt>
                                        </p:tgtEl>
                                      </p:cBhvr>
                                      <p:to x="100000" y="95000"/>
                                    </p:animScale>
                                    <p:animScale>
                                      <p:cBhvr>
                                        <p:cTn id="24" dur="166" decel="50000">
                                          <p:stCondLst>
                                            <p:cond delay="1834"/>
                                          </p:stCondLst>
                                        </p:cTn>
                                        <p:tgtEl>
                                          <p:spTgt spid="4">
                                            <p:txEl>
                                              <p:pRg st="0" end="0"/>
                                            </p:txEl>
                                          </p:spTgt>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80">
                                          <p:stCondLst>
                                            <p:cond delay="0"/>
                                          </p:stCondLst>
                                        </p:cTn>
                                        <p:tgtEl>
                                          <p:spTgt spid="4">
                                            <p:txEl>
                                              <p:pRg st="2" end="2"/>
                                            </p:txEl>
                                          </p:spTgt>
                                        </p:tgtEl>
                                      </p:cBhvr>
                                    </p:animEffect>
                                    <p:anim calcmode="lin" valueType="num">
                                      <p:cBhvr>
                                        <p:cTn id="2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2" end="2"/>
                                            </p:txEl>
                                          </p:spTgt>
                                        </p:tgtEl>
                                      </p:cBhvr>
                                      <p:to x="100000" y="60000"/>
                                    </p:animScale>
                                    <p:animScale>
                                      <p:cBhvr>
                                        <p:cTn id="35" dur="166" decel="50000">
                                          <p:stCondLst>
                                            <p:cond delay="676"/>
                                          </p:stCondLst>
                                        </p:cTn>
                                        <p:tgtEl>
                                          <p:spTgt spid="4">
                                            <p:txEl>
                                              <p:pRg st="2" end="2"/>
                                            </p:txEl>
                                          </p:spTgt>
                                        </p:tgtEl>
                                      </p:cBhvr>
                                      <p:to x="100000" y="100000"/>
                                    </p:animScale>
                                    <p:animScale>
                                      <p:cBhvr>
                                        <p:cTn id="36" dur="26">
                                          <p:stCondLst>
                                            <p:cond delay="1312"/>
                                          </p:stCondLst>
                                        </p:cTn>
                                        <p:tgtEl>
                                          <p:spTgt spid="4">
                                            <p:txEl>
                                              <p:pRg st="2" end="2"/>
                                            </p:txEl>
                                          </p:spTgt>
                                        </p:tgtEl>
                                      </p:cBhvr>
                                      <p:to x="100000" y="80000"/>
                                    </p:animScale>
                                    <p:animScale>
                                      <p:cBhvr>
                                        <p:cTn id="37" dur="166" decel="50000">
                                          <p:stCondLst>
                                            <p:cond delay="1338"/>
                                          </p:stCondLst>
                                        </p:cTn>
                                        <p:tgtEl>
                                          <p:spTgt spid="4">
                                            <p:txEl>
                                              <p:pRg st="2" end="2"/>
                                            </p:txEl>
                                          </p:spTgt>
                                        </p:tgtEl>
                                      </p:cBhvr>
                                      <p:to x="100000" y="100000"/>
                                    </p:animScale>
                                    <p:animScale>
                                      <p:cBhvr>
                                        <p:cTn id="38" dur="26">
                                          <p:stCondLst>
                                            <p:cond delay="1642"/>
                                          </p:stCondLst>
                                        </p:cTn>
                                        <p:tgtEl>
                                          <p:spTgt spid="4">
                                            <p:txEl>
                                              <p:pRg st="2" end="2"/>
                                            </p:txEl>
                                          </p:spTgt>
                                        </p:tgtEl>
                                      </p:cBhvr>
                                      <p:to x="100000" y="90000"/>
                                    </p:animScale>
                                    <p:animScale>
                                      <p:cBhvr>
                                        <p:cTn id="39" dur="166" decel="50000">
                                          <p:stCondLst>
                                            <p:cond delay="1668"/>
                                          </p:stCondLst>
                                        </p:cTn>
                                        <p:tgtEl>
                                          <p:spTgt spid="4">
                                            <p:txEl>
                                              <p:pRg st="2" end="2"/>
                                            </p:txEl>
                                          </p:spTgt>
                                        </p:tgtEl>
                                      </p:cBhvr>
                                      <p:to x="100000" y="100000"/>
                                    </p:animScale>
                                    <p:animScale>
                                      <p:cBhvr>
                                        <p:cTn id="40" dur="26">
                                          <p:stCondLst>
                                            <p:cond delay="1808"/>
                                          </p:stCondLst>
                                        </p:cTn>
                                        <p:tgtEl>
                                          <p:spTgt spid="4">
                                            <p:txEl>
                                              <p:pRg st="2" end="2"/>
                                            </p:txEl>
                                          </p:spTgt>
                                        </p:tgtEl>
                                      </p:cBhvr>
                                      <p:to x="100000" y="95000"/>
                                    </p:animScale>
                                    <p:animScale>
                                      <p:cBhvr>
                                        <p:cTn id="41"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8490" y="1703414"/>
            <a:ext cx="11661418" cy="553997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s-CL" sz="2400" dirty="0"/>
              <a:t>Panorama general </a:t>
            </a:r>
          </a:p>
          <a:p>
            <a:pPr>
              <a:lnSpc>
                <a:spcPct val="150000"/>
              </a:lnSpc>
              <a:buClr>
                <a:schemeClr val="accent1"/>
              </a:buClr>
            </a:pPr>
            <a:r>
              <a:rPr lang="es-CL" sz="2400" dirty="0"/>
              <a:t>   (</a:t>
            </a:r>
            <a:r>
              <a:rPr lang="es-CL" sz="2400" i="1" dirty="0"/>
              <a:t>introducción, Objetivos, Restricciones, Entregables)</a:t>
            </a:r>
          </a:p>
          <a:p>
            <a:pPr marL="285750" indent="-285750">
              <a:lnSpc>
                <a:spcPct val="150000"/>
              </a:lnSpc>
              <a:buClr>
                <a:schemeClr val="accent1"/>
              </a:buClr>
              <a:buFont typeface="Wingdings" panose="05000000000000000000" pitchFamily="2" charset="2"/>
              <a:buChar char="ü"/>
            </a:pPr>
            <a:r>
              <a:rPr lang="es-CL" sz="2400" dirty="0"/>
              <a:t>Organización del personal</a:t>
            </a:r>
          </a:p>
          <a:p>
            <a:r>
              <a:rPr lang="es-CL" sz="2400" dirty="0"/>
              <a:t>   </a:t>
            </a:r>
            <a:r>
              <a:rPr lang="es-CL" sz="2400" i="1" dirty="0"/>
              <a:t>(Descripción de roles, Personal que cumplirá los roles ,Mecanismos de     	comunicación)</a:t>
            </a:r>
          </a:p>
          <a:p>
            <a:pPr marL="285750" indent="-285750">
              <a:lnSpc>
                <a:spcPct val="150000"/>
              </a:lnSpc>
              <a:buClr>
                <a:schemeClr val="accent1"/>
              </a:buClr>
              <a:buFont typeface="Wingdings" panose="05000000000000000000" pitchFamily="2" charset="2"/>
              <a:buChar char="ü"/>
            </a:pPr>
            <a:r>
              <a:rPr lang="es-CL" sz="2400" dirty="0"/>
              <a:t>Planificación del proyecto</a:t>
            </a:r>
          </a:p>
          <a:p>
            <a:pPr>
              <a:buClr>
                <a:schemeClr val="accent1"/>
              </a:buClr>
            </a:pPr>
            <a:r>
              <a:rPr lang="es-CL" sz="2400" dirty="0"/>
              <a:t>   </a:t>
            </a:r>
            <a:r>
              <a:rPr lang="es-CL" sz="2400" i="1" dirty="0"/>
              <a:t>(Actividades, Asignación de tiempo, Personal rol asignado, Gestión de 	riesgos)</a:t>
            </a:r>
          </a:p>
          <a:p>
            <a:pPr marL="285750" indent="-285750">
              <a:lnSpc>
                <a:spcPct val="150000"/>
              </a:lnSpc>
              <a:buClr>
                <a:schemeClr val="accent1"/>
              </a:buClr>
              <a:buFont typeface="Wingdings" panose="05000000000000000000" pitchFamily="2" charset="2"/>
              <a:buChar char="ü"/>
            </a:pPr>
            <a:r>
              <a:rPr lang="es-CL" sz="2400" dirty="0"/>
              <a:t>Planificación de los recursos</a:t>
            </a:r>
          </a:p>
          <a:p>
            <a:pPr>
              <a:buClr>
                <a:schemeClr val="accent1"/>
              </a:buClr>
            </a:pPr>
            <a:r>
              <a:rPr lang="es-CL" sz="2400" i="1" dirty="0"/>
              <a:t>   (Recursos hardware-software requeridos, Estimación de costos)</a:t>
            </a:r>
          </a:p>
          <a:p>
            <a:pPr marL="285750" indent="-285750">
              <a:lnSpc>
                <a:spcPct val="150000"/>
              </a:lnSpc>
              <a:buClr>
                <a:schemeClr val="accent1"/>
              </a:buClr>
              <a:buFont typeface="Wingdings" panose="05000000000000000000" pitchFamily="2" charset="2"/>
              <a:buChar char="ü"/>
            </a:pPr>
            <a:r>
              <a:rPr lang="es-CL" sz="2400" dirty="0"/>
              <a:t>Referencias</a:t>
            </a:r>
          </a:p>
          <a:p>
            <a:pPr marL="285750" indent="-285750">
              <a:buFont typeface="Wingdings" panose="05000000000000000000" pitchFamily="2" charset="2"/>
              <a:buChar char="ü"/>
            </a:pPr>
            <a:endParaRPr lang="es-CL" dirty="0"/>
          </a:p>
        </p:txBody>
      </p:sp>
      <p:sp>
        <p:nvSpPr>
          <p:cNvPr id="6" name="CuadroTexto 5"/>
          <p:cNvSpPr txBox="1"/>
          <p:nvPr/>
        </p:nvSpPr>
        <p:spPr>
          <a:xfrm>
            <a:off x="688490" y="724653"/>
            <a:ext cx="4805299" cy="769441"/>
          </a:xfrm>
          <a:prstGeom prst="rect">
            <a:avLst/>
          </a:prstGeom>
          <a:noFill/>
        </p:spPr>
        <p:txBody>
          <a:bodyPr wrap="square" rtlCol="0">
            <a:spAutoFit/>
          </a:bodyPr>
          <a:lstStyle/>
          <a:p>
            <a:pPr algn="ctr"/>
            <a:r>
              <a:rPr lang="es-CL" sz="4400" dirty="0">
                <a:solidFill>
                  <a:schemeClr val="accent1"/>
                </a:solidFill>
              </a:rPr>
              <a:t>TEMAS A TRATAR:</a:t>
            </a:r>
          </a:p>
        </p:txBody>
      </p:sp>
    </p:spTree>
    <p:extLst>
      <p:ext uri="{BB962C8B-B14F-4D97-AF65-F5344CB8AC3E}">
        <p14:creationId xmlns:p14="http://schemas.microsoft.com/office/powerpoint/2010/main" val="2903156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4" dur="500"/>
                                        <p:tgtEl>
                                          <p:spTgt spid="5">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0" dur="500"/>
                                        <p:tgtEl>
                                          <p:spTgt spid="5">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6" dur="500"/>
                                        <p:tgtEl>
                                          <p:spTgt spid="5">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9" dur="500"/>
                                        <p:tgtEl>
                                          <p:spTgt spid="5">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2" dur="500"/>
                                        <p:tgtEl>
                                          <p:spTgt spid="5">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8136" y="620986"/>
            <a:ext cx="4560983" cy="1046440"/>
          </a:xfrm>
          <a:prstGeom prst="rect">
            <a:avLst/>
          </a:prstGeom>
          <a:noFill/>
        </p:spPr>
        <p:txBody>
          <a:bodyPr wrap="square" rtlCol="0">
            <a:spAutoFit/>
          </a:bodyPr>
          <a:lstStyle/>
          <a:p>
            <a:pPr algn="ctr"/>
            <a:r>
              <a:rPr lang="es-CL" sz="4400" dirty="0">
                <a:solidFill>
                  <a:schemeClr val="accent1"/>
                </a:solidFill>
              </a:rPr>
              <a:t>INTRODUCCION</a:t>
            </a:r>
          </a:p>
          <a:p>
            <a:endParaRPr lang="es-CL" dirty="0"/>
          </a:p>
        </p:txBody>
      </p:sp>
      <p:sp>
        <p:nvSpPr>
          <p:cNvPr id="7" name="CuadroTexto 6"/>
          <p:cNvSpPr txBox="1"/>
          <p:nvPr/>
        </p:nvSpPr>
        <p:spPr>
          <a:xfrm>
            <a:off x="638136" y="1590593"/>
            <a:ext cx="10428457" cy="2585323"/>
          </a:xfrm>
          <a:prstGeom prst="rect">
            <a:avLst/>
          </a:prstGeom>
          <a:noFill/>
        </p:spPr>
        <p:txBody>
          <a:bodyPr wrap="square" rtlCol="0">
            <a:spAutoFit/>
          </a:bodyPr>
          <a:lstStyle/>
          <a:p>
            <a:r>
              <a:rPr lang="es-ES" sz="2400" dirty="0"/>
              <a:t>Se desarrollará un proyecto que consiste en la construcción de un robot. Este debe tener la capacidad de resolver un cubo rubik’s mediante algoritmos generados por los integrantes. El robot se construirá a base de un kit ev3 lego y deberá ser capaz de mover paso a paso las caras del cubo, logrando que éstas tengan sus colores correspondientes.</a:t>
            </a:r>
          </a:p>
          <a:p>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34" y="3973339"/>
            <a:ext cx="3535496" cy="2664615"/>
          </a:xfrm>
          <a:prstGeom prst="rect">
            <a:avLst/>
          </a:prstGeom>
        </p:spPr>
      </p:pic>
      <p:pic>
        <p:nvPicPr>
          <p:cNvPr id="1026" name="Picture 2" descr="Resultado de imagen para mindstorms ev3 RUBI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634" y="3757945"/>
            <a:ext cx="4942057" cy="277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945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par>
                          <p:cTn id="12" fill="hold">
                            <p:stCondLst>
                              <p:cond delay="1000"/>
                            </p:stCondLst>
                            <p:childTnLst>
                              <p:par>
                                <p:cTn id="13" presetID="21"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2)">
                                      <p:cBhvr>
                                        <p:cTn id="15" dur="2000"/>
                                        <p:tgtEl>
                                          <p:spTgt spid="3"/>
                                        </p:tgtEl>
                                      </p:cBhvr>
                                    </p:animEffect>
                                  </p:childTnLst>
                                </p:cTn>
                              </p:par>
                            </p:childTnLst>
                          </p:cTn>
                        </p:par>
                        <p:par>
                          <p:cTn id="16" fill="hold">
                            <p:stCondLst>
                              <p:cond delay="3000"/>
                            </p:stCondLst>
                            <p:childTnLst>
                              <p:par>
                                <p:cTn id="17" presetID="21" presetClass="entr" presetSubtype="2"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2)">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28" y="574728"/>
            <a:ext cx="4852287" cy="592518"/>
          </a:xfrm>
        </p:spPr>
        <p:txBody>
          <a:bodyPr/>
          <a:lstStyle/>
          <a:p>
            <a:r>
              <a:rPr lang="es-CL" sz="3200" dirty="0">
                <a:solidFill>
                  <a:schemeClr val="accent1"/>
                </a:solidFill>
              </a:rPr>
              <a:t>OBJETIVO GENERAL</a:t>
            </a:r>
            <a:endParaRPr lang="es-CL" sz="3200" dirty="0"/>
          </a:p>
        </p:txBody>
      </p:sp>
      <p:sp>
        <p:nvSpPr>
          <p:cNvPr id="4" name="CuadroTexto 3"/>
          <p:cNvSpPr txBox="1"/>
          <p:nvPr/>
        </p:nvSpPr>
        <p:spPr>
          <a:xfrm>
            <a:off x="645128" y="3696962"/>
            <a:ext cx="11134494" cy="2862322"/>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
            </a:pPr>
            <a:r>
              <a:rPr lang="es-ES" sz="2400" dirty="0"/>
              <a:t>Diseñar y armar un robot que pueda manipular un cubo rubik’s.</a:t>
            </a:r>
          </a:p>
          <a:p>
            <a:pPr marL="342900" indent="-342900">
              <a:lnSpc>
                <a:spcPct val="150000"/>
              </a:lnSpc>
              <a:buClr>
                <a:schemeClr val="accent1"/>
              </a:buClr>
              <a:buFont typeface="Wingdings" panose="05000000000000000000" pitchFamily="2" charset="2"/>
              <a:buChar char="§"/>
            </a:pPr>
            <a:r>
              <a:rPr lang="es-ES" sz="2400" dirty="0"/>
              <a:t>Desarrollar un programa en lenguaje Python que logre realizar los algoritmos traducidos para la resolución de un cubo rubik’s </a:t>
            </a:r>
          </a:p>
          <a:p>
            <a:pPr marL="342900" indent="-342900">
              <a:lnSpc>
                <a:spcPct val="150000"/>
              </a:lnSpc>
              <a:buClr>
                <a:schemeClr val="accent1"/>
              </a:buClr>
              <a:buFont typeface="Wingdings" panose="05000000000000000000" pitchFamily="2" charset="2"/>
              <a:buChar char="§"/>
            </a:pPr>
            <a:r>
              <a:rPr lang="es-ES" sz="2400" dirty="0"/>
              <a:t>Crear una aplicación capacitada para enviar instrucciones remotamente hacia el robot EV3.</a:t>
            </a:r>
            <a:endParaRPr lang="es-CL" sz="2400" dirty="0"/>
          </a:p>
        </p:txBody>
      </p:sp>
      <p:sp>
        <p:nvSpPr>
          <p:cNvPr id="5" name="CuadroTexto 4"/>
          <p:cNvSpPr txBox="1"/>
          <p:nvPr/>
        </p:nvSpPr>
        <p:spPr>
          <a:xfrm>
            <a:off x="645128" y="2974034"/>
            <a:ext cx="4929555" cy="584775"/>
          </a:xfrm>
          <a:prstGeom prst="rect">
            <a:avLst/>
          </a:prstGeom>
          <a:noFill/>
        </p:spPr>
        <p:txBody>
          <a:bodyPr wrap="none" rtlCol="0">
            <a:spAutoFit/>
          </a:bodyPr>
          <a:lstStyle/>
          <a:p>
            <a:r>
              <a:rPr lang="es-CL" sz="3200" dirty="0">
                <a:solidFill>
                  <a:schemeClr val="accent1"/>
                </a:solidFill>
              </a:rPr>
              <a:t>OBJETIVOS ESPECÍFICOS</a:t>
            </a:r>
            <a:endParaRPr lang="es-CL" sz="3200" dirty="0"/>
          </a:p>
        </p:txBody>
      </p:sp>
      <p:sp>
        <p:nvSpPr>
          <p:cNvPr id="6" name="CuadroTexto 5"/>
          <p:cNvSpPr txBox="1"/>
          <p:nvPr/>
        </p:nvSpPr>
        <p:spPr>
          <a:xfrm>
            <a:off x="645128" y="1247338"/>
            <a:ext cx="9661793" cy="1938992"/>
          </a:xfrm>
          <a:prstGeom prst="rect">
            <a:avLst/>
          </a:prstGeom>
          <a:noFill/>
        </p:spPr>
        <p:txBody>
          <a:bodyPr wrap="square" rtlCol="0">
            <a:spAutoFit/>
          </a:bodyPr>
          <a:lstStyle/>
          <a:p>
            <a:r>
              <a:rPr lang="es-ES" sz="2400" dirty="0"/>
              <a:t>Objetivo General Construir un robot EV3 capaz de ejecutar algoritmos de resolución para un cubo rubik’s 3x3x3 a través de un programa diseñado para controlar el hardware del WarMachine: Cube Destroyer. </a:t>
            </a:r>
          </a:p>
          <a:p>
            <a:endParaRPr lang="es-CL" sz="2400" dirty="0"/>
          </a:p>
        </p:txBody>
      </p:sp>
    </p:spTree>
    <p:extLst>
      <p:ext uri="{BB962C8B-B14F-4D97-AF65-F5344CB8AC3E}">
        <p14:creationId xmlns:p14="http://schemas.microsoft.com/office/powerpoint/2010/main" val="2225277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up)">
                                      <p:cBhvr>
                                        <p:cTn id="19" dur="500"/>
                                        <p:tgtEl>
                                          <p:spTgt spid="4">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772207"/>
            <a:ext cx="9404723" cy="1400530"/>
          </a:xfrm>
        </p:spPr>
        <p:txBody>
          <a:bodyPr/>
          <a:lstStyle/>
          <a:p>
            <a:r>
              <a:rPr lang="es-CL" sz="4400" dirty="0">
                <a:solidFill>
                  <a:schemeClr val="accent1"/>
                </a:solidFill>
              </a:rPr>
              <a:t>RESTRICCIONES</a:t>
            </a:r>
            <a:endParaRPr lang="es-CL" dirty="0"/>
          </a:p>
        </p:txBody>
      </p:sp>
      <p:sp>
        <p:nvSpPr>
          <p:cNvPr id="8" name="CuadroTexto 7"/>
          <p:cNvSpPr txBox="1"/>
          <p:nvPr/>
        </p:nvSpPr>
        <p:spPr>
          <a:xfrm>
            <a:off x="646112" y="2172737"/>
            <a:ext cx="10084318" cy="3323987"/>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s-ES" sz="2400" dirty="0"/>
              <a:t>Las piezas del robot EV3 son altamente escasas, ya que es un modelo nuevo.</a:t>
            </a:r>
          </a:p>
          <a:p>
            <a:pPr marL="342900" indent="-342900">
              <a:buClr>
                <a:schemeClr val="accent1"/>
              </a:buClr>
              <a:buFont typeface="Wingdings" panose="05000000000000000000" pitchFamily="2" charset="2"/>
              <a:buChar char="§"/>
            </a:pPr>
            <a:endParaRPr lang="es-ES" sz="2400" dirty="0"/>
          </a:p>
          <a:p>
            <a:pPr marL="342900" indent="-342900">
              <a:buClr>
                <a:schemeClr val="accent1"/>
              </a:buClr>
              <a:buFont typeface="Wingdings" panose="05000000000000000000" pitchFamily="2" charset="2"/>
              <a:buChar char="§"/>
            </a:pPr>
            <a:r>
              <a:rPr lang="es-ES" sz="2400" dirty="0"/>
              <a:t>Al no tener en su totalidad los conocimientos del lenguaje Python, nos limita a utilizar funciones básicas.</a:t>
            </a:r>
          </a:p>
          <a:p>
            <a:pPr marL="342900" indent="-342900">
              <a:buClr>
                <a:schemeClr val="accent1"/>
              </a:buClr>
              <a:buFont typeface="Wingdings" panose="05000000000000000000" pitchFamily="2" charset="2"/>
              <a:buChar char="§"/>
            </a:pPr>
            <a:endParaRPr lang="es-ES" sz="2400" dirty="0"/>
          </a:p>
          <a:p>
            <a:pPr marL="342900" indent="-342900">
              <a:buClr>
                <a:schemeClr val="accent1"/>
              </a:buClr>
              <a:buFont typeface="Wingdings" panose="05000000000000000000" pitchFamily="2" charset="2"/>
              <a:buChar char="§"/>
            </a:pPr>
            <a:r>
              <a:rPr lang="es-ES" sz="2400" dirty="0"/>
              <a:t>Sólo disponemos de los movimientos que nos proporcionan los motores para la resolución del cubo rubik’s.</a:t>
            </a:r>
            <a:endParaRPr lang="es-CL" sz="2400" dirty="0"/>
          </a:p>
          <a:p>
            <a:endParaRPr lang="es-CL" dirty="0"/>
          </a:p>
        </p:txBody>
      </p:sp>
    </p:spTree>
    <p:extLst>
      <p:ext uri="{BB962C8B-B14F-4D97-AF65-F5344CB8AC3E}">
        <p14:creationId xmlns:p14="http://schemas.microsoft.com/office/powerpoint/2010/main" val="343973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4800" dirty="0">
                <a:solidFill>
                  <a:schemeClr val="accent1"/>
                </a:solidFill>
              </a:rPr>
              <a:t>ENTREGABLES</a:t>
            </a:r>
            <a:endParaRPr lang="es-CL" sz="4800" dirty="0"/>
          </a:p>
        </p:txBody>
      </p:sp>
      <p:sp>
        <p:nvSpPr>
          <p:cNvPr id="3" name="Marcador de contenido 2"/>
          <p:cNvSpPr>
            <a:spLocks noGrp="1"/>
          </p:cNvSpPr>
          <p:nvPr>
            <p:ph idx="1"/>
          </p:nvPr>
        </p:nvSpPr>
        <p:spPr>
          <a:xfrm>
            <a:off x="646111" y="2085969"/>
            <a:ext cx="7980096" cy="4195481"/>
          </a:xfrm>
        </p:spPr>
        <p:txBody>
          <a:bodyPr>
            <a:normAutofit fontScale="92500" lnSpcReduction="10000"/>
          </a:bodyPr>
          <a:lstStyle/>
          <a:p>
            <a:pPr>
              <a:buFont typeface="Wingdings" panose="05000000000000000000" pitchFamily="2" charset="2"/>
              <a:buChar char="q"/>
            </a:pPr>
            <a:r>
              <a:rPr lang="es-ES" sz="3600" dirty="0"/>
              <a:t>Informe plan de proyecto</a:t>
            </a:r>
          </a:p>
          <a:p>
            <a:pPr>
              <a:buFont typeface="Wingdings" panose="05000000000000000000" pitchFamily="2" charset="2"/>
              <a:buChar char="q"/>
            </a:pPr>
            <a:endParaRPr lang="es-ES" sz="3600" dirty="0"/>
          </a:p>
          <a:p>
            <a:pPr>
              <a:buFont typeface="Wingdings" panose="05000000000000000000" pitchFamily="2" charset="2"/>
              <a:buChar char="q"/>
            </a:pPr>
            <a:r>
              <a:rPr lang="es-ES" sz="3600" dirty="0"/>
              <a:t>Producto final </a:t>
            </a:r>
          </a:p>
          <a:p>
            <a:pPr>
              <a:buFont typeface="Wingdings" panose="05000000000000000000" pitchFamily="2" charset="2"/>
              <a:buChar char="q"/>
            </a:pPr>
            <a:endParaRPr lang="es-ES" sz="3600" dirty="0"/>
          </a:p>
          <a:p>
            <a:pPr>
              <a:buFont typeface="Wingdings" panose="05000000000000000000" pitchFamily="2" charset="2"/>
              <a:buChar char="q"/>
            </a:pPr>
            <a:r>
              <a:rPr lang="es-ES" sz="3600" dirty="0"/>
              <a:t>Bitácora semanal </a:t>
            </a:r>
          </a:p>
          <a:p>
            <a:pPr>
              <a:buFont typeface="Wingdings" panose="05000000000000000000" pitchFamily="2" charset="2"/>
              <a:buChar char="q"/>
            </a:pPr>
            <a:endParaRPr lang="es-ES" sz="3600" dirty="0"/>
          </a:p>
          <a:p>
            <a:pPr>
              <a:buFont typeface="Wingdings" panose="05000000000000000000" pitchFamily="2" charset="2"/>
              <a:buChar char="q"/>
            </a:pPr>
            <a:r>
              <a:rPr lang="es-ES" sz="3600" dirty="0"/>
              <a:t>Lista de posibles riesgos</a:t>
            </a:r>
            <a:endParaRPr lang="es-CL" sz="3600" dirty="0"/>
          </a:p>
        </p:txBody>
      </p:sp>
    </p:spTree>
    <p:extLst>
      <p:ext uri="{BB962C8B-B14F-4D97-AF65-F5344CB8AC3E}">
        <p14:creationId xmlns:p14="http://schemas.microsoft.com/office/powerpoint/2010/main" val="3576428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362">
                                          <p:stCondLst>
                                            <p:cond delay="0"/>
                                          </p:stCondLst>
                                        </p:cTn>
                                        <p:tgtEl>
                                          <p:spTgt spid="3">
                                            <p:txEl>
                                              <p:pRg st="0" end="0"/>
                                            </p:txEl>
                                          </p:spTgt>
                                        </p:tgtEl>
                                      </p:cBhvr>
                                    </p:animEffect>
                                    <p:anim calcmode="lin" valueType="num">
                                      <p:cBhvr>
                                        <p:cTn id="12"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208" tmFilter="0, 0; 0.125,0.2665; 0.25,0.4; 0.375,0.465; 0.5,0.5;  0.625,0.535; 0.75,0.6; 0.875,0.7335; 1,1">
                                          <p:stCondLst>
                                            <p:cond delay="82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16">
                                          <p:stCondLst>
                                            <p:cond delay="406"/>
                                          </p:stCondLst>
                                        </p:cTn>
                                        <p:tgtEl>
                                          <p:spTgt spid="3">
                                            <p:txEl>
                                              <p:pRg st="0" end="0"/>
                                            </p:txEl>
                                          </p:spTgt>
                                        </p:tgtEl>
                                      </p:cBhvr>
                                      <p:to x="100000" y="60000"/>
                                    </p:animScale>
                                    <p:animScale>
                                      <p:cBhvr>
                                        <p:cTn id="18" dur="104" decel="50000">
                                          <p:stCondLst>
                                            <p:cond delay="422"/>
                                          </p:stCondLst>
                                        </p:cTn>
                                        <p:tgtEl>
                                          <p:spTgt spid="3">
                                            <p:txEl>
                                              <p:pRg st="0" end="0"/>
                                            </p:txEl>
                                          </p:spTgt>
                                        </p:tgtEl>
                                      </p:cBhvr>
                                      <p:to x="100000" y="100000"/>
                                    </p:animScale>
                                    <p:animScale>
                                      <p:cBhvr>
                                        <p:cTn id="19" dur="16">
                                          <p:stCondLst>
                                            <p:cond delay="820"/>
                                          </p:stCondLst>
                                        </p:cTn>
                                        <p:tgtEl>
                                          <p:spTgt spid="3">
                                            <p:txEl>
                                              <p:pRg st="0" end="0"/>
                                            </p:txEl>
                                          </p:spTgt>
                                        </p:tgtEl>
                                      </p:cBhvr>
                                      <p:to x="100000" y="80000"/>
                                    </p:animScale>
                                    <p:animScale>
                                      <p:cBhvr>
                                        <p:cTn id="20" dur="104" decel="50000">
                                          <p:stCondLst>
                                            <p:cond delay="836"/>
                                          </p:stCondLst>
                                        </p:cTn>
                                        <p:tgtEl>
                                          <p:spTgt spid="3">
                                            <p:txEl>
                                              <p:pRg st="0" end="0"/>
                                            </p:txEl>
                                          </p:spTgt>
                                        </p:tgtEl>
                                      </p:cBhvr>
                                      <p:to x="100000" y="100000"/>
                                    </p:animScale>
                                    <p:animScale>
                                      <p:cBhvr>
                                        <p:cTn id="21" dur="16">
                                          <p:stCondLst>
                                            <p:cond delay="1026"/>
                                          </p:stCondLst>
                                        </p:cTn>
                                        <p:tgtEl>
                                          <p:spTgt spid="3">
                                            <p:txEl>
                                              <p:pRg st="0" end="0"/>
                                            </p:txEl>
                                          </p:spTgt>
                                        </p:tgtEl>
                                      </p:cBhvr>
                                      <p:to x="100000" y="90000"/>
                                    </p:animScale>
                                    <p:animScale>
                                      <p:cBhvr>
                                        <p:cTn id="22" dur="104" decel="50000">
                                          <p:stCondLst>
                                            <p:cond delay="1043"/>
                                          </p:stCondLst>
                                        </p:cTn>
                                        <p:tgtEl>
                                          <p:spTgt spid="3">
                                            <p:txEl>
                                              <p:pRg st="0" end="0"/>
                                            </p:txEl>
                                          </p:spTgt>
                                        </p:tgtEl>
                                      </p:cBhvr>
                                      <p:to x="100000" y="100000"/>
                                    </p:animScale>
                                    <p:animScale>
                                      <p:cBhvr>
                                        <p:cTn id="23" dur="16">
                                          <p:stCondLst>
                                            <p:cond delay="1130"/>
                                          </p:stCondLst>
                                        </p:cTn>
                                        <p:tgtEl>
                                          <p:spTgt spid="3">
                                            <p:txEl>
                                              <p:pRg st="0" end="0"/>
                                            </p:txEl>
                                          </p:spTgt>
                                        </p:tgtEl>
                                      </p:cBhvr>
                                      <p:to x="100000" y="95000"/>
                                    </p:animScale>
                                    <p:animScale>
                                      <p:cBhvr>
                                        <p:cTn id="24" dur="104" decel="50000">
                                          <p:stCondLst>
                                            <p:cond delay="1146"/>
                                          </p:stCondLst>
                                        </p:cTn>
                                        <p:tgtEl>
                                          <p:spTgt spid="3">
                                            <p:txEl>
                                              <p:pRg st="0" end="0"/>
                                            </p:txEl>
                                          </p:spTgt>
                                        </p:tgtEl>
                                      </p:cBhvr>
                                      <p:to x="100000" y="100000"/>
                                    </p:animScale>
                                  </p:childTnLst>
                                </p:cTn>
                              </p:par>
                            </p:childTnLst>
                          </p:cTn>
                        </p:par>
                        <p:par>
                          <p:cTn id="25" fill="hold">
                            <p:stCondLst>
                              <p:cond delay="1750"/>
                            </p:stCondLst>
                            <p:childTnLst>
                              <p:par>
                                <p:cTn id="26" presetID="26"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362">
                                          <p:stCondLst>
                                            <p:cond delay="0"/>
                                          </p:stCondLst>
                                        </p:cTn>
                                        <p:tgtEl>
                                          <p:spTgt spid="3">
                                            <p:txEl>
                                              <p:pRg st="2" end="2"/>
                                            </p:txEl>
                                          </p:spTgt>
                                        </p:tgtEl>
                                      </p:cBhvr>
                                    </p:animEffect>
                                    <p:anim calcmode="lin" valueType="num">
                                      <p:cBhvr>
                                        <p:cTn id="29" dur="1139"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415"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415" tmFilter="0, 0; 0.125,0.2665; 0.25,0.4; 0.375,0.465; 0.5,0.5;  0.625,0.535; 0.75,0.6; 0.875,0.7335; 1,1">
                                          <p:stCondLst>
                                            <p:cond delay="415"/>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208" tmFilter="0, 0; 0.125,0.2665; 0.25,0.4; 0.375,0.465; 0.5,0.5;  0.625,0.535; 0.75,0.6; 0.875,0.7335; 1,1">
                                          <p:stCondLst>
                                            <p:cond delay="827"/>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03" tmFilter="0, 0; 0.125,0.2665; 0.25,0.4; 0.375,0.465; 0.5,0.5;  0.625,0.535; 0.75,0.6; 0.875,0.7335; 1,1">
                                          <p:stCondLst>
                                            <p:cond delay="1035"/>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16">
                                          <p:stCondLst>
                                            <p:cond delay="406"/>
                                          </p:stCondLst>
                                        </p:cTn>
                                        <p:tgtEl>
                                          <p:spTgt spid="3">
                                            <p:txEl>
                                              <p:pRg st="2" end="2"/>
                                            </p:txEl>
                                          </p:spTgt>
                                        </p:tgtEl>
                                      </p:cBhvr>
                                      <p:to x="100000" y="60000"/>
                                    </p:animScale>
                                    <p:animScale>
                                      <p:cBhvr>
                                        <p:cTn id="35" dur="104" decel="50000">
                                          <p:stCondLst>
                                            <p:cond delay="422"/>
                                          </p:stCondLst>
                                        </p:cTn>
                                        <p:tgtEl>
                                          <p:spTgt spid="3">
                                            <p:txEl>
                                              <p:pRg st="2" end="2"/>
                                            </p:txEl>
                                          </p:spTgt>
                                        </p:tgtEl>
                                      </p:cBhvr>
                                      <p:to x="100000" y="100000"/>
                                    </p:animScale>
                                    <p:animScale>
                                      <p:cBhvr>
                                        <p:cTn id="36" dur="16">
                                          <p:stCondLst>
                                            <p:cond delay="820"/>
                                          </p:stCondLst>
                                        </p:cTn>
                                        <p:tgtEl>
                                          <p:spTgt spid="3">
                                            <p:txEl>
                                              <p:pRg st="2" end="2"/>
                                            </p:txEl>
                                          </p:spTgt>
                                        </p:tgtEl>
                                      </p:cBhvr>
                                      <p:to x="100000" y="80000"/>
                                    </p:animScale>
                                    <p:animScale>
                                      <p:cBhvr>
                                        <p:cTn id="37" dur="104" decel="50000">
                                          <p:stCondLst>
                                            <p:cond delay="836"/>
                                          </p:stCondLst>
                                        </p:cTn>
                                        <p:tgtEl>
                                          <p:spTgt spid="3">
                                            <p:txEl>
                                              <p:pRg st="2" end="2"/>
                                            </p:txEl>
                                          </p:spTgt>
                                        </p:tgtEl>
                                      </p:cBhvr>
                                      <p:to x="100000" y="100000"/>
                                    </p:animScale>
                                    <p:animScale>
                                      <p:cBhvr>
                                        <p:cTn id="38" dur="16">
                                          <p:stCondLst>
                                            <p:cond delay="1026"/>
                                          </p:stCondLst>
                                        </p:cTn>
                                        <p:tgtEl>
                                          <p:spTgt spid="3">
                                            <p:txEl>
                                              <p:pRg st="2" end="2"/>
                                            </p:txEl>
                                          </p:spTgt>
                                        </p:tgtEl>
                                      </p:cBhvr>
                                      <p:to x="100000" y="90000"/>
                                    </p:animScale>
                                    <p:animScale>
                                      <p:cBhvr>
                                        <p:cTn id="39" dur="104" decel="50000">
                                          <p:stCondLst>
                                            <p:cond delay="1043"/>
                                          </p:stCondLst>
                                        </p:cTn>
                                        <p:tgtEl>
                                          <p:spTgt spid="3">
                                            <p:txEl>
                                              <p:pRg st="2" end="2"/>
                                            </p:txEl>
                                          </p:spTgt>
                                        </p:tgtEl>
                                      </p:cBhvr>
                                      <p:to x="100000" y="100000"/>
                                    </p:animScale>
                                    <p:animScale>
                                      <p:cBhvr>
                                        <p:cTn id="40" dur="16">
                                          <p:stCondLst>
                                            <p:cond delay="1130"/>
                                          </p:stCondLst>
                                        </p:cTn>
                                        <p:tgtEl>
                                          <p:spTgt spid="3">
                                            <p:txEl>
                                              <p:pRg st="2" end="2"/>
                                            </p:txEl>
                                          </p:spTgt>
                                        </p:tgtEl>
                                      </p:cBhvr>
                                      <p:to x="100000" y="95000"/>
                                    </p:animScale>
                                    <p:animScale>
                                      <p:cBhvr>
                                        <p:cTn id="41" dur="104" decel="50000">
                                          <p:stCondLst>
                                            <p:cond delay="1146"/>
                                          </p:stCondLst>
                                        </p:cTn>
                                        <p:tgtEl>
                                          <p:spTgt spid="3">
                                            <p:txEl>
                                              <p:pRg st="2" end="2"/>
                                            </p:txEl>
                                          </p:spTgt>
                                        </p:tgtEl>
                                      </p:cBhvr>
                                      <p:to x="100000" y="100000"/>
                                    </p:animScale>
                                  </p:childTnLst>
                                </p:cTn>
                              </p:par>
                            </p:childTnLst>
                          </p:cTn>
                        </p:par>
                        <p:par>
                          <p:cTn id="42" fill="hold">
                            <p:stCondLst>
                              <p:cond delay="3000"/>
                            </p:stCondLst>
                            <p:childTnLst>
                              <p:par>
                                <p:cTn id="43" presetID="26" presetClass="entr" presetSubtype="0" fill="hold" grpId="0"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362">
                                          <p:stCondLst>
                                            <p:cond delay="0"/>
                                          </p:stCondLst>
                                        </p:cTn>
                                        <p:tgtEl>
                                          <p:spTgt spid="3">
                                            <p:txEl>
                                              <p:pRg st="4" end="4"/>
                                            </p:txEl>
                                          </p:spTgt>
                                        </p:tgtEl>
                                      </p:cBhvr>
                                    </p:animEffect>
                                    <p:anim calcmode="lin" valueType="num">
                                      <p:cBhvr>
                                        <p:cTn id="46" dur="1139"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7" dur="415"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8" dur="415" tmFilter="0, 0; 0.125,0.2665; 0.25,0.4; 0.375,0.465; 0.5,0.5;  0.625,0.535; 0.75,0.6; 0.875,0.7335; 1,1">
                                          <p:stCondLst>
                                            <p:cond delay="415"/>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9" dur="208" tmFilter="0, 0; 0.125,0.2665; 0.25,0.4; 0.375,0.465; 0.5,0.5;  0.625,0.535; 0.75,0.6; 0.875,0.7335; 1,1">
                                          <p:stCondLst>
                                            <p:cond delay="827"/>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0" dur="103" tmFilter="0, 0; 0.125,0.2665; 0.25,0.4; 0.375,0.465; 0.5,0.5;  0.625,0.535; 0.75,0.6; 0.875,0.7335; 1,1">
                                          <p:stCondLst>
                                            <p:cond delay="1035"/>
                                          </p:stCondLst>
                                        </p:cTn>
                                        <p:tgtEl>
                                          <p:spTgt spid="3">
                                            <p:txEl>
                                              <p:pRg st="4" end="4"/>
                                            </p:txEl>
                                          </p:spTgt>
                                        </p:tgtEl>
                                        <p:attrNameLst>
                                          <p:attrName>ppt_y</p:attrName>
                                        </p:attrNameLst>
                                      </p:cBhvr>
                                      <p:tavLst>
                                        <p:tav tm="0" fmla="#ppt_y-sin(pi*$)/81">
                                          <p:val>
                                            <p:fltVal val="0"/>
                                          </p:val>
                                        </p:tav>
                                        <p:tav tm="100000">
                                          <p:val>
                                            <p:fltVal val="1"/>
                                          </p:val>
                                        </p:tav>
                                      </p:tavLst>
                                    </p:anim>
                                    <p:animScale>
                                      <p:cBhvr>
                                        <p:cTn id="51" dur="16">
                                          <p:stCondLst>
                                            <p:cond delay="406"/>
                                          </p:stCondLst>
                                        </p:cTn>
                                        <p:tgtEl>
                                          <p:spTgt spid="3">
                                            <p:txEl>
                                              <p:pRg st="4" end="4"/>
                                            </p:txEl>
                                          </p:spTgt>
                                        </p:tgtEl>
                                      </p:cBhvr>
                                      <p:to x="100000" y="60000"/>
                                    </p:animScale>
                                    <p:animScale>
                                      <p:cBhvr>
                                        <p:cTn id="52" dur="104" decel="50000">
                                          <p:stCondLst>
                                            <p:cond delay="422"/>
                                          </p:stCondLst>
                                        </p:cTn>
                                        <p:tgtEl>
                                          <p:spTgt spid="3">
                                            <p:txEl>
                                              <p:pRg st="4" end="4"/>
                                            </p:txEl>
                                          </p:spTgt>
                                        </p:tgtEl>
                                      </p:cBhvr>
                                      <p:to x="100000" y="100000"/>
                                    </p:animScale>
                                    <p:animScale>
                                      <p:cBhvr>
                                        <p:cTn id="53" dur="16">
                                          <p:stCondLst>
                                            <p:cond delay="820"/>
                                          </p:stCondLst>
                                        </p:cTn>
                                        <p:tgtEl>
                                          <p:spTgt spid="3">
                                            <p:txEl>
                                              <p:pRg st="4" end="4"/>
                                            </p:txEl>
                                          </p:spTgt>
                                        </p:tgtEl>
                                      </p:cBhvr>
                                      <p:to x="100000" y="80000"/>
                                    </p:animScale>
                                    <p:animScale>
                                      <p:cBhvr>
                                        <p:cTn id="54" dur="104" decel="50000">
                                          <p:stCondLst>
                                            <p:cond delay="836"/>
                                          </p:stCondLst>
                                        </p:cTn>
                                        <p:tgtEl>
                                          <p:spTgt spid="3">
                                            <p:txEl>
                                              <p:pRg st="4" end="4"/>
                                            </p:txEl>
                                          </p:spTgt>
                                        </p:tgtEl>
                                      </p:cBhvr>
                                      <p:to x="100000" y="100000"/>
                                    </p:animScale>
                                    <p:animScale>
                                      <p:cBhvr>
                                        <p:cTn id="55" dur="16">
                                          <p:stCondLst>
                                            <p:cond delay="1026"/>
                                          </p:stCondLst>
                                        </p:cTn>
                                        <p:tgtEl>
                                          <p:spTgt spid="3">
                                            <p:txEl>
                                              <p:pRg st="4" end="4"/>
                                            </p:txEl>
                                          </p:spTgt>
                                        </p:tgtEl>
                                      </p:cBhvr>
                                      <p:to x="100000" y="90000"/>
                                    </p:animScale>
                                    <p:animScale>
                                      <p:cBhvr>
                                        <p:cTn id="56" dur="104" decel="50000">
                                          <p:stCondLst>
                                            <p:cond delay="1043"/>
                                          </p:stCondLst>
                                        </p:cTn>
                                        <p:tgtEl>
                                          <p:spTgt spid="3">
                                            <p:txEl>
                                              <p:pRg st="4" end="4"/>
                                            </p:txEl>
                                          </p:spTgt>
                                        </p:tgtEl>
                                      </p:cBhvr>
                                      <p:to x="100000" y="100000"/>
                                    </p:animScale>
                                    <p:animScale>
                                      <p:cBhvr>
                                        <p:cTn id="57" dur="16">
                                          <p:stCondLst>
                                            <p:cond delay="1130"/>
                                          </p:stCondLst>
                                        </p:cTn>
                                        <p:tgtEl>
                                          <p:spTgt spid="3">
                                            <p:txEl>
                                              <p:pRg st="4" end="4"/>
                                            </p:txEl>
                                          </p:spTgt>
                                        </p:tgtEl>
                                      </p:cBhvr>
                                      <p:to x="100000" y="95000"/>
                                    </p:animScale>
                                    <p:animScale>
                                      <p:cBhvr>
                                        <p:cTn id="58" dur="104" decel="50000">
                                          <p:stCondLst>
                                            <p:cond delay="1146"/>
                                          </p:stCondLst>
                                        </p:cTn>
                                        <p:tgtEl>
                                          <p:spTgt spid="3">
                                            <p:txEl>
                                              <p:pRg st="4" end="4"/>
                                            </p:txEl>
                                          </p:spTgt>
                                        </p:tgtEl>
                                      </p:cBhvr>
                                      <p:to x="100000" y="100000"/>
                                    </p:animScale>
                                  </p:childTnLst>
                                </p:cTn>
                              </p:par>
                            </p:childTnLst>
                          </p:cTn>
                        </p:par>
                        <p:par>
                          <p:cTn id="59" fill="hold">
                            <p:stCondLst>
                              <p:cond delay="4250"/>
                            </p:stCondLst>
                            <p:childTnLst>
                              <p:par>
                                <p:cTn id="60" presetID="26" presetClass="entr" presetSubtype="0" fill="hold" grpId="0" nodeType="after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wipe(down)">
                                      <p:cBhvr>
                                        <p:cTn id="62" dur="362">
                                          <p:stCondLst>
                                            <p:cond delay="0"/>
                                          </p:stCondLst>
                                        </p:cTn>
                                        <p:tgtEl>
                                          <p:spTgt spid="3">
                                            <p:txEl>
                                              <p:pRg st="6" end="6"/>
                                            </p:txEl>
                                          </p:spTgt>
                                        </p:tgtEl>
                                      </p:cBhvr>
                                    </p:animEffect>
                                    <p:anim calcmode="lin" valueType="num">
                                      <p:cBhvr>
                                        <p:cTn id="63" dur="1139"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4" dur="415"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5" dur="415" tmFilter="0, 0; 0.125,0.2665; 0.25,0.4; 0.375,0.465; 0.5,0.5;  0.625,0.535; 0.75,0.6; 0.875,0.7335; 1,1">
                                          <p:stCondLst>
                                            <p:cond delay="415"/>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6" dur="208" tmFilter="0, 0; 0.125,0.2665; 0.25,0.4; 0.375,0.465; 0.5,0.5;  0.625,0.535; 0.75,0.6; 0.875,0.7335; 1,1">
                                          <p:stCondLst>
                                            <p:cond delay="827"/>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7" dur="103" tmFilter="0, 0; 0.125,0.2665; 0.25,0.4; 0.375,0.465; 0.5,0.5;  0.625,0.535; 0.75,0.6; 0.875,0.7335; 1,1">
                                          <p:stCondLst>
                                            <p:cond delay="1035"/>
                                          </p:stCondLst>
                                        </p:cTn>
                                        <p:tgtEl>
                                          <p:spTgt spid="3">
                                            <p:txEl>
                                              <p:pRg st="6" end="6"/>
                                            </p:txEl>
                                          </p:spTgt>
                                        </p:tgtEl>
                                        <p:attrNameLst>
                                          <p:attrName>ppt_y</p:attrName>
                                        </p:attrNameLst>
                                      </p:cBhvr>
                                      <p:tavLst>
                                        <p:tav tm="0" fmla="#ppt_y-sin(pi*$)/81">
                                          <p:val>
                                            <p:fltVal val="0"/>
                                          </p:val>
                                        </p:tav>
                                        <p:tav tm="100000">
                                          <p:val>
                                            <p:fltVal val="1"/>
                                          </p:val>
                                        </p:tav>
                                      </p:tavLst>
                                    </p:anim>
                                    <p:animScale>
                                      <p:cBhvr>
                                        <p:cTn id="68" dur="16">
                                          <p:stCondLst>
                                            <p:cond delay="406"/>
                                          </p:stCondLst>
                                        </p:cTn>
                                        <p:tgtEl>
                                          <p:spTgt spid="3">
                                            <p:txEl>
                                              <p:pRg st="6" end="6"/>
                                            </p:txEl>
                                          </p:spTgt>
                                        </p:tgtEl>
                                      </p:cBhvr>
                                      <p:to x="100000" y="60000"/>
                                    </p:animScale>
                                    <p:animScale>
                                      <p:cBhvr>
                                        <p:cTn id="69" dur="104" decel="50000">
                                          <p:stCondLst>
                                            <p:cond delay="422"/>
                                          </p:stCondLst>
                                        </p:cTn>
                                        <p:tgtEl>
                                          <p:spTgt spid="3">
                                            <p:txEl>
                                              <p:pRg st="6" end="6"/>
                                            </p:txEl>
                                          </p:spTgt>
                                        </p:tgtEl>
                                      </p:cBhvr>
                                      <p:to x="100000" y="100000"/>
                                    </p:animScale>
                                    <p:animScale>
                                      <p:cBhvr>
                                        <p:cTn id="70" dur="16">
                                          <p:stCondLst>
                                            <p:cond delay="820"/>
                                          </p:stCondLst>
                                        </p:cTn>
                                        <p:tgtEl>
                                          <p:spTgt spid="3">
                                            <p:txEl>
                                              <p:pRg st="6" end="6"/>
                                            </p:txEl>
                                          </p:spTgt>
                                        </p:tgtEl>
                                      </p:cBhvr>
                                      <p:to x="100000" y="80000"/>
                                    </p:animScale>
                                    <p:animScale>
                                      <p:cBhvr>
                                        <p:cTn id="71" dur="104" decel="50000">
                                          <p:stCondLst>
                                            <p:cond delay="836"/>
                                          </p:stCondLst>
                                        </p:cTn>
                                        <p:tgtEl>
                                          <p:spTgt spid="3">
                                            <p:txEl>
                                              <p:pRg st="6" end="6"/>
                                            </p:txEl>
                                          </p:spTgt>
                                        </p:tgtEl>
                                      </p:cBhvr>
                                      <p:to x="100000" y="100000"/>
                                    </p:animScale>
                                    <p:animScale>
                                      <p:cBhvr>
                                        <p:cTn id="72" dur="16">
                                          <p:stCondLst>
                                            <p:cond delay="1026"/>
                                          </p:stCondLst>
                                        </p:cTn>
                                        <p:tgtEl>
                                          <p:spTgt spid="3">
                                            <p:txEl>
                                              <p:pRg st="6" end="6"/>
                                            </p:txEl>
                                          </p:spTgt>
                                        </p:tgtEl>
                                      </p:cBhvr>
                                      <p:to x="100000" y="90000"/>
                                    </p:animScale>
                                    <p:animScale>
                                      <p:cBhvr>
                                        <p:cTn id="73" dur="104" decel="50000">
                                          <p:stCondLst>
                                            <p:cond delay="1043"/>
                                          </p:stCondLst>
                                        </p:cTn>
                                        <p:tgtEl>
                                          <p:spTgt spid="3">
                                            <p:txEl>
                                              <p:pRg st="6" end="6"/>
                                            </p:txEl>
                                          </p:spTgt>
                                        </p:tgtEl>
                                      </p:cBhvr>
                                      <p:to x="100000" y="100000"/>
                                    </p:animScale>
                                    <p:animScale>
                                      <p:cBhvr>
                                        <p:cTn id="74" dur="16">
                                          <p:stCondLst>
                                            <p:cond delay="1130"/>
                                          </p:stCondLst>
                                        </p:cTn>
                                        <p:tgtEl>
                                          <p:spTgt spid="3">
                                            <p:txEl>
                                              <p:pRg st="6" end="6"/>
                                            </p:txEl>
                                          </p:spTgt>
                                        </p:tgtEl>
                                      </p:cBhvr>
                                      <p:to x="100000" y="95000"/>
                                    </p:animScale>
                                    <p:animScale>
                                      <p:cBhvr>
                                        <p:cTn id="75" dur="104" decel="50000">
                                          <p:stCondLst>
                                            <p:cond delay="1146"/>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4732" y="721216"/>
            <a:ext cx="7407633" cy="830997"/>
          </a:xfrm>
          <a:prstGeom prst="rect">
            <a:avLst/>
          </a:prstGeom>
          <a:noFill/>
        </p:spPr>
        <p:txBody>
          <a:bodyPr wrap="square" rtlCol="0">
            <a:spAutoFit/>
          </a:bodyPr>
          <a:lstStyle/>
          <a:p>
            <a:r>
              <a:rPr lang="es-CL" sz="4800" dirty="0">
                <a:solidFill>
                  <a:schemeClr val="accent1"/>
                </a:solidFill>
              </a:rPr>
              <a:t>DESCRIPCIÓN DE ROLES</a:t>
            </a:r>
            <a:endParaRPr lang="es-CL" sz="4800" dirty="0"/>
          </a:p>
        </p:txBody>
      </p:sp>
      <p:sp>
        <p:nvSpPr>
          <p:cNvPr id="4" name="Marcador de contenido 2"/>
          <p:cNvSpPr>
            <a:spLocks noGrp="1"/>
          </p:cNvSpPr>
          <p:nvPr>
            <p:ph idx="1"/>
          </p:nvPr>
        </p:nvSpPr>
        <p:spPr>
          <a:xfrm>
            <a:off x="754732" y="2147047"/>
            <a:ext cx="8946541" cy="4195481"/>
          </a:xfrm>
        </p:spPr>
        <p:txBody>
          <a:bodyPr>
            <a:normAutofit lnSpcReduction="10000"/>
          </a:bodyPr>
          <a:lstStyle/>
          <a:p>
            <a:r>
              <a:rPr lang="es-CL" dirty="0"/>
              <a:t>Programador: Tiene la responsabilidad de traducir los algoritmos del cubo rubik’s a lenguaje Python y lograr que el robot EV3 realice las acciones correspondientes.</a:t>
            </a:r>
          </a:p>
          <a:p>
            <a:endParaRPr lang="es-CL" dirty="0"/>
          </a:p>
          <a:p>
            <a:pPr lvl="0"/>
            <a:r>
              <a:rPr lang="es-CL" dirty="0"/>
              <a:t>Constructor:  Tiene la responsabilidad de crear una lista con las piezas faltantes del robot EV3 para el armado completo de éste.</a:t>
            </a:r>
          </a:p>
          <a:p>
            <a:endParaRPr lang="es-CL" dirty="0"/>
          </a:p>
          <a:p>
            <a:pPr lvl="0"/>
            <a:r>
              <a:rPr lang="es-CL" dirty="0"/>
              <a:t>Secretario: Tiene la responsabilidad de dar avance y desarrollo a los informes, carta Gantt, wiki y Bitácora Semanal.</a:t>
            </a:r>
          </a:p>
          <a:p>
            <a:endParaRPr lang="es-CL" dirty="0"/>
          </a:p>
          <a:p>
            <a:pPr lvl="0"/>
            <a:r>
              <a:rPr lang="es-CL" dirty="0"/>
              <a:t>Líder: Tiene la responsabilidad de organizar y otorgar apoyo a las distintas áreas de trabajo dentro del proyecto.</a:t>
            </a:r>
          </a:p>
          <a:p>
            <a:endParaRPr lang="es-CL" dirty="0"/>
          </a:p>
        </p:txBody>
      </p:sp>
    </p:spTree>
    <p:extLst>
      <p:ext uri="{BB962C8B-B14F-4D97-AF65-F5344CB8AC3E}">
        <p14:creationId xmlns:p14="http://schemas.microsoft.com/office/powerpoint/2010/main" val="4286491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500"/>
                                        <p:tgtEl>
                                          <p:spTgt spid="4">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8147" y="2743405"/>
            <a:ext cx="8241730" cy="3970318"/>
          </a:xfrm>
          <a:prstGeom prst="rect">
            <a:avLst/>
          </a:prstGeom>
          <a:noFill/>
        </p:spPr>
        <p:txBody>
          <a:bodyPr wrap="square" rtlCol="0">
            <a:spAutoFit/>
          </a:bodyPr>
          <a:lstStyle/>
          <a:p>
            <a:pPr marL="285750" indent="-285750">
              <a:buClr>
                <a:schemeClr val="accent1"/>
              </a:buClr>
              <a:buFont typeface="Wingdings" panose="05000000000000000000" pitchFamily="2" charset="2"/>
              <a:buChar char="q"/>
            </a:pPr>
            <a:r>
              <a:rPr lang="es-CL" sz="2800" dirty="0"/>
              <a:t>Programador: Alan Ortega G. y Cristian Cáceres M.</a:t>
            </a:r>
          </a:p>
          <a:p>
            <a:pPr marL="285750" indent="-285750">
              <a:buClr>
                <a:schemeClr val="accent1"/>
              </a:buClr>
              <a:buFont typeface="Wingdings" panose="05000000000000000000" pitchFamily="2" charset="2"/>
              <a:buChar char="q"/>
            </a:pPr>
            <a:endParaRPr lang="es-CL" sz="2800" dirty="0"/>
          </a:p>
          <a:p>
            <a:pPr marL="285750" lvl="0" indent="-285750">
              <a:buClr>
                <a:schemeClr val="accent1"/>
              </a:buClr>
              <a:buFont typeface="Wingdings" panose="05000000000000000000" pitchFamily="2" charset="2"/>
              <a:buChar char="q"/>
            </a:pPr>
            <a:r>
              <a:rPr lang="es-CL" sz="2800" dirty="0"/>
              <a:t>Constructor: Cristian Bautista M.</a:t>
            </a:r>
          </a:p>
          <a:p>
            <a:pPr marL="285750" lvl="0" indent="-285750">
              <a:buClr>
                <a:schemeClr val="accent1"/>
              </a:buClr>
              <a:buFont typeface="Wingdings" panose="05000000000000000000" pitchFamily="2" charset="2"/>
              <a:buChar char="q"/>
            </a:pPr>
            <a:endParaRPr lang="es-CL" sz="2800" dirty="0"/>
          </a:p>
          <a:p>
            <a:pPr marL="285750" lvl="0" indent="-285750">
              <a:buClr>
                <a:schemeClr val="accent1"/>
              </a:buClr>
              <a:buFont typeface="Wingdings" panose="05000000000000000000" pitchFamily="2" charset="2"/>
              <a:buChar char="q"/>
            </a:pPr>
            <a:r>
              <a:rPr lang="es-CL" sz="2800" dirty="0"/>
              <a:t>Líder: Felipe López C.</a:t>
            </a:r>
          </a:p>
          <a:p>
            <a:pPr marL="285750" lvl="0" indent="-285750">
              <a:buClr>
                <a:schemeClr val="accent1"/>
              </a:buClr>
              <a:buFont typeface="Wingdings" panose="05000000000000000000" pitchFamily="2" charset="2"/>
              <a:buChar char="q"/>
            </a:pPr>
            <a:endParaRPr lang="es-CL" sz="2800" dirty="0"/>
          </a:p>
          <a:p>
            <a:pPr marL="285750" lvl="0" indent="-285750">
              <a:buClr>
                <a:schemeClr val="accent1"/>
              </a:buClr>
              <a:buFont typeface="Wingdings" panose="05000000000000000000" pitchFamily="2" charset="2"/>
              <a:buChar char="q"/>
            </a:pPr>
            <a:r>
              <a:rPr lang="es-CL" sz="2800" dirty="0"/>
              <a:t>Secretario: Alan Ortega G. </a:t>
            </a:r>
          </a:p>
          <a:p>
            <a:pPr>
              <a:buClr>
                <a:schemeClr val="accent1"/>
              </a:buClr>
            </a:pPr>
            <a:endParaRPr lang="es-CL" sz="2800" dirty="0"/>
          </a:p>
        </p:txBody>
      </p:sp>
      <p:sp>
        <p:nvSpPr>
          <p:cNvPr id="3" name="CuadroTexto 2"/>
          <p:cNvSpPr txBox="1"/>
          <p:nvPr/>
        </p:nvSpPr>
        <p:spPr>
          <a:xfrm>
            <a:off x="1365196" y="608201"/>
            <a:ext cx="7407633" cy="1569660"/>
          </a:xfrm>
          <a:prstGeom prst="rect">
            <a:avLst/>
          </a:prstGeom>
          <a:noFill/>
        </p:spPr>
        <p:txBody>
          <a:bodyPr wrap="square" rtlCol="0">
            <a:spAutoFit/>
          </a:bodyPr>
          <a:lstStyle/>
          <a:p>
            <a:pPr algn="ctr"/>
            <a:r>
              <a:rPr lang="es-CL" sz="4800" dirty="0">
                <a:solidFill>
                  <a:schemeClr val="accent1"/>
                </a:solidFill>
              </a:rPr>
              <a:t>PERSONAL QUE CUMPLE LOS ROLES</a:t>
            </a:r>
            <a:endParaRPr lang="es-CL" sz="4800" dirty="0"/>
          </a:p>
        </p:txBody>
      </p:sp>
    </p:spTree>
    <p:extLst>
      <p:ext uri="{BB962C8B-B14F-4D97-AF65-F5344CB8AC3E}">
        <p14:creationId xmlns:p14="http://schemas.microsoft.com/office/powerpoint/2010/main" val="2233321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8848" y="2315630"/>
            <a:ext cx="9968754" cy="1323439"/>
          </a:xfrm>
          <a:prstGeom prst="rect">
            <a:avLst/>
          </a:prstGeom>
        </p:spPr>
        <p:txBody>
          <a:bodyPr wrap="square">
            <a:spAutoFit/>
          </a:bodyPr>
          <a:lstStyle/>
          <a:p>
            <a:r>
              <a:rPr lang="es-CL" sz="2000" dirty="0"/>
              <a:t>Para poder obtener una comunicación adecuada se decidió crear un grupo de WhatsApp establecido por el líder, para poder resolver problemas encontrados en clases y poder solucionarlos, entonces se llegará a la otra sesión con el material adecuado.</a:t>
            </a:r>
          </a:p>
        </p:txBody>
      </p:sp>
      <p:sp>
        <p:nvSpPr>
          <p:cNvPr id="5" name="CuadroTexto 4"/>
          <p:cNvSpPr txBox="1"/>
          <p:nvPr/>
        </p:nvSpPr>
        <p:spPr>
          <a:xfrm>
            <a:off x="1606491" y="572004"/>
            <a:ext cx="7454154" cy="1569660"/>
          </a:xfrm>
          <a:prstGeom prst="rect">
            <a:avLst/>
          </a:prstGeom>
          <a:noFill/>
        </p:spPr>
        <p:txBody>
          <a:bodyPr wrap="square" rtlCol="0">
            <a:spAutoFit/>
          </a:bodyPr>
          <a:lstStyle/>
          <a:p>
            <a:pPr algn="ctr"/>
            <a:r>
              <a:rPr lang="es-CL" sz="4800" dirty="0">
                <a:solidFill>
                  <a:schemeClr val="accent1"/>
                </a:solidFill>
              </a:rPr>
              <a:t>MECANISMOS DE COMUNICACIÓN</a:t>
            </a:r>
            <a:endParaRPr lang="es-CL" sz="4800" dirty="0"/>
          </a:p>
        </p:txBody>
      </p:sp>
      <p:pic>
        <p:nvPicPr>
          <p:cNvPr id="2050" name="Picture 2" descr="Resultado de imagen para whats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518" y="3813036"/>
            <a:ext cx="5396926" cy="283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176</TotalTime>
  <Words>1004</Words>
  <Application>Microsoft Office PowerPoint</Application>
  <PresentationFormat>Panorámica</PresentationFormat>
  <Paragraphs>173</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Agency FB</vt:lpstr>
      <vt:lpstr>Arial</vt:lpstr>
      <vt:lpstr>Calibri</vt:lpstr>
      <vt:lpstr>Century Gothic</vt:lpstr>
      <vt:lpstr>Times New Roman</vt:lpstr>
      <vt:lpstr>Wingdings</vt:lpstr>
      <vt:lpstr>Wingdings 3</vt:lpstr>
      <vt:lpstr>Ion</vt:lpstr>
      <vt:lpstr>War Machine: Cube Destroyer</vt:lpstr>
      <vt:lpstr>Presentación de PowerPoint</vt:lpstr>
      <vt:lpstr>Presentación de PowerPoint</vt:lpstr>
      <vt:lpstr>OBJETIVO GENERAL</vt:lpstr>
      <vt:lpstr>RESTRICCIONES</vt:lpstr>
      <vt:lpstr>ENTREGABLES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Machine: Cube Destroyer</dc:title>
  <dc:creator>Usuario de Windows</dc:creator>
  <cp:lastModifiedBy>Alan</cp:lastModifiedBy>
  <cp:revision>21</cp:revision>
  <dcterms:created xsi:type="dcterms:W3CDTF">2018-09-10T03:12:42Z</dcterms:created>
  <dcterms:modified xsi:type="dcterms:W3CDTF">2018-09-13T11:28:53Z</dcterms:modified>
</cp:coreProperties>
</file>