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Economica"/>
      <p:regular r:id="rId24"/>
      <p:bold r:id="rId25"/>
      <p:italic r:id="rId26"/>
      <p:boldItalic r:id="rId27"/>
    </p:embeddedFont>
    <p:embeddedFont>
      <p:font typeface="EB Garamond Medium"/>
      <p:regular r:id="rId28"/>
      <p:bold r:id="rId29"/>
      <p:italic r:id="rId30"/>
      <p:boldItalic r:id="rId31"/>
    </p:embeddedFont>
    <p:embeddedFont>
      <p:font typeface="Open Sans"/>
      <p:regular r:id="rId32"/>
      <p:bold r:id="rId33"/>
      <p:italic r:id="rId34"/>
      <p:boldItalic r:id="rId35"/>
    </p:embeddedFont>
    <p:embeddedFont>
      <p:font typeface="Alegreya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495D10E-E10B-421F-9A72-BA5E74100816}">
  <a:tblStyle styleId="{9495D10E-E10B-421F-9A72-BA5E741008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Economica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Economica-italic.fntdata"/><Relationship Id="rId25" Type="http://schemas.openxmlformats.org/officeDocument/2006/relationships/font" Target="fonts/Economica-bold.fntdata"/><Relationship Id="rId28" Type="http://schemas.openxmlformats.org/officeDocument/2006/relationships/font" Target="fonts/EBGaramondMedium-regular.fntdata"/><Relationship Id="rId27" Type="http://schemas.openxmlformats.org/officeDocument/2006/relationships/font" Target="fonts/Economica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EBGaramond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EBGaramondMedium-boldItalic.fntdata"/><Relationship Id="rId30" Type="http://schemas.openxmlformats.org/officeDocument/2006/relationships/font" Target="fonts/EBGaramondMedium-italic.fntdata"/><Relationship Id="rId11" Type="http://schemas.openxmlformats.org/officeDocument/2006/relationships/slide" Target="slides/slide5.xml"/><Relationship Id="rId33" Type="http://schemas.openxmlformats.org/officeDocument/2006/relationships/font" Target="fonts/OpenSans-bold.fntdata"/><Relationship Id="rId10" Type="http://schemas.openxmlformats.org/officeDocument/2006/relationships/slide" Target="slides/slide4.xml"/><Relationship Id="rId32" Type="http://schemas.openxmlformats.org/officeDocument/2006/relationships/font" Target="fonts/OpenSans-regular.fntdata"/><Relationship Id="rId13" Type="http://schemas.openxmlformats.org/officeDocument/2006/relationships/slide" Target="slides/slide7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6.xml"/><Relationship Id="rId34" Type="http://schemas.openxmlformats.org/officeDocument/2006/relationships/font" Target="fonts/OpenSans-italic.fntdata"/><Relationship Id="rId15" Type="http://schemas.openxmlformats.org/officeDocument/2006/relationships/slide" Target="slides/slide9.xml"/><Relationship Id="rId37" Type="http://schemas.openxmlformats.org/officeDocument/2006/relationships/font" Target="fonts/Alegreya-bold.fntdata"/><Relationship Id="rId14" Type="http://schemas.openxmlformats.org/officeDocument/2006/relationships/slide" Target="slides/slide8.xml"/><Relationship Id="rId36" Type="http://schemas.openxmlformats.org/officeDocument/2006/relationships/font" Target="fonts/Alegreya-regular.fntdata"/><Relationship Id="rId17" Type="http://schemas.openxmlformats.org/officeDocument/2006/relationships/slide" Target="slides/slide11.xml"/><Relationship Id="rId39" Type="http://schemas.openxmlformats.org/officeDocument/2006/relationships/font" Target="fonts/Alegreya-boldItalic.fntdata"/><Relationship Id="rId16" Type="http://schemas.openxmlformats.org/officeDocument/2006/relationships/slide" Target="slides/slide10.xml"/><Relationship Id="rId38" Type="http://schemas.openxmlformats.org/officeDocument/2006/relationships/font" Target="fonts/Alegreya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8e07f359_2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38e07f359_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000">
                <a:solidFill>
                  <a:schemeClr val="dk1"/>
                </a:solidFill>
              </a:rPr>
              <a:t>Para poder tener una buena comunicación durante las horas de trabajo en casa o en caso de que un integrante del proyecto falte, se utilizan diferentes redes sociales y herramientas de trabajo: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000">
                <a:solidFill>
                  <a:schemeClr val="dk1"/>
                </a:solidFill>
              </a:rPr>
              <a:t>Discord: Software gratuito de comunicación online, este cuenta con un sistema de salas, el proyecto cuenta con una sala de trabajo con un chat y llamada de voz grupal. Este funciona tanto en Windows como en Android.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000">
                <a:solidFill>
                  <a:schemeClr val="dk1"/>
                </a:solidFill>
              </a:rPr>
              <a:t>Facebook Messenger: En caso de tener de una emergencia y/o un inconveniente se creó un grupo en “Facebook Messenger”. Es una aplicación de celular que permite una comunicación a través de mensajes en cualquier momento.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000">
                <a:solidFill>
                  <a:schemeClr val="dk1"/>
                </a:solidFill>
              </a:rPr>
              <a:t>Google Drive: Es una plataforma donde se almacenarán los informes, bitácoras, tratamientos de riesgos, etc. También se usa como herramienta para el desarrollo de informes y presentaciones, ya que, cuenta con un sistema de trabajo online en el cual se puede avanzar paralelamente en ello.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000">
                <a:solidFill>
                  <a:schemeClr val="dk1"/>
                </a:solidFill>
              </a:rPr>
              <a:t>Por último, en horas libres se realizarán juntas de trabajo para avanzar o perfeccionar el proyecto.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8e07f359_2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8e07f359_2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38e07f359_4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38e07f359_4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0ce1b9107_12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0ce1b9107_12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38e07f359_2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38e07f359_2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0ce1b9107_12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0ce1b9107_12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0ce1b9107_12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0ce1b9107_12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0ce1b9107_12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0ce1b9107_12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0ce1b9107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0ce1b9107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38e07f35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38e07f3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8e07f35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38e07f35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0ce1b9107_12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0ce1b9107_12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38e07f359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38e07f35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200">
                <a:solidFill>
                  <a:schemeClr val="dk1"/>
                </a:solidFill>
              </a:rPr>
              <a:t>Se debe respetar un conjunto de limitaciones para el desarrollo del proyecto.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38e07f35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38e07f35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200">
                <a:solidFill>
                  <a:schemeClr val="dk1"/>
                </a:solidFill>
              </a:rPr>
              <a:t>El proyecto consta de diferentes resultados en su totalidad, a continuación se muestra una tabla de los entregables: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38e07f359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38e07f359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38e07f359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38e07f35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200">
                <a:solidFill>
                  <a:schemeClr val="dk1"/>
                </a:solidFill>
              </a:rPr>
              <a:t>Programador: Diseñar los algoritmos del robot y la interfaz para la comunicación remota con el robot.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200">
                <a:solidFill>
                  <a:schemeClr val="dk1"/>
                </a:solidFill>
              </a:rPr>
              <a:t>Secretario: Encargado de realizar los informes de avances, bitácoras y publicación de los avances.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200">
                <a:solidFill>
                  <a:schemeClr val="dk1"/>
                </a:solidFill>
              </a:rPr>
              <a:t>Ensamblador: Encargado de ensamblar el robot.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200">
                <a:solidFill>
                  <a:schemeClr val="dk1"/>
                </a:solidFill>
              </a:rPr>
              <a:t>Líder: Organiza el equipo e inspecciona el avance del proyecto.</a:t>
            </a:r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3.png"/><Relationship Id="rId7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1953150" y="411938"/>
            <a:ext cx="5237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000"/>
              <a:t>Rubik P.E.N.G</a:t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/>
              <a:t>Proyecto I</a:t>
            </a:r>
            <a:endParaRPr sz="2400"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63150" y="3646100"/>
            <a:ext cx="3111600" cy="13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solidFill>
                  <a:srgbClr val="000000"/>
                </a:solidFill>
              </a:rPr>
              <a:t>Integrantes:  Pedro Araya</a:t>
            </a:r>
            <a:endParaRPr b="1" sz="2000">
              <a:solidFill>
                <a:srgbClr val="000000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solidFill>
                  <a:srgbClr val="000000"/>
                </a:solidFill>
              </a:rPr>
              <a:t>    </a:t>
            </a:r>
            <a:r>
              <a:rPr b="1" lang="es-419" sz="2000"/>
              <a:t>Esteban Ovando</a:t>
            </a:r>
            <a:endParaRPr b="1" sz="2000">
              <a:solidFill>
                <a:srgbClr val="000000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solidFill>
                  <a:srgbClr val="000000"/>
                </a:solidFill>
              </a:rPr>
              <a:t>    Nicolás Colque</a:t>
            </a:r>
            <a:endParaRPr b="1" sz="2000">
              <a:solidFill>
                <a:srgbClr val="000000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solidFill>
                  <a:srgbClr val="000000"/>
                </a:solidFill>
              </a:rPr>
              <a:t>    Gabriel Echeverría</a:t>
            </a:r>
            <a:endParaRPr b="1" sz="2000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solidFill>
                  <a:srgbClr val="000000"/>
                </a:solidFill>
              </a:rPr>
              <a:t>   </a:t>
            </a:r>
            <a:endParaRPr b="1" sz="2000">
              <a:solidFill>
                <a:srgbClr val="000000"/>
              </a:solidFill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50" y="74075"/>
            <a:ext cx="1691250" cy="140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0775" y="0"/>
            <a:ext cx="1691250" cy="845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IIIS LOGO.jpg" id="66" name="Google Shape;66;p13"/>
          <p:cNvPicPr preferRelativeResize="0"/>
          <p:nvPr/>
        </p:nvPicPr>
        <p:blipFill rotWithShape="1">
          <a:blip r:embed="rId5">
            <a:alphaModFix/>
          </a:blip>
          <a:srcRect b="45238" l="0" r="0" t="0"/>
          <a:stretch/>
        </p:blipFill>
        <p:spPr>
          <a:xfrm>
            <a:off x="327750" y="1631525"/>
            <a:ext cx="11620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20012">
            <a:off x="3506475" y="2307324"/>
            <a:ext cx="2131051" cy="21310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>
            <p:ph type="ctrTitle"/>
          </p:nvPr>
        </p:nvSpPr>
        <p:spPr>
          <a:xfrm>
            <a:off x="1953738" y="411938"/>
            <a:ext cx="5237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000"/>
              <a:t>Rubik P.E.N.G</a:t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/>
              <a:t>Proyecto I</a:t>
            </a:r>
            <a:endParaRPr sz="2400"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20012">
            <a:off x="3507063" y="2307324"/>
            <a:ext cx="2131051" cy="213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Mecanismo de Comunicación:</a:t>
            </a:r>
            <a:endParaRPr/>
          </a:p>
        </p:txBody>
      </p:sp>
      <p:sp>
        <p:nvSpPr>
          <p:cNvPr id="133" name="Google Shape;133;p22"/>
          <p:cNvSpPr txBox="1"/>
          <p:nvPr/>
        </p:nvSpPr>
        <p:spPr>
          <a:xfrm>
            <a:off x="445975" y="1435900"/>
            <a:ext cx="3743100" cy="30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legreya"/>
              <a:buChar char="●"/>
            </a:pPr>
            <a:r>
              <a:rPr lang="es-419" sz="2000">
                <a:latin typeface="Alegreya"/>
                <a:ea typeface="Alegreya"/>
                <a:cs typeface="Alegreya"/>
                <a:sym typeface="Alegreya"/>
              </a:rPr>
              <a:t>Discord</a:t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legreya"/>
              <a:buChar char="●"/>
            </a:pPr>
            <a:r>
              <a:rPr lang="es-419" sz="2000">
                <a:latin typeface="Alegreya"/>
                <a:ea typeface="Alegreya"/>
                <a:cs typeface="Alegreya"/>
                <a:sym typeface="Alegreya"/>
              </a:rPr>
              <a:t>Facebook Messenger</a:t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legreya"/>
              <a:buChar char="●"/>
            </a:pPr>
            <a:r>
              <a:rPr lang="es-419" sz="2000">
                <a:latin typeface="Alegreya"/>
                <a:ea typeface="Alegreya"/>
                <a:cs typeface="Alegreya"/>
                <a:sym typeface="Alegreya"/>
              </a:rPr>
              <a:t>Google Drive</a:t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5775" y="3294575"/>
            <a:ext cx="1937050" cy="16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4913" y="315925"/>
            <a:ext cx="2162175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9163" y="1975863"/>
            <a:ext cx="1767160" cy="1783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ctrTitle"/>
          </p:nvPr>
        </p:nvSpPr>
        <p:spPr>
          <a:xfrm>
            <a:off x="2543550" y="1641900"/>
            <a:ext cx="4056900" cy="185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000">
                <a:latin typeface="Alegreya"/>
                <a:ea typeface="Alegreya"/>
                <a:cs typeface="Alegreya"/>
                <a:sym typeface="Alegreya"/>
              </a:rPr>
              <a:t>Planificación del Proyecto</a:t>
            </a:r>
            <a:endParaRPr sz="5000"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7200"/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1551"/>
            <a:ext cx="9143999" cy="4600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5826"/>
            <a:ext cx="9143999" cy="4600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type="title"/>
          </p:nvPr>
        </p:nvSpPr>
        <p:spPr>
          <a:xfrm>
            <a:off x="311700" y="7620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EB Garamond Medium"/>
                <a:ea typeface="EB Garamond Medium"/>
                <a:cs typeface="EB Garamond Medium"/>
                <a:sym typeface="EB Garamond Medium"/>
              </a:rPr>
              <a:t>Plan de Riesgos</a:t>
            </a:r>
            <a:endParaRPr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4087075" y="219500"/>
            <a:ext cx="4861200" cy="1082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Niveles de Impacto:(1) - Catastrófico  (2) - Crítico </a:t>
            </a:r>
            <a:endParaRPr sz="14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 sz="14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(3) - Marginal       (4) - Despreciable</a:t>
            </a:r>
            <a:endParaRPr sz="14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269550" y="1159400"/>
            <a:ext cx="8604900" cy="352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EB Garamond Medium"/>
                <a:ea typeface="EB Garamond Medium"/>
                <a:cs typeface="EB Garamond Medium"/>
                <a:sym typeface="EB Garamond Medium"/>
              </a:rPr>
              <a:t>   </a:t>
            </a:r>
            <a:endParaRPr sz="2400"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-419" sz="1300"/>
              <a:t>Falta de personal.                       </a:t>
            </a:r>
            <a:endParaRPr sz="1300"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-419" sz="1300"/>
              <a:t>Falta de piezas de Robot. </a:t>
            </a:r>
            <a:endParaRPr sz="1300"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-419" sz="1300"/>
              <a:t>Atraso de actividades.</a:t>
            </a:r>
            <a:endParaRPr sz="1300"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-419" sz="1300"/>
              <a:t>Pérdida de documentos.</a:t>
            </a:r>
            <a:endParaRPr sz="1300"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-419" sz="1300"/>
              <a:t>Falta de conocimiento de Python. </a:t>
            </a:r>
            <a:endParaRPr sz="1300"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-419" sz="1300"/>
              <a:t>Pérdida de utensilio de trabajo.</a:t>
            </a:r>
            <a:endParaRPr sz="1300"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EB Garamond Medium"/>
              <a:buChar char="-"/>
            </a:pPr>
            <a:r>
              <a:rPr lang="es-419" sz="1300"/>
              <a:t>Falta de complementación </a:t>
            </a:r>
            <a:endParaRPr sz="13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/>
              <a:t>en el equipo</a:t>
            </a:r>
            <a:r>
              <a:rPr lang="es-419" sz="1300">
                <a:latin typeface="EB Garamond Medium"/>
                <a:ea typeface="EB Garamond Medium"/>
                <a:cs typeface="EB Garamond Medium"/>
                <a:sym typeface="EB Garamond Medium"/>
              </a:rPr>
              <a:t>.</a:t>
            </a:r>
            <a:endParaRPr sz="1300"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156" name="Google Shape;156;p25"/>
          <p:cNvSpPr/>
          <p:nvPr/>
        </p:nvSpPr>
        <p:spPr>
          <a:xfrm>
            <a:off x="3448025" y="1783650"/>
            <a:ext cx="609300" cy="19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5"/>
          <p:cNvSpPr/>
          <p:nvPr/>
        </p:nvSpPr>
        <p:spPr>
          <a:xfrm>
            <a:off x="3448025" y="3778025"/>
            <a:ext cx="609300" cy="19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5"/>
          <p:cNvSpPr/>
          <p:nvPr/>
        </p:nvSpPr>
        <p:spPr>
          <a:xfrm>
            <a:off x="3448025" y="4188200"/>
            <a:ext cx="609300" cy="19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5"/>
          <p:cNvSpPr/>
          <p:nvPr/>
        </p:nvSpPr>
        <p:spPr>
          <a:xfrm>
            <a:off x="3448025" y="2175363"/>
            <a:ext cx="609300" cy="19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5"/>
          <p:cNvSpPr/>
          <p:nvPr/>
        </p:nvSpPr>
        <p:spPr>
          <a:xfrm>
            <a:off x="3448025" y="2958825"/>
            <a:ext cx="609300" cy="19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5"/>
          <p:cNvSpPr/>
          <p:nvPr/>
        </p:nvSpPr>
        <p:spPr>
          <a:xfrm>
            <a:off x="3448025" y="3368425"/>
            <a:ext cx="609300" cy="19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5"/>
          <p:cNvSpPr/>
          <p:nvPr/>
        </p:nvSpPr>
        <p:spPr>
          <a:xfrm>
            <a:off x="3448025" y="2567088"/>
            <a:ext cx="609300" cy="19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5"/>
          <p:cNvSpPr txBox="1"/>
          <p:nvPr/>
        </p:nvSpPr>
        <p:spPr>
          <a:xfrm>
            <a:off x="4411350" y="1057625"/>
            <a:ext cx="2443500" cy="48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EB Garamond Medium"/>
                <a:ea typeface="EB Garamond Medium"/>
                <a:cs typeface="EB Garamond Medium"/>
                <a:sym typeface="EB Garamond Medium"/>
              </a:rPr>
              <a:t>Probabilidad de Ocurrencia</a:t>
            </a:r>
            <a:endParaRPr sz="1800"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164" name="Google Shape;164;p25"/>
          <p:cNvSpPr/>
          <p:nvPr/>
        </p:nvSpPr>
        <p:spPr>
          <a:xfrm>
            <a:off x="4496625" y="1703200"/>
            <a:ext cx="1277100" cy="2870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   15%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   25%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   20%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    5%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   20%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   25%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   15%</a:t>
            </a:r>
            <a:endParaRPr/>
          </a:p>
        </p:txBody>
      </p:sp>
      <p:cxnSp>
        <p:nvCxnSpPr>
          <p:cNvPr id="165" name="Google Shape;165;p25"/>
          <p:cNvCxnSpPr/>
          <p:nvPr/>
        </p:nvCxnSpPr>
        <p:spPr>
          <a:xfrm>
            <a:off x="4496625" y="2112200"/>
            <a:ext cx="1277100" cy="0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25"/>
          <p:cNvCxnSpPr/>
          <p:nvPr/>
        </p:nvCxnSpPr>
        <p:spPr>
          <a:xfrm>
            <a:off x="4496625" y="3370950"/>
            <a:ext cx="1277100" cy="0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" name="Google Shape;167;p25"/>
          <p:cNvCxnSpPr/>
          <p:nvPr/>
        </p:nvCxnSpPr>
        <p:spPr>
          <a:xfrm>
            <a:off x="4496625" y="2474050"/>
            <a:ext cx="1277100" cy="0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25"/>
          <p:cNvCxnSpPr/>
          <p:nvPr/>
        </p:nvCxnSpPr>
        <p:spPr>
          <a:xfrm>
            <a:off x="4496625" y="2922500"/>
            <a:ext cx="1277100" cy="0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25"/>
          <p:cNvCxnSpPr/>
          <p:nvPr/>
        </p:nvCxnSpPr>
        <p:spPr>
          <a:xfrm>
            <a:off x="4496625" y="4216575"/>
            <a:ext cx="1277100" cy="0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" name="Google Shape;170;p25"/>
          <p:cNvCxnSpPr/>
          <p:nvPr/>
        </p:nvCxnSpPr>
        <p:spPr>
          <a:xfrm>
            <a:off x="4496625" y="3745175"/>
            <a:ext cx="1277100" cy="0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1" name="Google Shape;171;p25"/>
          <p:cNvSpPr txBox="1"/>
          <p:nvPr/>
        </p:nvSpPr>
        <p:spPr>
          <a:xfrm>
            <a:off x="1086975" y="1121063"/>
            <a:ext cx="2766000" cy="35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Riesgo</a:t>
            </a:r>
            <a:endParaRPr/>
          </a:p>
        </p:txBody>
      </p:sp>
      <p:sp>
        <p:nvSpPr>
          <p:cNvPr id="172" name="Google Shape;172;p25"/>
          <p:cNvSpPr txBox="1"/>
          <p:nvPr/>
        </p:nvSpPr>
        <p:spPr>
          <a:xfrm>
            <a:off x="6553375" y="1037475"/>
            <a:ext cx="2341200" cy="60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EB Garamond Medium"/>
                <a:ea typeface="EB Garamond Medium"/>
                <a:cs typeface="EB Garamond Medium"/>
                <a:sym typeface="EB Garamond Medium"/>
              </a:rPr>
              <a:t>       Nivel de Impacto</a:t>
            </a:r>
            <a:endParaRPr sz="1800"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173" name="Google Shape;173;p25"/>
          <p:cNvSpPr/>
          <p:nvPr/>
        </p:nvSpPr>
        <p:spPr>
          <a:xfrm>
            <a:off x="6213025" y="1771350"/>
            <a:ext cx="609300" cy="19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41B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5"/>
          <p:cNvSpPr/>
          <p:nvPr/>
        </p:nvSpPr>
        <p:spPr>
          <a:xfrm>
            <a:off x="6213025" y="2193688"/>
            <a:ext cx="609300" cy="19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41B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6213025" y="2597425"/>
            <a:ext cx="609300" cy="19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41B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5"/>
          <p:cNvSpPr/>
          <p:nvPr/>
        </p:nvSpPr>
        <p:spPr>
          <a:xfrm>
            <a:off x="6213025" y="3423513"/>
            <a:ext cx="609300" cy="19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41B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6213025" y="3857988"/>
            <a:ext cx="609300" cy="19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41B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5"/>
          <p:cNvSpPr/>
          <p:nvPr/>
        </p:nvSpPr>
        <p:spPr>
          <a:xfrm>
            <a:off x="6213025" y="4268163"/>
            <a:ext cx="609300" cy="19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41B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5"/>
          <p:cNvSpPr/>
          <p:nvPr/>
        </p:nvSpPr>
        <p:spPr>
          <a:xfrm>
            <a:off x="6213025" y="3038788"/>
            <a:ext cx="609300" cy="19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41B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5"/>
          <p:cNvSpPr/>
          <p:nvPr/>
        </p:nvSpPr>
        <p:spPr>
          <a:xfrm>
            <a:off x="7085425" y="1703200"/>
            <a:ext cx="1277100" cy="2870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    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    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    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    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    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    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     2</a:t>
            </a:r>
            <a:endParaRPr/>
          </a:p>
        </p:txBody>
      </p:sp>
      <p:cxnSp>
        <p:nvCxnSpPr>
          <p:cNvPr id="181" name="Google Shape;181;p25"/>
          <p:cNvCxnSpPr/>
          <p:nvPr/>
        </p:nvCxnSpPr>
        <p:spPr>
          <a:xfrm>
            <a:off x="7085425" y="2112200"/>
            <a:ext cx="1277100" cy="0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25"/>
          <p:cNvCxnSpPr/>
          <p:nvPr/>
        </p:nvCxnSpPr>
        <p:spPr>
          <a:xfrm>
            <a:off x="7085425" y="2474050"/>
            <a:ext cx="1277100" cy="0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25"/>
          <p:cNvCxnSpPr/>
          <p:nvPr/>
        </p:nvCxnSpPr>
        <p:spPr>
          <a:xfrm>
            <a:off x="7085425" y="2922500"/>
            <a:ext cx="1277100" cy="0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25"/>
          <p:cNvCxnSpPr/>
          <p:nvPr/>
        </p:nvCxnSpPr>
        <p:spPr>
          <a:xfrm>
            <a:off x="7085425" y="3370950"/>
            <a:ext cx="1277100" cy="0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p25"/>
          <p:cNvCxnSpPr/>
          <p:nvPr/>
        </p:nvCxnSpPr>
        <p:spPr>
          <a:xfrm>
            <a:off x="7085425" y="4216575"/>
            <a:ext cx="1277100" cy="0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25"/>
          <p:cNvCxnSpPr/>
          <p:nvPr/>
        </p:nvCxnSpPr>
        <p:spPr>
          <a:xfrm>
            <a:off x="7085425" y="3745175"/>
            <a:ext cx="1277100" cy="0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/>
          <p:nvPr>
            <p:ph type="ctrTitle"/>
          </p:nvPr>
        </p:nvSpPr>
        <p:spPr>
          <a:xfrm>
            <a:off x="2543550" y="1641900"/>
            <a:ext cx="4056900" cy="185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000">
                <a:latin typeface="Alegreya"/>
                <a:ea typeface="Alegreya"/>
                <a:cs typeface="Alegreya"/>
                <a:sym typeface="Alegreya"/>
              </a:rPr>
              <a:t>Planificación de Recursos</a:t>
            </a:r>
            <a:endParaRPr sz="5000"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/>
          <p:nvPr>
            <p:ph type="title"/>
          </p:nvPr>
        </p:nvSpPr>
        <p:spPr>
          <a:xfrm>
            <a:off x="311700" y="29170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/>
              <a:t>Recursos de Hardware-Software</a:t>
            </a:r>
            <a:endParaRPr/>
          </a:p>
        </p:txBody>
      </p:sp>
      <p:sp>
        <p:nvSpPr>
          <p:cNvPr id="197" name="Google Shape;197;p27"/>
          <p:cNvSpPr txBox="1"/>
          <p:nvPr>
            <p:ph idx="1" type="body"/>
          </p:nvPr>
        </p:nvSpPr>
        <p:spPr>
          <a:xfrm>
            <a:off x="311700" y="1225225"/>
            <a:ext cx="8520600" cy="3413400"/>
          </a:xfrm>
          <a:prstGeom prst="rect">
            <a:avLst/>
          </a:prstGeom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91425" spcFirstLastPara="1" rIns="91425" wrap="square" tIns="1080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Computador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Redmine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-419">
                <a:solidFill>
                  <a:srgbClr val="000000"/>
                </a:solidFill>
              </a:rPr>
              <a:t>Celular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-419">
                <a:solidFill>
                  <a:srgbClr val="000000"/>
                </a:solidFill>
              </a:rPr>
              <a:t>Brick (Ev3)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AppInventor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Python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Microsoft Visual Studio Code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-419">
                <a:solidFill>
                  <a:srgbClr val="000000"/>
                </a:solidFill>
              </a:rPr>
              <a:t>Putty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8" name="Google Shape;19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4675" y="1352175"/>
            <a:ext cx="2486400" cy="1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2949" y="1413950"/>
            <a:ext cx="1259575" cy="1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9550" y="143157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0500" y="2730175"/>
            <a:ext cx="1848250" cy="184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761363">
            <a:off x="8224425" y="-399426"/>
            <a:ext cx="1625601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Estimación de costos</a:t>
            </a:r>
            <a:endParaRPr/>
          </a:p>
        </p:txBody>
      </p:sp>
      <p:sp>
        <p:nvSpPr>
          <p:cNvPr id="208" name="Google Shape;208;p28"/>
          <p:cNvSpPr txBox="1"/>
          <p:nvPr>
            <p:ph idx="1" type="body"/>
          </p:nvPr>
        </p:nvSpPr>
        <p:spPr>
          <a:xfrm>
            <a:off x="25115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09" name="Google Shape;209;p28"/>
          <p:cNvGraphicFramePr/>
          <p:nvPr/>
        </p:nvGraphicFramePr>
        <p:xfrm>
          <a:off x="722400" y="1363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{9495D10E-E10B-421F-9A72-BA5E74100816}</a:tableStyleId>
              </a:tblPr>
              <a:tblGrid>
                <a:gridCol w="2812675"/>
                <a:gridCol w="2013325"/>
                <a:gridCol w="24130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700"/>
                        <a:t>Productos</a:t>
                      </a:r>
                      <a:endParaRPr b="1"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700"/>
                        <a:t>Cantidad</a:t>
                      </a:r>
                      <a:endParaRPr b="1"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700"/>
                        <a:t>Costo</a:t>
                      </a:r>
                      <a:endParaRPr b="1"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700"/>
                        <a:t>Cubo Rubik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700"/>
                        <a:t>1 unidad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700"/>
                        <a:t>$10.000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700"/>
                        <a:t>Red Wireless Usb TP-Link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700"/>
                        <a:t>1 unidad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700"/>
                        <a:t>$9.000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700"/>
                        <a:t>Kit de Lego Mindstorms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700"/>
                        <a:t>1 unidad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700"/>
                        <a:t>$300.000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700"/>
                        <a:t>Micro SD 8GB (kingston)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700"/>
                        <a:t>1 unidad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700"/>
                        <a:t>$7.000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700"/>
                        <a:t>Hora Persona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700"/>
                        <a:t>4 personas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700"/>
                        <a:t>$9.000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700"/>
                        <a:t>Horas Totales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700"/>
                        <a:t>72 horas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700"/>
                        <a:t>$2.592.000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700"/>
                        <a:t>Total: $2.927.000 </a:t>
                      </a:r>
                      <a:endParaRPr sz="1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10" name="Google Shape;210;p28"/>
          <p:cNvPicPr preferRelativeResize="0"/>
          <p:nvPr/>
        </p:nvPicPr>
        <p:blipFill rotWithShape="1">
          <a:blip r:embed="rId3">
            <a:alphaModFix/>
          </a:blip>
          <a:srcRect b="17275" l="22774" r="23826" t="12356"/>
          <a:stretch/>
        </p:blipFill>
        <p:spPr>
          <a:xfrm>
            <a:off x="8031075" y="77550"/>
            <a:ext cx="1024324" cy="13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</a:t>
            </a:r>
            <a:endParaRPr/>
          </a:p>
        </p:txBody>
      </p:sp>
      <p:sp>
        <p:nvSpPr>
          <p:cNvPr id="216" name="Google Shape;216;p29"/>
          <p:cNvSpPr txBox="1"/>
          <p:nvPr>
            <p:ph idx="1" type="body"/>
          </p:nvPr>
        </p:nvSpPr>
        <p:spPr>
          <a:xfrm>
            <a:off x="311700" y="160350"/>
            <a:ext cx="7496400" cy="6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-419"/>
              <a:t>                                                </a:t>
            </a:r>
            <a:r>
              <a:rPr lang="es-419" sz="4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419" sz="48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Conclusión</a:t>
            </a:r>
            <a:endParaRPr sz="48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3975" y="981798"/>
            <a:ext cx="1988126" cy="264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4075" y="981799"/>
            <a:ext cx="2879451" cy="287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Introducción</a:t>
            </a:r>
            <a:r>
              <a:rPr lang="es-419"/>
              <a:t>	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legreya"/>
              <a:buChar char="●"/>
            </a:pPr>
            <a:r>
              <a:rPr lang="es-419" sz="24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Panorama General</a:t>
            </a:r>
            <a:endParaRPr sz="24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legreya"/>
              <a:buChar char="●"/>
            </a:pPr>
            <a:r>
              <a:rPr lang="es-419" sz="24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Organización del Personal</a:t>
            </a:r>
            <a:endParaRPr sz="24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legreya"/>
              <a:buChar char="●"/>
            </a:pPr>
            <a:r>
              <a:rPr lang="es-419" sz="24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Planificación del Proyecto</a:t>
            </a:r>
            <a:endParaRPr sz="24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legreya"/>
              <a:buChar char="●"/>
            </a:pPr>
            <a:r>
              <a:rPr lang="es-419" sz="24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P</a:t>
            </a:r>
            <a:r>
              <a:rPr lang="es-419" sz="24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lanificación de Recursos</a:t>
            </a:r>
            <a:endParaRPr sz="24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8474" y="1147213"/>
            <a:ext cx="2885625" cy="314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ctrTitle"/>
          </p:nvPr>
        </p:nvSpPr>
        <p:spPr>
          <a:xfrm>
            <a:off x="2835000" y="1641900"/>
            <a:ext cx="3474000" cy="185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Alegreya"/>
                <a:ea typeface="Alegreya"/>
                <a:cs typeface="Alegreya"/>
                <a:sym typeface="Alegreya"/>
              </a:rPr>
              <a:t>			</a:t>
            </a:r>
            <a:endParaRPr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000">
                <a:latin typeface="Alegreya"/>
                <a:ea typeface="Alegreya"/>
                <a:cs typeface="Alegreya"/>
                <a:sym typeface="Alegreya"/>
              </a:rPr>
              <a:t>Panorama General</a:t>
            </a:r>
            <a:endParaRPr sz="6000"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Alegreya"/>
                <a:ea typeface="Alegreya"/>
                <a:cs typeface="Alegreya"/>
                <a:sym typeface="Alegreya"/>
              </a:rPr>
              <a:t>Objetivo General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468675"/>
            <a:ext cx="4875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egreya"/>
              <a:buChar char="●"/>
            </a:pPr>
            <a:r>
              <a:rPr lang="es-419" sz="2400">
                <a:latin typeface="Alegreya"/>
                <a:ea typeface="Alegreya"/>
                <a:cs typeface="Alegreya"/>
                <a:sym typeface="Alegreya"/>
              </a:rPr>
              <a:t>Construir y Programar 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latin typeface="Alegreya"/>
                <a:ea typeface="Alegreya"/>
                <a:cs typeface="Alegreya"/>
                <a:sym typeface="Alegreya"/>
              </a:rPr>
              <a:t>un Robot MindCuber EV3 que </a:t>
            </a:r>
            <a:r>
              <a:rPr lang="es-419" sz="2400">
                <a:latin typeface="Alegreya"/>
                <a:ea typeface="Alegreya"/>
                <a:cs typeface="Alegreya"/>
                <a:sym typeface="Alegreya"/>
              </a:rPr>
              <a:t>realice</a:t>
            </a:r>
            <a:r>
              <a:rPr lang="es-419" sz="2400">
                <a:latin typeface="Alegreya"/>
                <a:ea typeface="Alegreya"/>
                <a:cs typeface="Alegreya"/>
                <a:sym typeface="Alegreya"/>
              </a:rPr>
              <a:t> algoritmos para un cubo de Rubik 3x3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132265"/>
            <a:ext cx="4571999" cy="2913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-456750" y="290313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Alegreya"/>
                <a:ea typeface="Alegreya"/>
                <a:cs typeface="Alegreya"/>
                <a:sym typeface="Alegreya"/>
              </a:rPr>
              <a:t>Objetivos E</a:t>
            </a:r>
            <a:r>
              <a:rPr lang="es-419">
                <a:latin typeface="Alegreya"/>
                <a:ea typeface="Alegreya"/>
                <a:cs typeface="Alegreya"/>
                <a:sym typeface="Alegreya"/>
              </a:rPr>
              <a:t>specíficos</a:t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336775"/>
            <a:ext cx="8520600" cy="3593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legreya"/>
              <a:buChar char="●"/>
            </a:pPr>
            <a:r>
              <a:rPr lang="es-419" sz="2000">
                <a:latin typeface="Alegreya"/>
                <a:ea typeface="Alegreya"/>
                <a:cs typeface="Alegreya"/>
                <a:sym typeface="Alegreya"/>
              </a:rPr>
              <a:t>Construir un robot con piezas LEGO y que tenga la capacidad de hacer movimientos o patrones en un cubo rubik.</a:t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s-419" sz="20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Diseñar y estudiar un algoritmo que permita  al robot realizar movimientos y patrones definidos.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legreya"/>
              <a:buChar char="●"/>
            </a:pPr>
            <a:r>
              <a:rPr lang="es-419" sz="2000">
                <a:latin typeface="Alegreya"/>
                <a:ea typeface="Alegreya"/>
                <a:cs typeface="Alegreya"/>
                <a:sym typeface="Alegreya"/>
              </a:rPr>
              <a:t>Desarrollar una interfaz que permita al robot moverse a control remoto desde el celular.</a:t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247200" cy="131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Alegreya"/>
                <a:ea typeface="Alegreya"/>
                <a:cs typeface="Alegreya"/>
                <a:sym typeface="Alegreya"/>
              </a:rPr>
              <a:t>Restricciones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legreya"/>
              <a:buChar char="●"/>
            </a:pPr>
            <a:r>
              <a:rPr lang="es-419" sz="2000">
                <a:latin typeface="Alegreya"/>
                <a:ea typeface="Alegreya"/>
                <a:cs typeface="Alegreya"/>
                <a:sym typeface="Alegreya"/>
              </a:rPr>
              <a:t>Tiempo (4 meses).</a:t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legreya"/>
              <a:buChar char="●"/>
            </a:pPr>
            <a:r>
              <a:rPr lang="es-419" sz="2000">
                <a:latin typeface="Alegreya"/>
                <a:ea typeface="Alegreya"/>
                <a:cs typeface="Alegreya"/>
                <a:sym typeface="Alegreya"/>
              </a:rPr>
              <a:t>Partes del Robot (EV3).</a:t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legreya"/>
              <a:buChar char="●"/>
            </a:pPr>
            <a:r>
              <a:rPr lang="es-419" sz="2000">
                <a:latin typeface="Alegreya"/>
                <a:ea typeface="Alegreya"/>
                <a:cs typeface="Alegreya"/>
                <a:sym typeface="Alegreya"/>
              </a:rPr>
              <a:t>Lenguaje de Programación (Python).</a:t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3975" y="1182350"/>
            <a:ext cx="2778799" cy="277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Alegreya"/>
                <a:ea typeface="Alegreya"/>
                <a:cs typeface="Alegreya"/>
                <a:sym typeface="Alegreya"/>
              </a:rPr>
              <a:t>Entregables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egreya"/>
              <a:buChar char="●"/>
            </a:pPr>
            <a:r>
              <a:rPr lang="es-419" sz="2000">
                <a:latin typeface="Alegreya"/>
                <a:ea typeface="Alegreya"/>
                <a:cs typeface="Alegreya"/>
                <a:sym typeface="Alegreya"/>
              </a:rPr>
              <a:t>Informes de avance y presentaciones</a:t>
            </a:r>
            <a:endParaRPr sz="20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legreya"/>
              <a:buChar char="●"/>
            </a:pPr>
            <a:r>
              <a:rPr lang="es-419" sz="2000">
                <a:latin typeface="Alegreya"/>
                <a:ea typeface="Alegreya"/>
                <a:cs typeface="Alegreya"/>
                <a:sym typeface="Alegreya"/>
              </a:rPr>
              <a:t>Bitácora</a:t>
            </a:r>
            <a:r>
              <a:rPr lang="es-419" sz="2000">
                <a:latin typeface="Alegreya"/>
                <a:ea typeface="Alegreya"/>
                <a:cs typeface="Alegreya"/>
                <a:sym typeface="Alegreya"/>
              </a:rPr>
              <a:t> Semanal.</a:t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legreya"/>
              <a:buChar char="●"/>
            </a:pPr>
            <a:r>
              <a:rPr lang="es-419" sz="2000">
                <a:latin typeface="Alegreya"/>
                <a:ea typeface="Alegreya"/>
                <a:cs typeface="Alegreya"/>
                <a:sym typeface="Alegreya"/>
              </a:rPr>
              <a:t>Carta Gantt.</a:t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legreya"/>
              <a:buChar char="●"/>
            </a:pPr>
            <a:r>
              <a:rPr lang="es-419" sz="2000">
                <a:latin typeface="Alegreya"/>
                <a:ea typeface="Alegreya"/>
                <a:cs typeface="Alegreya"/>
                <a:sym typeface="Alegreya"/>
              </a:rPr>
              <a:t>Manual de Usuario.</a:t>
            </a:r>
            <a:endParaRPr sz="200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2100" y="1535212"/>
            <a:ext cx="2734024" cy="273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ctrTitle"/>
          </p:nvPr>
        </p:nvSpPr>
        <p:spPr>
          <a:xfrm>
            <a:off x="2385900" y="1641900"/>
            <a:ext cx="4372200" cy="185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000">
                <a:latin typeface="Alegreya"/>
                <a:ea typeface="Alegreya"/>
                <a:cs typeface="Alegreya"/>
                <a:sym typeface="Alegreya"/>
              </a:rPr>
              <a:t>Organización del Personal</a:t>
            </a:r>
            <a:endParaRPr sz="5000"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Descripción y Asignación de Roles:</a:t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439" y="1488463"/>
            <a:ext cx="2711025" cy="143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452" y="3266549"/>
            <a:ext cx="2711015" cy="138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1008338" y="1147225"/>
            <a:ext cx="23052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dk1"/>
                </a:solidFill>
              </a:rPr>
              <a:t>    Programador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1"/>
          <p:cNvSpPr txBox="1"/>
          <p:nvPr/>
        </p:nvSpPr>
        <p:spPr>
          <a:xfrm>
            <a:off x="1008338" y="2848800"/>
            <a:ext cx="23052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dk1"/>
                </a:solidFill>
              </a:rPr>
              <a:t>    Líder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2600" y="1404602"/>
            <a:ext cx="2305200" cy="153680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/>
        </p:nvSpPr>
        <p:spPr>
          <a:xfrm>
            <a:off x="5267600" y="1016575"/>
            <a:ext cx="17352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dk1"/>
                </a:solidFill>
              </a:rPr>
              <a:t>Ensamblador</a:t>
            </a:r>
            <a:endParaRPr/>
          </a:p>
        </p:txBody>
      </p:sp>
      <p:sp>
        <p:nvSpPr>
          <p:cNvPr id="126" name="Google Shape;126;p21"/>
          <p:cNvSpPr txBox="1"/>
          <p:nvPr/>
        </p:nvSpPr>
        <p:spPr>
          <a:xfrm>
            <a:off x="5439050" y="2848800"/>
            <a:ext cx="1392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dk1"/>
                </a:solidFill>
              </a:rPr>
              <a:t>Secretario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 rotWithShape="1">
          <a:blip r:embed="rId6">
            <a:alphaModFix/>
          </a:blip>
          <a:srcRect b="9435" l="4104" r="0" t="9573"/>
          <a:stretch/>
        </p:blipFill>
        <p:spPr>
          <a:xfrm>
            <a:off x="5089375" y="3266550"/>
            <a:ext cx="2091650" cy="176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