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Roboto"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Orellan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94CE13-F631-4040-8DFF-A730B8F9F280}">
  <a:tblStyle styleId="{4694CE13-F631-4040-8DFF-A730B8F9F28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4660"/>
  </p:normalViewPr>
  <p:slideViewPr>
    <p:cSldViewPr snapToGrid="0">
      <p:cViewPr varScale="1">
        <p:scale>
          <a:sx n="92" d="100"/>
          <a:sy n="92" d="100"/>
        </p:scale>
        <p:origin x="708"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9-11T03:12:31.928" idx="1">
    <p:pos x="196" y="774"/>
    <p:text>Líder del equipo: Encargado de verificar el cumplimiento de los avances del proyecto  en las fechas establecidas ,  velar por el trabajo en equipo  , generar buenas relaciones entre los miembros del equipo .
Programador: Persona que se dedicara previamente a estudiar el lenguaje de programación Python para posteriormente codificar algoritmos de armado de cubo Rubik a dicho lenguaje de programación .
Armador: Persona encargada de arma el robot, conseguir piezas faltantes (en caso de de no estén dichas piezas) si están piezas no logran ser conseguidas se tratará de adaptar un mecanismo con las piezas que ya poseemos.
Secretario: Persona encargada de subir las Bitácoras y/o avances del proyecto. 
Wiki : Persona encargada de subir fotografías con avances para promocionar el proyecto que se está realizando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0fa0b0392_1_13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40fa0b0392_1_1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f311ea6c3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f311ea6c3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0e80bfea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0e80bfea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f311ea6c3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f311ea6c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0e80bfea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0e80bfea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0e80bfea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0e80bfea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0fb926814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40fb92681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40e80bfea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40e80bfea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0e80bfeae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0e80bfea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0fa0b0392_1_20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0fa0b0392_1_2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419"/>
              <a:t>‹Nº›</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828625" y="1069272"/>
            <a:ext cx="8222100" cy="838800"/>
          </a:xfrm>
          <a:prstGeom prst="rect">
            <a:avLst/>
          </a:prstGeom>
          <a:ln>
            <a:noFill/>
          </a:ln>
        </p:spPr>
        <p:txBody>
          <a:bodyPr spcFirstLastPara="1" wrap="square" lIns="91425" tIns="91425" rIns="91425" bIns="91425" anchor="b" anchorCtr="0">
            <a:noAutofit/>
          </a:bodyPr>
          <a:lstStyle/>
          <a:p>
            <a:pPr marL="0" lvl="0" indent="0" algn="l" rtl="0">
              <a:spcBef>
                <a:spcPts val="0"/>
              </a:spcBef>
              <a:spcAft>
                <a:spcPts val="0"/>
              </a:spcAft>
              <a:buNone/>
            </a:pPr>
            <a:r>
              <a:rPr lang="es-419" dirty="0" smtClean="0">
                <a:solidFill>
                  <a:srgbClr val="000000"/>
                </a:solidFill>
              </a:rPr>
              <a:t>			DANTRON</a:t>
            </a:r>
            <a:endParaRPr dirty="0">
              <a:solidFill>
                <a:srgbClr val="000000"/>
              </a:solidFill>
            </a:endParaRPr>
          </a:p>
        </p:txBody>
      </p:sp>
      <p:sp>
        <p:nvSpPr>
          <p:cNvPr id="86" name="Google Shape;86;p13"/>
          <p:cNvSpPr txBox="1">
            <a:spLocks noGrp="1"/>
          </p:cNvSpPr>
          <p:nvPr>
            <p:ph type="subTitle" idx="1"/>
          </p:nvPr>
        </p:nvSpPr>
        <p:spPr>
          <a:xfrm>
            <a:off x="1761675" y="3163500"/>
            <a:ext cx="687317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dirty="0">
                <a:solidFill>
                  <a:srgbClr val="000000"/>
                </a:solidFill>
              </a:rPr>
              <a:t>						</a:t>
            </a:r>
            <a:r>
              <a:rPr lang="es-419" dirty="0" smtClean="0">
                <a:solidFill>
                  <a:srgbClr val="000000"/>
                </a:solidFill>
              </a:rPr>
              <a:t>				</a:t>
            </a:r>
            <a:r>
              <a:rPr lang="es-419" dirty="0">
                <a:solidFill>
                  <a:srgbClr val="000000"/>
                </a:solidFill>
              </a:rPr>
              <a:t> </a:t>
            </a:r>
            <a:r>
              <a:rPr lang="es-419" dirty="0" smtClean="0">
                <a:solidFill>
                  <a:srgbClr val="000000"/>
                </a:solidFill>
              </a:rPr>
              <a:t>      </a:t>
            </a:r>
            <a:r>
              <a:rPr lang="es-419" sz="1800" dirty="0" smtClean="0">
                <a:solidFill>
                  <a:srgbClr val="000000"/>
                </a:solidFill>
              </a:rPr>
              <a:t>Integrantes: Angelo </a:t>
            </a:r>
            <a:r>
              <a:rPr lang="es-419" sz="1800" dirty="0">
                <a:solidFill>
                  <a:srgbClr val="000000"/>
                </a:solidFill>
              </a:rPr>
              <a:t>Coriza</a:t>
            </a:r>
            <a:endParaRPr sz="1800" dirty="0">
              <a:solidFill>
                <a:srgbClr val="000000"/>
              </a:solidFill>
            </a:endParaRPr>
          </a:p>
          <a:p>
            <a:pPr marL="4114800" lvl="0" indent="0" algn="l" rtl="0">
              <a:spcBef>
                <a:spcPts val="0"/>
              </a:spcBef>
              <a:spcAft>
                <a:spcPts val="0"/>
              </a:spcAft>
              <a:buNone/>
            </a:pPr>
            <a:r>
              <a:rPr lang="es-419" sz="1800" dirty="0">
                <a:solidFill>
                  <a:srgbClr val="000000"/>
                </a:solidFill>
              </a:rPr>
              <a:t>    David </a:t>
            </a:r>
            <a:r>
              <a:rPr lang="es-419" sz="1800" dirty="0" smtClean="0">
                <a:solidFill>
                  <a:srgbClr val="000000"/>
                </a:solidFill>
              </a:rPr>
              <a:t>Orellana</a:t>
            </a:r>
            <a:endParaRPr sz="1800" dirty="0" smtClean="0">
              <a:solidFill>
                <a:srgbClr val="000000"/>
              </a:solidFill>
            </a:endParaRPr>
          </a:p>
          <a:p>
            <a:pPr marL="4114800" lvl="0" indent="0" algn="l" rtl="0">
              <a:spcBef>
                <a:spcPts val="0"/>
              </a:spcBef>
              <a:spcAft>
                <a:spcPts val="0"/>
              </a:spcAft>
              <a:buNone/>
            </a:pPr>
            <a:r>
              <a:rPr lang="es-419" sz="1800" dirty="0" smtClean="0">
                <a:solidFill>
                  <a:srgbClr val="000000"/>
                </a:solidFill>
              </a:rPr>
              <a:t>    Nicolás Vargas</a:t>
            </a:r>
            <a:endParaRPr sz="1800" dirty="0" smtClean="0">
              <a:solidFill>
                <a:srgbClr val="000000"/>
              </a:solidFill>
            </a:endParaRPr>
          </a:p>
          <a:p>
            <a:pPr marL="3200400" lvl="0" indent="0" algn="l" rtl="0">
              <a:spcBef>
                <a:spcPts val="0"/>
              </a:spcBef>
              <a:spcAft>
                <a:spcPts val="0"/>
              </a:spcAft>
              <a:buNone/>
            </a:pPr>
            <a:r>
              <a:rPr lang="es-419" sz="1800" dirty="0" smtClean="0">
                <a:solidFill>
                  <a:srgbClr val="000000"/>
                </a:solidFill>
              </a:rPr>
              <a:t>Profesores: Diego Aracena       		              Ricardo </a:t>
            </a:r>
            <a:r>
              <a:rPr lang="es-419" sz="1800" dirty="0">
                <a:solidFill>
                  <a:srgbClr val="000000"/>
                </a:solidFill>
              </a:rPr>
              <a:t>Valdivia</a:t>
            </a:r>
            <a:endParaRPr sz="1800" dirty="0">
              <a:solidFill>
                <a:srgbClr val="000000"/>
              </a:solidFill>
            </a:endParaRPr>
          </a:p>
        </p:txBody>
      </p:sp>
      <p:pic>
        <p:nvPicPr>
          <p:cNvPr id="87" name="Google Shape;87;p13"/>
          <p:cNvPicPr preferRelativeResize="0"/>
          <p:nvPr/>
        </p:nvPicPr>
        <p:blipFill>
          <a:blip r:embed="rId3">
            <a:alphaModFix/>
          </a:blip>
          <a:stretch>
            <a:fillRect/>
          </a:stretch>
        </p:blipFill>
        <p:spPr>
          <a:xfrm>
            <a:off x="1282097" y="2164047"/>
            <a:ext cx="2506550" cy="2633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dirty="0"/>
              <a:t>Tabla de Riesgos</a:t>
            </a:r>
            <a:endParaRPr dirty="0"/>
          </a:p>
        </p:txBody>
      </p:sp>
      <p:graphicFrame>
        <p:nvGraphicFramePr>
          <p:cNvPr id="151" name="Google Shape;151;p22"/>
          <p:cNvGraphicFramePr/>
          <p:nvPr/>
        </p:nvGraphicFramePr>
        <p:xfrm>
          <a:off x="376200" y="1017800"/>
          <a:ext cx="8520600" cy="3818980"/>
        </p:xfrm>
        <a:graphic>
          <a:graphicData uri="http://schemas.openxmlformats.org/drawingml/2006/table">
            <a:tbl>
              <a:tblPr>
                <a:noFill/>
                <a:tableStyleId>{4694CE13-F631-4040-8DFF-A730B8F9F280}</a:tableStyleId>
              </a:tblPr>
              <a:tblGrid>
                <a:gridCol w="2175825">
                  <a:extLst>
                    <a:ext uri="{9D8B030D-6E8A-4147-A177-3AD203B41FA5}">
                      <a16:colId xmlns:a16="http://schemas.microsoft.com/office/drawing/2014/main" val="20000"/>
                    </a:ext>
                  </a:extLst>
                </a:gridCol>
                <a:gridCol w="1688450">
                  <a:extLst>
                    <a:ext uri="{9D8B030D-6E8A-4147-A177-3AD203B41FA5}">
                      <a16:colId xmlns:a16="http://schemas.microsoft.com/office/drawing/2014/main" val="20001"/>
                    </a:ext>
                  </a:extLst>
                </a:gridCol>
                <a:gridCol w="1810275">
                  <a:extLst>
                    <a:ext uri="{9D8B030D-6E8A-4147-A177-3AD203B41FA5}">
                      <a16:colId xmlns:a16="http://schemas.microsoft.com/office/drawing/2014/main" val="20002"/>
                    </a:ext>
                  </a:extLst>
                </a:gridCol>
                <a:gridCol w="2846050">
                  <a:extLst>
                    <a:ext uri="{9D8B030D-6E8A-4147-A177-3AD203B41FA5}">
                      <a16:colId xmlns:a16="http://schemas.microsoft.com/office/drawing/2014/main" val="20003"/>
                    </a:ext>
                  </a:extLst>
                </a:gridCol>
              </a:tblGrid>
              <a:tr h="333825">
                <a:tc>
                  <a:txBody>
                    <a:bodyPr/>
                    <a:lstStyle/>
                    <a:p>
                      <a:pPr marL="0" lvl="0" indent="0" algn="l" rtl="0">
                        <a:spcBef>
                          <a:spcPts val="0"/>
                        </a:spcBef>
                        <a:spcAft>
                          <a:spcPts val="0"/>
                        </a:spcAft>
                        <a:buNone/>
                      </a:pPr>
                      <a:r>
                        <a:rPr lang="es-419" dirty="0"/>
                        <a:t>Riesgos </a:t>
                      </a:r>
                      <a:endParaRPr dirty="0"/>
                    </a:p>
                  </a:txBody>
                  <a:tcPr marL="91425" marR="91425" marT="91425" marB="91425"/>
                </a:tc>
                <a:tc>
                  <a:txBody>
                    <a:bodyPr/>
                    <a:lstStyle/>
                    <a:p>
                      <a:pPr marL="0" lvl="0" indent="0" algn="l" rtl="0">
                        <a:spcBef>
                          <a:spcPts val="0"/>
                        </a:spcBef>
                        <a:spcAft>
                          <a:spcPts val="0"/>
                        </a:spcAft>
                        <a:buNone/>
                      </a:pPr>
                      <a:r>
                        <a:rPr lang="es-419" dirty="0"/>
                        <a:t>Probabilidad</a:t>
                      </a:r>
                      <a:endParaRPr dirty="0"/>
                    </a:p>
                  </a:txBody>
                  <a:tcPr marL="91425" marR="91425" marT="91425" marB="91425"/>
                </a:tc>
                <a:tc>
                  <a:txBody>
                    <a:bodyPr/>
                    <a:lstStyle/>
                    <a:p>
                      <a:pPr marL="0" lvl="0" indent="0" algn="l" rtl="0">
                        <a:spcBef>
                          <a:spcPts val="0"/>
                        </a:spcBef>
                        <a:spcAft>
                          <a:spcPts val="0"/>
                        </a:spcAft>
                        <a:buNone/>
                      </a:pPr>
                      <a:r>
                        <a:rPr lang="es-419" dirty="0"/>
                        <a:t>Nivel de impacto</a:t>
                      </a:r>
                      <a:endParaRPr dirty="0"/>
                    </a:p>
                  </a:txBody>
                  <a:tcPr marL="91425" marR="91425" marT="91425" marB="91425"/>
                </a:tc>
                <a:tc>
                  <a:txBody>
                    <a:bodyPr/>
                    <a:lstStyle/>
                    <a:p>
                      <a:pPr marL="0" lvl="0" indent="0" algn="l" rtl="0">
                        <a:spcBef>
                          <a:spcPts val="0"/>
                        </a:spcBef>
                        <a:spcAft>
                          <a:spcPts val="0"/>
                        </a:spcAft>
                        <a:buNone/>
                      </a:pPr>
                      <a:r>
                        <a:rPr lang="es-419" dirty="0"/>
                        <a:t>Acción Remedial</a:t>
                      </a:r>
                      <a:endParaRPr dirty="0"/>
                    </a:p>
                  </a:txBody>
                  <a:tcPr marL="91425" marR="91425" marT="91425" marB="91425"/>
                </a:tc>
                <a:extLst>
                  <a:ext uri="{0D108BD9-81ED-4DB2-BD59-A6C34878D82A}">
                    <a16:rowId xmlns:a16="http://schemas.microsoft.com/office/drawing/2014/main" val="10000"/>
                  </a:ext>
                </a:extLst>
              </a:tr>
              <a:tr h="690350">
                <a:tc>
                  <a:txBody>
                    <a:bodyPr/>
                    <a:lstStyle/>
                    <a:p>
                      <a:pPr marL="0" lvl="0" indent="0" algn="l" rtl="0">
                        <a:spcBef>
                          <a:spcPts val="0"/>
                        </a:spcBef>
                        <a:spcAft>
                          <a:spcPts val="0"/>
                        </a:spcAft>
                        <a:buNone/>
                      </a:pPr>
                      <a:r>
                        <a:rPr lang="es-419" dirty="0"/>
                        <a:t>Falte tiempo para desarrollo del proyecto </a:t>
                      </a:r>
                      <a:endParaRPr dirty="0"/>
                    </a:p>
                  </a:txBody>
                  <a:tcPr marL="91425" marR="91425" marT="91425" marB="91425"/>
                </a:tc>
                <a:tc>
                  <a:txBody>
                    <a:bodyPr/>
                    <a:lstStyle/>
                    <a:p>
                      <a:pPr marL="0" lvl="0" indent="0" algn="ctr" rtl="0">
                        <a:spcBef>
                          <a:spcPts val="0"/>
                        </a:spcBef>
                        <a:spcAft>
                          <a:spcPts val="0"/>
                        </a:spcAft>
                        <a:buNone/>
                      </a:pPr>
                      <a:r>
                        <a:rPr lang="es-419" dirty="0"/>
                        <a:t> 70%</a:t>
                      </a:r>
                      <a:endParaRPr dirty="0"/>
                    </a:p>
                  </a:txBody>
                  <a:tcPr marL="91425" marR="91425" marT="91425" marB="91425"/>
                </a:tc>
                <a:tc>
                  <a:txBody>
                    <a:bodyPr/>
                    <a:lstStyle/>
                    <a:p>
                      <a:pPr marL="0" lvl="0" indent="0" algn="ctr" rtl="0">
                        <a:spcBef>
                          <a:spcPts val="0"/>
                        </a:spcBef>
                        <a:spcAft>
                          <a:spcPts val="0"/>
                        </a:spcAft>
                        <a:buNone/>
                      </a:pPr>
                      <a:r>
                        <a:rPr lang="es-419" dirty="0"/>
                        <a:t>3</a:t>
                      </a:r>
                      <a:endParaRPr dirty="0"/>
                    </a:p>
                  </a:txBody>
                  <a:tcPr marL="91425" marR="91425" marT="91425" marB="91425"/>
                </a:tc>
                <a:tc>
                  <a:txBody>
                    <a:bodyPr/>
                    <a:lstStyle/>
                    <a:p>
                      <a:pPr marL="0" lvl="0" indent="0" algn="l" rtl="0">
                        <a:spcBef>
                          <a:spcPts val="0"/>
                        </a:spcBef>
                        <a:spcAft>
                          <a:spcPts val="0"/>
                        </a:spcAft>
                        <a:buNone/>
                      </a:pPr>
                      <a:r>
                        <a:rPr lang="es-419" dirty="0"/>
                        <a:t>Distribución de las tareas apropiadamente y seguimiento de estas</a:t>
                      </a:r>
                      <a:endParaRPr dirty="0"/>
                    </a:p>
                  </a:txBody>
                  <a:tcPr marL="91425" marR="91425" marT="91425" marB="91425"/>
                </a:tc>
                <a:extLst>
                  <a:ext uri="{0D108BD9-81ED-4DB2-BD59-A6C34878D82A}">
                    <a16:rowId xmlns:a16="http://schemas.microsoft.com/office/drawing/2014/main" val="10001"/>
                  </a:ext>
                </a:extLst>
              </a:tr>
              <a:tr h="512075">
                <a:tc>
                  <a:txBody>
                    <a:bodyPr/>
                    <a:lstStyle/>
                    <a:p>
                      <a:pPr marL="0" lvl="0" indent="0" algn="l" rtl="0">
                        <a:spcBef>
                          <a:spcPts val="0"/>
                        </a:spcBef>
                        <a:spcAft>
                          <a:spcPts val="0"/>
                        </a:spcAft>
                        <a:buNone/>
                      </a:pPr>
                      <a:r>
                        <a:rPr lang="es-419" dirty="0"/>
                        <a:t>Manipulación por agentes externos </a:t>
                      </a:r>
                      <a:endParaRPr dirty="0"/>
                    </a:p>
                  </a:txBody>
                  <a:tcPr marL="91425" marR="91425" marT="91425" marB="91425"/>
                </a:tc>
                <a:tc>
                  <a:txBody>
                    <a:bodyPr/>
                    <a:lstStyle/>
                    <a:p>
                      <a:pPr marL="0" lvl="0" indent="0" algn="ctr" rtl="0">
                        <a:spcBef>
                          <a:spcPts val="0"/>
                        </a:spcBef>
                        <a:spcAft>
                          <a:spcPts val="0"/>
                        </a:spcAft>
                        <a:buNone/>
                      </a:pPr>
                      <a:r>
                        <a:rPr lang="es-419" dirty="0"/>
                        <a:t>60%</a:t>
                      </a:r>
                      <a:endParaRPr dirty="0"/>
                    </a:p>
                  </a:txBody>
                  <a:tcPr marL="91425" marR="91425" marT="91425" marB="91425"/>
                </a:tc>
                <a:tc>
                  <a:txBody>
                    <a:bodyPr/>
                    <a:lstStyle/>
                    <a:p>
                      <a:pPr marL="0" lvl="0" indent="0" algn="ctr" rtl="0">
                        <a:spcBef>
                          <a:spcPts val="0"/>
                        </a:spcBef>
                        <a:spcAft>
                          <a:spcPts val="0"/>
                        </a:spcAft>
                        <a:buNone/>
                      </a:pPr>
                      <a:r>
                        <a:rPr lang="es-419" dirty="0"/>
                        <a:t>5</a:t>
                      </a:r>
                      <a:endParaRPr dirty="0"/>
                    </a:p>
                  </a:txBody>
                  <a:tcPr marL="91425" marR="91425" marT="91425" marB="91425"/>
                </a:tc>
                <a:tc>
                  <a:txBody>
                    <a:bodyPr/>
                    <a:lstStyle/>
                    <a:p>
                      <a:pPr marL="0" lvl="0" indent="0" algn="l" rtl="0">
                        <a:spcBef>
                          <a:spcPts val="0"/>
                        </a:spcBef>
                        <a:spcAft>
                          <a:spcPts val="0"/>
                        </a:spcAft>
                        <a:buNone/>
                      </a:pPr>
                      <a:r>
                        <a:rPr lang="es-419" dirty="0"/>
                        <a:t>Esconder el robot y decirle al encargado que lo vigile </a:t>
                      </a:r>
                      <a:endParaRPr dirty="0"/>
                    </a:p>
                  </a:txBody>
                  <a:tcPr marL="91425" marR="91425" marT="91425" marB="91425"/>
                </a:tc>
                <a:extLst>
                  <a:ext uri="{0D108BD9-81ED-4DB2-BD59-A6C34878D82A}">
                    <a16:rowId xmlns:a16="http://schemas.microsoft.com/office/drawing/2014/main" val="10002"/>
                  </a:ext>
                </a:extLst>
              </a:tr>
              <a:tr h="690350">
                <a:tc>
                  <a:txBody>
                    <a:bodyPr/>
                    <a:lstStyle/>
                    <a:p>
                      <a:pPr marL="0" lvl="0" indent="0" algn="l" rtl="0">
                        <a:spcBef>
                          <a:spcPts val="0"/>
                        </a:spcBef>
                        <a:spcAft>
                          <a:spcPts val="0"/>
                        </a:spcAft>
                        <a:buNone/>
                      </a:pPr>
                      <a:r>
                        <a:rPr lang="es-419" dirty="0"/>
                        <a:t>Problemas personales de los miembros </a:t>
                      </a:r>
                      <a:endParaRPr dirty="0"/>
                    </a:p>
                  </a:txBody>
                  <a:tcPr marL="91425" marR="91425" marT="91425" marB="91425"/>
                </a:tc>
                <a:tc>
                  <a:txBody>
                    <a:bodyPr/>
                    <a:lstStyle/>
                    <a:p>
                      <a:pPr marL="0" lvl="0" indent="0" algn="ctr" rtl="0">
                        <a:spcBef>
                          <a:spcPts val="0"/>
                        </a:spcBef>
                        <a:spcAft>
                          <a:spcPts val="0"/>
                        </a:spcAft>
                        <a:buNone/>
                      </a:pPr>
                      <a:r>
                        <a:rPr lang="es-419" dirty="0"/>
                        <a:t>90%</a:t>
                      </a:r>
                      <a:endParaRPr dirty="0"/>
                    </a:p>
                  </a:txBody>
                  <a:tcPr marL="91425" marR="91425" marT="91425" marB="91425"/>
                </a:tc>
                <a:tc>
                  <a:txBody>
                    <a:bodyPr/>
                    <a:lstStyle/>
                    <a:p>
                      <a:pPr marL="0" lvl="0" indent="0" algn="ctr" rtl="0">
                        <a:spcBef>
                          <a:spcPts val="0"/>
                        </a:spcBef>
                        <a:spcAft>
                          <a:spcPts val="0"/>
                        </a:spcAft>
                        <a:buNone/>
                      </a:pPr>
                      <a:r>
                        <a:rPr lang="es-419" dirty="0"/>
                        <a:t>6</a:t>
                      </a:r>
                      <a:endParaRPr dirty="0"/>
                    </a:p>
                  </a:txBody>
                  <a:tcPr marL="91425" marR="91425" marT="91425" marB="91425"/>
                </a:tc>
                <a:tc>
                  <a:txBody>
                    <a:bodyPr/>
                    <a:lstStyle/>
                    <a:p>
                      <a:pPr marL="0" lvl="0" indent="0" algn="l" rtl="0">
                        <a:spcBef>
                          <a:spcPts val="0"/>
                        </a:spcBef>
                        <a:spcAft>
                          <a:spcPts val="0"/>
                        </a:spcAft>
                        <a:buNone/>
                      </a:pPr>
                      <a:r>
                        <a:rPr lang="es-419" dirty="0"/>
                        <a:t>Miembros del equipo mantienen una comunicación estable</a:t>
                      </a:r>
                      <a:endParaRPr dirty="0"/>
                    </a:p>
                  </a:txBody>
                  <a:tcPr marL="91425" marR="91425" marT="91425" marB="91425"/>
                </a:tc>
                <a:extLst>
                  <a:ext uri="{0D108BD9-81ED-4DB2-BD59-A6C34878D82A}">
                    <a16:rowId xmlns:a16="http://schemas.microsoft.com/office/drawing/2014/main" val="10003"/>
                  </a:ext>
                </a:extLst>
              </a:tr>
              <a:tr h="512075">
                <a:tc>
                  <a:txBody>
                    <a:bodyPr/>
                    <a:lstStyle/>
                    <a:p>
                      <a:pPr marL="0" lvl="0" indent="0" algn="l" rtl="0">
                        <a:spcBef>
                          <a:spcPts val="0"/>
                        </a:spcBef>
                        <a:spcAft>
                          <a:spcPts val="0"/>
                        </a:spcAft>
                        <a:buNone/>
                      </a:pPr>
                      <a:r>
                        <a:rPr lang="es-419" dirty="0"/>
                        <a:t>Daño o pérdida del equipo de trabajo</a:t>
                      </a:r>
                      <a:endParaRPr dirty="0"/>
                    </a:p>
                  </a:txBody>
                  <a:tcPr marL="91425" marR="91425" marT="91425" marB="91425"/>
                </a:tc>
                <a:tc>
                  <a:txBody>
                    <a:bodyPr/>
                    <a:lstStyle/>
                    <a:p>
                      <a:pPr marL="0" lvl="0" indent="0" algn="ctr" rtl="0">
                        <a:spcBef>
                          <a:spcPts val="0"/>
                        </a:spcBef>
                        <a:spcAft>
                          <a:spcPts val="0"/>
                        </a:spcAft>
                        <a:buNone/>
                      </a:pPr>
                      <a:r>
                        <a:rPr lang="es-419" dirty="0"/>
                        <a:t>40%</a:t>
                      </a:r>
                      <a:endParaRPr dirty="0"/>
                    </a:p>
                  </a:txBody>
                  <a:tcPr marL="91425" marR="91425" marT="91425" marB="91425"/>
                </a:tc>
                <a:tc>
                  <a:txBody>
                    <a:bodyPr/>
                    <a:lstStyle/>
                    <a:p>
                      <a:pPr marL="0" lvl="0" indent="0" algn="ctr" rtl="0">
                        <a:spcBef>
                          <a:spcPts val="0"/>
                        </a:spcBef>
                        <a:spcAft>
                          <a:spcPts val="0"/>
                        </a:spcAft>
                        <a:buNone/>
                      </a:pPr>
                      <a:r>
                        <a:rPr lang="es-419" dirty="0"/>
                        <a:t>2</a:t>
                      </a:r>
                      <a:endParaRPr dirty="0"/>
                    </a:p>
                  </a:txBody>
                  <a:tcPr marL="91425" marR="91425" marT="91425" marB="91425"/>
                </a:tc>
                <a:tc>
                  <a:txBody>
                    <a:bodyPr/>
                    <a:lstStyle/>
                    <a:p>
                      <a:pPr marL="0" lvl="0" indent="0" algn="l" rtl="0">
                        <a:spcBef>
                          <a:spcPts val="0"/>
                        </a:spcBef>
                        <a:spcAft>
                          <a:spcPts val="0"/>
                        </a:spcAft>
                        <a:buNone/>
                      </a:pPr>
                      <a:r>
                        <a:rPr lang="es-419" dirty="0"/>
                        <a:t>Un monitoreo constante del equipo de trabajo </a:t>
                      </a:r>
                      <a:endParaRPr dirty="0"/>
                    </a:p>
                  </a:txBody>
                  <a:tcPr marL="91425" marR="91425" marT="91425" marB="91425"/>
                </a:tc>
                <a:extLst>
                  <a:ext uri="{0D108BD9-81ED-4DB2-BD59-A6C34878D82A}">
                    <a16:rowId xmlns:a16="http://schemas.microsoft.com/office/drawing/2014/main" val="10004"/>
                  </a:ext>
                </a:extLst>
              </a:tr>
              <a:tr h="690350">
                <a:tc>
                  <a:txBody>
                    <a:bodyPr/>
                    <a:lstStyle/>
                    <a:p>
                      <a:pPr marL="0" lvl="0" indent="0" algn="l" rtl="0">
                        <a:spcBef>
                          <a:spcPts val="0"/>
                        </a:spcBef>
                        <a:spcAft>
                          <a:spcPts val="0"/>
                        </a:spcAft>
                        <a:buNone/>
                      </a:pPr>
                      <a:r>
                        <a:rPr lang="es-419" dirty="0"/>
                        <a:t>Falta de materiales de el robot</a:t>
                      </a:r>
                      <a:endParaRPr dirty="0"/>
                    </a:p>
                  </a:txBody>
                  <a:tcPr marL="91425" marR="91425" marT="91425" marB="91425"/>
                </a:tc>
                <a:tc>
                  <a:txBody>
                    <a:bodyPr/>
                    <a:lstStyle/>
                    <a:p>
                      <a:pPr marL="0" lvl="0" indent="0" algn="ctr" rtl="0">
                        <a:spcBef>
                          <a:spcPts val="0"/>
                        </a:spcBef>
                        <a:spcAft>
                          <a:spcPts val="0"/>
                        </a:spcAft>
                        <a:buNone/>
                      </a:pPr>
                      <a:r>
                        <a:rPr lang="es-419" dirty="0"/>
                        <a:t>30%</a:t>
                      </a:r>
                      <a:endParaRPr dirty="0"/>
                    </a:p>
                  </a:txBody>
                  <a:tcPr marL="91425" marR="91425" marT="91425" marB="91425"/>
                </a:tc>
                <a:tc>
                  <a:txBody>
                    <a:bodyPr/>
                    <a:lstStyle/>
                    <a:p>
                      <a:pPr marL="0" lvl="0" indent="0" algn="ctr" rtl="0">
                        <a:spcBef>
                          <a:spcPts val="0"/>
                        </a:spcBef>
                        <a:spcAft>
                          <a:spcPts val="0"/>
                        </a:spcAft>
                        <a:buNone/>
                      </a:pPr>
                      <a:r>
                        <a:rPr lang="es-419" dirty="0"/>
                        <a:t>4</a:t>
                      </a:r>
                      <a:endParaRPr dirty="0"/>
                    </a:p>
                  </a:txBody>
                  <a:tcPr marL="91425" marR="91425" marT="91425" marB="91425"/>
                </a:tc>
                <a:tc>
                  <a:txBody>
                    <a:bodyPr/>
                    <a:lstStyle/>
                    <a:p>
                      <a:pPr marL="0" lvl="0" indent="0" algn="l" rtl="0">
                        <a:spcBef>
                          <a:spcPts val="0"/>
                        </a:spcBef>
                        <a:spcAft>
                          <a:spcPts val="0"/>
                        </a:spcAft>
                        <a:buNone/>
                      </a:pPr>
                      <a:r>
                        <a:rPr lang="es-419" dirty="0"/>
                        <a:t>Adaptar piezas para usarlas en vez de las faltantes</a:t>
                      </a:r>
                      <a:endParaRPr dirty="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dirty="0"/>
              <a:t>Gracias </a:t>
            </a:r>
            <a:endParaRPr dirty="0"/>
          </a:p>
        </p:txBody>
      </p:sp>
      <p:sp>
        <p:nvSpPr>
          <p:cNvPr id="157" name="Google Shape;157;p2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pic>
        <p:nvPicPr>
          <p:cNvPr id="158" name="Google Shape;158;p23"/>
          <p:cNvPicPr preferRelativeResize="0"/>
          <p:nvPr/>
        </p:nvPicPr>
        <p:blipFill>
          <a:blip r:embed="rId3">
            <a:alphaModFix/>
          </a:blip>
          <a:stretch>
            <a:fillRect/>
          </a:stretch>
        </p:blipFill>
        <p:spPr>
          <a:xfrm>
            <a:off x="2030750" y="1285525"/>
            <a:ext cx="4303600" cy="3227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dirty="0"/>
              <a:t>Objetivos</a:t>
            </a:r>
            <a:endParaRPr dirty="0"/>
          </a:p>
        </p:txBody>
      </p:sp>
      <p:sp>
        <p:nvSpPr>
          <p:cNvPr id="93" name="Google Shape;93;p1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s-419" dirty="0"/>
              <a:t>General</a:t>
            </a:r>
            <a:endParaRPr dirty="0"/>
          </a:p>
          <a:p>
            <a:pPr marL="914400" lvl="1" indent="-317500" algn="l" rtl="0">
              <a:spcBef>
                <a:spcPts val="0"/>
              </a:spcBef>
              <a:spcAft>
                <a:spcPts val="0"/>
              </a:spcAft>
              <a:buSzPts val="1400"/>
              <a:buChar char="○"/>
            </a:pPr>
            <a:r>
              <a:rPr lang="es-419" dirty="0"/>
              <a:t>Armar Robot  Lego Mindstorm  y que este mismo logre </a:t>
            </a:r>
            <a:r>
              <a:rPr lang="es-419" dirty="0" smtClean="0"/>
              <a:t>mediante </a:t>
            </a:r>
            <a:r>
              <a:rPr lang="es-419" dirty="0"/>
              <a:t>algoritmos el armado del cubo de Rubik  en un lapso de tiempo determinado.</a:t>
            </a:r>
            <a:endParaRPr dirty="0"/>
          </a:p>
          <a:p>
            <a:pPr marL="457200" lvl="0" indent="-342900" algn="l" rtl="0">
              <a:spcBef>
                <a:spcPts val="0"/>
              </a:spcBef>
              <a:spcAft>
                <a:spcPts val="0"/>
              </a:spcAft>
              <a:buSzPts val="1800"/>
              <a:buChar char="●"/>
            </a:pPr>
            <a:r>
              <a:rPr lang="es-419" dirty="0"/>
              <a:t>Específicos</a:t>
            </a:r>
            <a:endParaRPr dirty="0"/>
          </a:p>
          <a:p>
            <a:pPr marL="914400" lvl="1" indent="-317500" algn="l" rtl="0">
              <a:spcBef>
                <a:spcPts val="0"/>
              </a:spcBef>
              <a:spcAft>
                <a:spcPts val="0"/>
              </a:spcAft>
              <a:buSzPts val="1400"/>
              <a:buChar char="○"/>
            </a:pPr>
            <a:r>
              <a:rPr lang="es-419" dirty="0"/>
              <a:t>Diseño y armado</a:t>
            </a:r>
            <a:endParaRPr dirty="0"/>
          </a:p>
          <a:p>
            <a:pPr marL="914400" lvl="1" indent="-317500" algn="l" rtl="0">
              <a:spcBef>
                <a:spcPts val="0"/>
              </a:spcBef>
              <a:spcAft>
                <a:spcPts val="0"/>
              </a:spcAft>
              <a:buSzPts val="1400"/>
              <a:buChar char="○"/>
            </a:pPr>
            <a:r>
              <a:rPr lang="es-419" dirty="0"/>
              <a:t>Codificar algoritmos de movimientos en Python</a:t>
            </a:r>
            <a:endParaRPr dirty="0"/>
          </a:p>
          <a:p>
            <a:pPr marL="914400" lvl="1" indent="-317500" algn="l" rtl="0">
              <a:spcBef>
                <a:spcPts val="0"/>
              </a:spcBef>
              <a:spcAft>
                <a:spcPts val="0"/>
              </a:spcAft>
              <a:buSzPts val="1400"/>
              <a:buChar char="○"/>
            </a:pPr>
            <a:r>
              <a:rPr lang="es-419" dirty="0"/>
              <a:t>Tener acceso al Robot de manera Remota</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dirty="0"/>
              <a:t>¿Cómo pretendemos  lograrlo?</a:t>
            </a:r>
            <a:endParaRPr dirty="0"/>
          </a:p>
        </p:txBody>
      </p:sp>
      <p:sp>
        <p:nvSpPr>
          <p:cNvPr id="99" name="Google Shape;99;p1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dirty="0"/>
          </a:p>
          <a:p>
            <a:pPr marL="457200" lvl="0" indent="-342900" algn="l" rtl="0">
              <a:spcBef>
                <a:spcPts val="1600"/>
              </a:spcBef>
              <a:spcAft>
                <a:spcPts val="0"/>
              </a:spcAft>
              <a:buSzPts val="1800"/>
              <a:buChar char="●"/>
            </a:pPr>
            <a:r>
              <a:rPr lang="es-419" dirty="0"/>
              <a:t>Formulación</a:t>
            </a:r>
            <a:endParaRPr dirty="0"/>
          </a:p>
          <a:p>
            <a:pPr marL="457200" lvl="0" indent="-342900" algn="l" rtl="0">
              <a:spcBef>
                <a:spcPts val="0"/>
              </a:spcBef>
              <a:spcAft>
                <a:spcPts val="0"/>
              </a:spcAft>
              <a:buSzPts val="1800"/>
              <a:buChar char="●"/>
            </a:pPr>
            <a:r>
              <a:rPr lang="es-419" dirty="0"/>
              <a:t>Costes</a:t>
            </a:r>
            <a:endParaRPr dirty="0"/>
          </a:p>
          <a:p>
            <a:pPr marL="457200" lvl="0" indent="-342900" algn="l" rtl="0">
              <a:spcBef>
                <a:spcPts val="0"/>
              </a:spcBef>
              <a:spcAft>
                <a:spcPts val="0"/>
              </a:spcAft>
              <a:buSzPts val="1800"/>
              <a:buChar char="●"/>
            </a:pPr>
            <a:r>
              <a:rPr lang="es-419" dirty="0"/>
              <a:t>Codificación</a:t>
            </a:r>
            <a:endParaRPr dirty="0"/>
          </a:p>
          <a:p>
            <a:pPr marL="457200" lvl="0" indent="-342900" algn="l" rtl="0">
              <a:spcBef>
                <a:spcPts val="0"/>
              </a:spcBef>
              <a:spcAft>
                <a:spcPts val="0"/>
              </a:spcAft>
              <a:buSzPts val="1800"/>
              <a:buChar char="●"/>
            </a:pPr>
            <a:r>
              <a:rPr lang="es-419" dirty="0"/>
              <a:t>Pruebas</a:t>
            </a:r>
            <a:endParaRPr dirty="0"/>
          </a:p>
          <a:p>
            <a:pPr marL="457200" lvl="0" indent="-342900" algn="l" rtl="0">
              <a:spcBef>
                <a:spcPts val="0"/>
              </a:spcBef>
              <a:spcAft>
                <a:spcPts val="0"/>
              </a:spcAft>
              <a:buSzPts val="1800"/>
              <a:buChar char="●"/>
            </a:pPr>
            <a:r>
              <a:rPr lang="es-419" dirty="0"/>
              <a:t>Posibles mejoras </a:t>
            </a:r>
            <a:endParaRPr dirty="0"/>
          </a:p>
          <a:p>
            <a:pPr marL="457200" lvl="0" indent="0" algn="l" rtl="0">
              <a:spcBef>
                <a:spcPts val="1600"/>
              </a:spcBef>
              <a:spcAft>
                <a:spcPts val="1600"/>
              </a:spcAft>
              <a:buNone/>
            </a:pPr>
            <a:endParaRPr dirty="0"/>
          </a:p>
        </p:txBody>
      </p:sp>
      <p:pic>
        <p:nvPicPr>
          <p:cNvPr id="100" name="Google Shape;100;p15"/>
          <p:cNvPicPr preferRelativeResize="0"/>
          <p:nvPr/>
        </p:nvPicPr>
        <p:blipFill>
          <a:blip r:embed="rId3">
            <a:alphaModFix/>
          </a:blip>
          <a:stretch>
            <a:fillRect/>
          </a:stretch>
        </p:blipFill>
        <p:spPr>
          <a:xfrm>
            <a:off x="4680000" y="3283825"/>
            <a:ext cx="1515000" cy="1515000"/>
          </a:xfrm>
          <a:prstGeom prst="rect">
            <a:avLst/>
          </a:prstGeom>
          <a:noFill/>
          <a:ln>
            <a:noFill/>
          </a:ln>
        </p:spPr>
      </p:pic>
      <p:pic>
        <p:nvPicPr>
          <p:cNvPr id="101" name="Google Shape;101;p15"/>
          <p:cNvPicPr preferRelativeResize="0"/>
          <p:nvPr/>
        </p:nvPicPr>
        <p:blipFill>
          <a:blip r:embed="rId4">
            <a:alphaModFix/>
          </a:blip>
          <a:stretch>
            <a:fillRect/>
          </a:stretch>
        </p:blipFill>
        <p:spPr>
          <a:xfrm>
            <a:off x="6246825" y="1017800"/>
            <a:ext cx="2494600" cy="2494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dirty="0"/>
              <a:t>Organización del Personal</a:t>
            </a:r>
            <a:endParaRPr dirty="0"/>
          </a:p>
        </p:txBody>
      </p:sp>
      <p:sp>
        <p:nvSpPr>
          <p:cNvPr id="107" name="Google Shape;107;p1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s-419" dirty="0"/>
              <a:t>Líder </a:t>
            </a:r>
            <a:endParaRPr dirty="0"/>
          </a:p>
          <a:p>
            <a:pPr marL="457200" lvl="0" indent="-342900" algn="l" rtl="0">
              <a:spcBef>
                <a:spcPts val="0"/>
              </a:spcBef>
              <a:spcAft>
                <a:spcPts val="0"/>
              </a:spcAft>
              <a:buSzPts val="1800"/>
              <a:buChar char="●"/>
            </a:pPr>
            <a:r>
              <a:rPr lang="es-419" dirty="0"/>
              <a:t>Programador</a:t>
            </a:r>
            <a:endParaRPr dirty="0"/>
          </a:p>
          <a:p>
            <a:pPr marL="457200" lvl="0" indent="-342900" algn="l" rtl="0">
              <a:spcBef>
                <a:spcPts val="0"/>
              </a:spcBef>
              <a:spcAft>
                <a:spcPts val="0"/>
              </a:spcAft>
              <a:buSzPts val="1800"/>
              <a:buChar char="●"/>
            </a:pPr>
            <a:r>
              <a:rPr lang="es-419" dirty="0"/>
              <a:t>Armador</a:t>
            </a:r>
            <a:endParaRPr dirty="0"/>
          </a:p>
          <a:p>
            <a:pPr marL="457200" lvl="0" indent="-342900" algn="l" rtl="0">
              <a:spcBef>
                <a:spcPts val="0"/>
              </a:spcBef>
              <a:spcAft>
                <a:spcPts val="0"/>
              </a:spcAft>
              <a:buSzPts val="1800"/>
              <a:buChar char="●"/>
            </a:pPr>
            <a:r>
              <a:rPr lang="es-419" dirty="0"/>
              <a:t>Secretario</a:t>
            </a:r>
            <a:endParaRPr dirty="0"/>
          </a:p>
          <a:p>
            <a:pPr marL="457200" lvl="0" indent="-342900" algn="l" rtl="0">
              <a:spcBef>
                <a:spcPts val="0"/>
              </a:spcBef>
              <a:spcAft>
                <a:spcPts val="0"/>
              </a:spcAft>
              <a:buSzPts val="1800"/>
              <a:buChar char="●"/>
            </a:pPr>
            <a:r>
              <a:rPr lang="es-419" dirty="0"/>
              <a:t>Wiki</a:t>
            </a:r>
            <a:endParaRPr dirty="0"/>
          </a:p>
        </p:txBody>
      </p:sp>
      <p:pic>
        <p:nvPicPr>
          <p:cNvPr id="108" name="Google Shape;108;p16"/>
          <p:cNvPicPr preferRelativeResize="0"/>
          <p:nvPr/>
        </p:nvPicPr>
        <p:blipFill>
          <a:blip r:embed="rId3">
            <a:alphaModFix/>
          </a:blip>
          <a:stretch>
            <a:fillRect/>
          </a:stretch>
        </p:blipFill>
        <p:spPr>
          <a:xfrm>
            <a:off x="4882950" y="1229875"/>
            <a:ext cx="3810000" cy="3133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dirty="0"/>
              <a:t>Rol del Personal</a:t>
            </a:r>
            <a:endParaRPr dirty="0"/>
          </a:p>
        </p:txBody>
      </p:sp>
      <p:graphicFrame>
        <p:nvGraphicFramePr>
          <p:cNvPr id="114" name="Google Shape;114;p17"/>
          <p:cNvGraphicFramePr/>
          <p:nvPr>
            <p:extLst>
              <p:ext uri="{D42A27DB-BD31-4B8C-83A1-F6EECF244321}">
                <p14:modId xmlns:p14="http://schemas.microsoft.com/office/powerpoint/2010/main" val="616455479"/>
              </p:ext>
            </p:extLst>
          </p:nvPr>
        </p:nvGraphicFramePr>
        <p:xfrm>
          <a:off x="635525" y="1229910"/>
          <a:ext cx="4170175" cy="3406870"/>
        </p:xfrm>
        <a:graphic>
          <a:graphicData uri="http://schemas.openxmlformats.org/drawingml/2006/table">
            <a:tbl>
              <a:tblPr>
                <a:noFill/>
                <a:tableStyleId>{4694CE13-F631-4040-8DFF-A730B8F9F280}</a:tableStyleId>
              </a:tblPr>
              <a:tblGrid>
                <a:gridCol w="1861775">
                  <a:extLst>
                    <a:ext uri="{9D8B030D-6E8A-4147-A177-3AD203B41FA5}">
                      <a16:colId xmlns:a16="http://schemas.microsoft.com/office/drawing/2014/main" val="20000"/>
                    </a:ext>
                  </a:extLst>
                </a:gridCol>
                <a:gridCol w="2308400">
                  <a:extLst>
                    <a:ext uri="{9D8B030D-6E8A-4147-A177-3AD203B41FA5}">
                      <a16:colId xmlns:a16="http://schemas.microsoft.com/office/drawing/2014/main" val="20001"/>
                    </a:ext>
                  </a:extLst>
                </a:gridCol>
              </a:tblGrid>
              <a:tr h="466250">
                <a:tc>
                  <a:txBody>
                    <a:bodyPr/>
                    <a:lstStyle/>
                    <a:p>
                      <a:pPr marL="0" lvl="0" indent="0" algn="l" rtl="0">
                        <a:spcBef>
                          <a:spcPts val="0"/>
                        </a:spcBef>
                        <a:spcAft>
                          <a:spcPts val="0"/>
                        </a:spcAft>
                        <a:buNone/>
                      </a:pPr>
                      <a:r>
                        <a:rPr lang="es-419" dirty="0"/>
                        <a:t>Rol</a:t>
                      </a:r>
                      <a:endParaRPr dirty="0"/>
                    </a:p>
                  </a:txBody>
                  <a:tcPr marL="91425" marR="91425" marT="91425" marB="91425"/>
                </a:tc>
                <a:tc>
                  <a:txBody>
                    <a:bodyPr/>
                    <a:lstStyle/>
                    <a:p>
                      <a:pPr marL="0" lvl="0" indent="0" algn="l" rtl="0">
                        <a:spcBef>
                          <a:spcPts val="0"/>
                        </a:spcBef>
                        <a:spcAft>
                          <a:spcPts val="0"/>
                        </a:spcAft>
                        <a:buNone/>
                      </a:pPr>
                      <a:r>
                        <a:rPr lang="es-419" dirty="0"/>
                        <a:t>Personal</a:t>
                      </a:r>
                      <a:endParaRPr dirty="0"/>
                    </a:p>
                  </a:txBody>
                  <a:tcPr marL="91425" marR="91425" marT="91425" marB="91425"/>
                </a:tc>
                <a:extLst>
                  <a:ext uri="{0D108BD9-81ED-4DB2-BD59-A6C34878D82A}">
                    <a16:rowId xmlns:a16="http://schemas.microsoft.com/office/drawing/2014/main" val="10000"/>
                  </a:ext>
                </a:extLst>
              </a:tr>
              <a:tr h="449275">
                <a:tc>
                  <a:txBody>
                    <a:bodyPr/>
                    <a:lstStyle/>
                    <a:p>
                      <a:pPr marL="0" lvl="0" indent="0" algn="l" rtl="0">
                        <a:spcBef>
                          <a:spcPts val="0"/>
                        </a:spcBef>
                        <a:spcAft>
                          <a:spcPts val="0"/>
                        </a:spcAft>
                        <a:buNone/>
                      </a:pPr>
                      <a:r>
                        <a:rPr lang="es-419" dirty="0"/>
                        <a:t>Líder</a:t>
                      </a:r>
                      <a:endParaRPr dirty="0"/>
                    </a:p>
                  </a:txBody>
                  <a:tcPr marL="91425" marR="91425" marT="91425" marB="91425"/>
                </a:tc>
                <a:tc>
                  <a:txBody>
                    <a:bodyPr/>
                    <a:lstStyle/>
                    <a:p>
                      <a:pPr marL="0" lvl="0" indent="0" algn="l" rtl="0">
                        <a:spcBef>
                          <a:spcPts val="0"/>
                        </a:spcBef>
                        <a:spcAft>
                          <a:spcPts val="0"/>
                        </a:spcAft>
                        <a:buNone/>
                      </a:pPr>
                      <a:r>
                        <a:rPr lang="es-419" dirty="0" smtClean="0"/>
                        <a:t>Nicolás </a:t>
                      </a:r>
                      <a:r>
                        <a:rPr lang="es-419" dirty="0"/>
                        <a:t>Vargas</a:t>
                      </a:r>
                      <a:endParaRPr dirty="0"/>
                    </a:p>
                  </a:txBody>
                  <a:tcPr marL="91425" marR="91425" marT="91425" marB="91425"/>
                </a:tc>
                <a:extLst>
                  <a:ext uri="{0D108BD9-81ED-4DB2-BD59-A6C34878D82A}">
                    <a16:rowId xmlns:a16="http://schemas.microsoft.com/office/drawing/2014/main" val="10001"/>
                  </a:ext>
                </a:extLst>
              </a:tr>
              <a:tr h="449275">
                <a:tc>
                  <a:txBody>
                    <a:bodyPr/>
                    <a:lstStyle/>
                    <a:p>
                      <a:pPr marL="0" lvl="0" indent="0" algn="l" rtl="0">
                        <a:spcBef>
                          <a:spcPts val="0"/>
                        </a:spcBef>
                        <a:spcAft>
                          <a:spcPts val="0"/>
                        </a:spcAft>
                        <a:buNone/>
                      </a:pPr>
                      <a:r>
                        <a:rPr lang="es-419" dirty="0"/>
                        <a:t>Programadores</a:t>
                      </a:r>
                      <a:endParaRPr dirty="0"/>
                    </a:p>
                  </a:txBody>
                  <a:tcPr marL="91425" marR="91425" marT="91425" marB="91425"/>
                </a:tc>
                <a:tc>
                  <a:txBody>
                    <a:bodyPr/>
                    <a:lstStyle/>
                    <a:p>
                      <a:pPr marL="0" lvl="0" indent="0" algn="l" rtl="0">
                        <a:spcBef>
                          <a:spcPts val="0"/>
                        </a:spcBef>
                        <a:spcAft>
                          <a:spcPts val="0"/>
                        </a:spcAft>
                        <a:buNone/>
                      </a:pPr>
                      <a:r>
                        <a:rPr lang="es-419" dirty="0"/>
                        <a:t>Angelo Coriza</a:t>
                      </a:r>
                      <a:endParaRPr dirty="0"/>
                    </a:p>
                    <a:p>
                      <a:pPr marL="0" lvl="0" indent="0" algn="l" rtl="0">
                        <a:spcBef>
                          <a:spcPts val="0"/>
                        </a:spcBef>
                        <a:spcAft>
                          <a:spcPts val="0"/>
                        </a:spcAft>
                        <a:buNone/>
                      </a:pPr>
                      <a:r>
                        <a:rPr lang="es-419" dirty="0" smtClean="0"/>
                        <a:t>Nicolás </a:t>
                      </a:r>
                      <a:r>
                        <a:rPr lang="es-419" dirty="0"/>
                        <a:t>Vargas</a:t>
                      </a:r>
                      <a:endParaRPr dirty="0"/>
                    </a:p>
                  </a:txBody>
                  <a:tcPr marL="91425" marR="91425" marT="91425" marB="91425"/>
                </a:tc>
                <a:extLst>
                  <a:ext uri="{0D108BD9-81ED-4DB2-BD59-A6C34878D82A}">
                    <a16:rowId xmlns:a16="http://schemas.microsoft.com/office/drawing/2014/main" val="10002"/>
                  </a:ext>
                </a:extLst>
              </a:tr>
              <a:tr h="467225">
                <a:tc>
                  <a:txBody>
                    <a:bodyPr/>
                    <a:lstStyle/>
                    <a:p>
                      <a:pPr marL="0" lvl="0" indent="0" algn="l" rtl="0">
                        <a:spcBef>
                          <a:spcPts val="0"/>
                        </a:spcBef>
                        <a:spcAft>
                          <a:spcPts val="0"/>
                        </a:spcAft>
                        <a:buNone/>
                      </a:pPr>
                      <a:r>
                        <a:rPr lang="es-419" dirty="0"/>
                        <a:t>Armadores</a:t>
                      </a:r>
                      <a:endParaRPr dirty="0"/>
                    </a:p>
                  </a:txBody>
                  <a:tcPr marL="91425" marR="91425" marT="91425" marB="91425"/>
                </a:tc>
                <a:tc>
                  <a:txBody>
                    <a:bodyPr/>
                    <a:lstStyle/>
                    <a:p>
                      <a:pPr marL="0" lvl="0" indent="0" algn="l" rtl="0">
                        <a:spcBef>
                          <a:spcPts val="0"/>
                        </a:spcBef>
                        <a:spcAft>
                          <a:spcPts val="0"/>
                        </a:spcAft>
                        <a:buNone/>
                      </a:pPr>
                      <a:r>
                        <a:rPr lang="es-419" dirty="0"/>
                        <a:t>Angelo Coriza</a:t>
                      </a:r>
                      <a:endParaRPr dirty="0"/>
                    </a:p>
                    <a:p>
                      <a:pPr marL="0" lvl="0" indent="0" algn="l" rtl="0">
                        <a:spcBef>
                          <a:spcPts val="0"/>
                        </a:spcBef>
                        <a:spcAft>
                          <a:spcPts val="0"/>
                        </a:spcAft>
                        <a:buNone/>
                      </a:pPr>
                      <a:r>
                        <a:rPr lang="es-419" dirty="0"/>
                        <a:t>David Orellana</a:t>
                      </a:r>
                      <a:endParaRPr dirty="0"/>
                    </a:p>
                    <a:p>
                      <a:pPr marL="0" lvl="0" indent="0" algn="l" rtl="0">
                        <a:spcBef>
                          <a:spcPts val="0"/>
                        </a:spcBef>
                        <a:spcAft>
                          <a:spcPts val="0"/>
                        </a:spcAft>
                        <a:buNone/>
                      </a:pPr>
                      <a:r>
                        <a:rPr lang="es-419" dirty="0" smtClean="0"/>
                        <a:t>Nicolás </a:t>
                      </a:r>
                      <a:r>
                        <a:rPr lang="es-419" dirty="0"/>
                        <a:t>Vargas</a:t>
                      </a:r>
                      <a:endParaRPr dirty="0"/>
                    </a:p>
                  </a:txBody>
                  <a:tcPr marL="91425" marR="91425" marT="91425" marB="91425"/>
                </a:tc>
                <a:extLst>
                  <a:ext uri="{0D108BD9-81ED-4DB2-BD59-A6C34878D82A}">
                    <a16:rowId xmlns:a16="http://schemas.microsoft.com/office/drawing/2014/main" val="10003"/>
                  </a:ext>
                </a:extLst>
              </a:tr>
              <a:tr h="449275">
                <a:tc>
                  <a:txBody>
                    <a:bodyPr/>
                    <a:lstStyle/>
                    <a:p>
                      <a:pPr marL="0" lvl="0" indent="0" algn="l" rtl="0">
                        <a:spcBef>
                          <a:spcPts val="0"/>
                        </a:spcBef>
                        <a:spcAft>
                          <a:spcPts val="0"/>
                        </a:spcAft>
                        <a:buNone/>
                      </a:pPr>
                      <a:r>
                        <a:rPr lang="es-419" dirty="0"/>
                        <a:t>Secretarios</a:t>
                      </a:r>
                      <a:endParaRPr dirty="0"/>
                    </a:p>
                  </a:txBody>
                  <a:tcPr marL="91425" marR="91425" marT="91425" marB="91425"/>
                </a:tc>
                <a:tc>
                  <a:txBody>
                    <a:bodyPr/>
                    <a:lstStyle/>
                    <a:p>
                      <a:pPr marL="0" lvl="0" indent="0" algn="l" rtl="0">
                        <a:spcBef>
                          <a:spcPts val="0"/>
                        </a:spcBef>
                        <a:spcAft>
                          <a:spcPts val="0"/>
                        </a:spcAft>
                        <a:buNone/>
                      </a:pPr>
                      <a:r>
                        <a:rPr lang="es-419" dirty="0"/>
                        <a:t>David Orellana</a:t>
                      </a:r>
                      <a:endParaRPr dirty="0"/>
                    </a:p>
                    <a:p>
                      <a:pPr marL="0" lvl="0" indent="0" algn="l" rtl="0">
                        <a:spcBef>
                          <a:spcPts val="0"/>
                        </a:spcBef>
                        <a:spcAft>
                          <a:spcPts val="0"/>
                        </a:spcAft>
                        <a:buNone/>
                      </a:pPr>
                      <a:r>
                        <a:rPr lang="es-419" dirty="0" smtClean="0"/>
                        <a:t>Nicolás </a:t>
                      </a:r>
                      <a:r>
                        <a:rPr lang="es-419" dirty="0"/>
                        <a:t>Vargas</a:t>
                      </a:r>
                      <a:endParaRPr dirty="0"/>
                    </a:p>
                  </a:txBody>
                  <a:tcPr marL="91425" marR="91425" marT="91425" marB="91425"/>
                </a:tc>
                <a:extLst>
                  <a:ext uri="{0D108BD9-81ED-4DB2-BD59-A6C34878D82A}">
                    <a16:rowId xmlns:a16="http://schemas.microsoft.com/office/drawing/2014/main" val="10004"/>
                  </a:ext>
                </a:extLst>
              </a:tr>
              <a:tr h="449275">
                <a:tc>
                  <a:txBody>
                    <a:bodyPr/>
                    <a:lstStyle/>
                    <a:p>
                      <a:pPr marL="0" lvl="0" indent="0" algn="l" rtl="0">
                        <a:spcBef>
                          <a:spcPts val="0"/>
                        </a:spcBef>
                        <a:spcAft>
                          <a:spcPts val="0"/>
                        </a:spcAft>
                        <a:buNone/>
                      </a:pPr>
                      <a:r>
                        <a:rPr lang="es-419" dirty="0"/>
                        <a:t>Wiki</a:t>
                      </a:r>
                      <a:endParaRPr dirty="0"/>
                    </a:p>
                  </a:txBody>
                  <a:tcPr marL="91425" marR="91425" marT="91425" marB="91425"/>
                </a:tc>
                <a:tc>
                  <a:txBody>
                    <a:bodyPr/>
                    <a:lstStyle/>
                    <a:p>
                      <a:pPr marL="0" lvl="0" indent="0" algn="l" rtl="0">
                        <a:spcBef>
                          <a:spcPts val="0"/>
                        </a:spcBef>
                        <a:spcAft>
                          <a:spcPts val="0"/>
                        </a:spcAft>
                        <a:buNone/>
                      </a:pPr>
                      <a:r>
                        <a:rPr lang="es-419" dirty="0"/>
                        <a:t>David Orellana</a:t>
                      </a:r>
                      <a:endParaRPr dirty="0"/>
                    </a:p>
                  </a:txBody>
                  <a:tcPr marL="91425" marR="91425" marT="91425" marB="91425"/>
                </a:tc>
                <a:extLst>
                  <a:ext uri="{0D108BD9-81ED-4DB2-BD59-A6C34878D82A}">
                    <a16:rowId xmlns:a16="http://schemas.microsoft.com/office/drawing/2014/main" val="10005"/>
                  </a:ext>
                </a:extLst>
              </a:tr>
            </a:tbl>
          </a:graphicData>
        </a:graphic>
      </p:graphicFrame>
      <p:pic>
        <p:nvPicPr>
          <p:cNvPr id="115" name="Google Shape;115;p17"/>
          <p:cNvPicPr preferRelativeResize="0"/>
          <p:nvPr/>
        </p:nvPicPr>
        <p:blipFill>
          <a:blip r:embed="rId3">
            <a:alphaModFix/>
          </a:blip>
          <a:stretch>
            <a:fillRect/>
          </a:stretch>
        </p:blipFill>
        <p:spPr>
          <a:xfrm>
            <a:off x="4958100" y="1170200"/>
            <a:ext cx="4033500" cy="27024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dirty="0"/>
              <a:t>Costos(en CLP)</a:t>
            </a:r>
            <a:endParaRPr dirty="0"/>
          </a:p>
        </p:txBody>
      </p:sp>
      <p:sp>
        <p:nvSpPr>
          <p:cNvPr id="121" name="Google Shape;121;p1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s-419" dirty="0"/>
              <a:t>Robot  $490.209</a:t>
            </a:r>
            <a:endParaRPr dirty="0"/>
          </a:p>
          <a:p>
            <a:pPr marL="457200" lvl="0" indent="-342900" algn="l" rtl="0">
              <a:spcBef>
                <a:spcPts val="0"/>
              </a:spcBef>
              <a:spcAft>
                <a:spcPts val="0"/>
              </a:spcAft>
              <a:buSzPts val="1800"/>
              <a:buChar char="●"/>
            </a:pPr>
            <a:r>
              <a:rPr lang="es-419" dirty="0"/>
              <a:t>MicroSD  $6.000</a:t>
            </a:r>
            <a:endParaRPr dirty="0"/>
          </a:p>
          <a:p>
            <a:pPr marL="457200" lvl="0" indent="-342900" algn="l" rtl="0">
              <a:spcBef>
                <a:spcPts val="0"/>
              </a:spcBef>
              <a:spcAft>
                <a:spcPts val="0"/>
              </a:spcAft>
              <a:buSzPts val="1800"/>
              <a:buChar char="●"/>
            </a:pPr>
            <a:r>
              <a:rPr lang="es-419" dirty="0"/>
              <a:t>Adaptador  $9.000</a:t>
            </a:r>
            <a:endParaRPr dirty="0"/>
          </a:p>
          <a:p>
            <a:pPr marL="457200" lvl="0" indent="-342900" algn="l" rtl="0">
              <a:spcBef>
                <a:spcPts val="0"/>
              </a:spcBef>
              <a:spcAft>
                <a:spcPts val="0"/>
              </a:spcAft>
              <a:buSzPts val="1800"/>
              <a:buChar char="●"/>
            </a:pPr>
            <a:r>
              <a:rPr lang="es-419" dirty="0"/>
              <a:t>Cubo Rubik  $8.000</a:t>
            </a:r>
            <a:endParaRPr dirty="0"/>
          </a:p>
          <a:p>
            <a:pPr marL="457200" lvl="0" indent="-342900" algn="l" rtl="0">
              <a:spcBef>
                <a:spcPts val="0"/>
              </a:spcBef>
              <a:spcAft>
                <a:spcPts val="0"/>
              </a:spcAft>
              <a:buSzPts val="1800"/>
              <a:buChar char="●"/>
            </a:pPr>
            <a:r>
              <a:rPr lang="es-419" dirty="0"/>
              <a:t>Software $0</a:t>
            </a:r>
            <a:endParaRPr dirty="0"/>
          </a:p>
        </p:txBody>
      </p:sp>
      <p:pic>
        <p:nvPicPr>
          <p:cNvPr id="122" name="Google Shape;122;p18"/>
          <p:cNvPicPr preferRelativeResize="0"/>
          <p:nvPr/>
        </p:nvPicPr>
        <p:blipFill>
          <a:blip r:embed="rId3">
            <a:alphaModFix/>
          </a:blip>
          <a:stretch>
            <a:fillRect/>
          </a:stretch>
        </p:blipFill>
        <p:spPr>
          <a:xfrm>
            <a:off x="5727096" y="903775"/>
            <a:ext cx="3416900" cy="2985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dirty="0"/>
              <a:t>Mecanismos de Comunicación</a:t>
            </a:r>
            <a:endParaRPr dirty="0"/>
          </a:p>
        </p:txBody>
      </p:sp>
      <p:sp>
        <p:nvSpPr>
          <p:cNvPr id="128" name="Google Shape;128;p1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s-419" dirty="0"/>
              <a:t>Google Drive</a:t>
            </a:r>
            <a:endParaRPr dirty="0"/>
          </a:p>
          <a:p>
            <a:pPr marL="457200" lvl="0" indent="-342900" algn="just" rtl="0">
              <a:lnSpc>
                <a:spcPct val="115000"/>
              </a:lnSpc>
              <a:spcBef>
                <a:spcPts val="0"/>
              </a:spcBef>
              <a:spcAft>
                <a:spcPts val="0"/>
              </a:spcAft>
              <a:buSzPts val="1800"/>
              <a:buChar char="●"/>
            </a:pPr>
            <a:r>
              <a:rPr lang="es-419" dirty="0"/>
              <a:t>WhatsApp</a:t>
            </a:r>
            <a:endParaRPr dirty="0"/>
          </a:p>
          <a:p>
            <a:pPr marL="457200" lvl="0" indent="-342900" algn="just" rtl="0">
              <a:lnSpc>
                <a:spcPct val="115000"/>
              </a:lnSpc>
              <a:spcBef>
                <a:spcPts val="0"/>
              </a:spcBef>
              <a:spcAft>
                <a:spcPts val="0"/>
              </a:spcAft>
              <a:buSzPts val="1800"/>
              <a:buChar char="●"/>
            </a:pPr>
            <a:r>
              <a:rPr lang="es-419" dirty="0"/>
              <a:t>Facebook</a:t>
            </a:r>
            <a:endParaRPr dirty="0"/>
          </a:p>
          <a:p>
            <a:pPr marL="457200" lvl="0" indent="-342900" algn="just" rtl="0">
              <a:lnSpc>
                <a:spcPct val="115000"/>
              </a:lnSpc>
              <a:spcBef>
                <a:spcPts val="0"/>
              </a:spcBef>
              <a:spcAft>
                <a:spcPts val="0"/>
              </a:spcAft>
              <a:buSzPts val="1800"/>
              <a:buChar char="●"/>
            </a:pPr>
            <a:r>
              <a:rPr lang="es-419" dirty="0"/>
              <a:t>Redmine</a:t>
            </a:r>
            <a:endParaRPr dirty="0"/>
          </a:p>
        </p:txBody>
      </p:sp>
      <p:pic>
        <p:nvPicPr>
          <p:cNvPr id="129" name="Google Shape;129;p19"/>
          <p:cNvPicPr preferRelativeResize="0"/>
          <p:nvPr/>
        </p:nvPicPr>
        <p:blipFill>
          <a:blip r:embed="rId3">
            <a:alphaModFix/>
          </a:blip>
          <a:stretch>
            <a:fillRect/>
          </a:stretch>
        </p:blipFill>
        <p:spPr>
          <a:xfrm>
            <a:off x="6790713" y="1787063"/>
            <a:ext cx="1696025" cy="1696025"/>
          </a:xfrm>
          <a:prstGeom prst="rect">
            <a:avLst/>
          </a:prstGeom>
          <a:noFill/>
          <a:ln>
            <a:noFill/>
          </a:ln>
        </p:spPr>
      </p:pic>
      <p:pic>
        <p:nvPicPr>
          <p:cNvPr id="130" name="Google Shape;130;p19"/>
          <p:cNvPicPr preferRelativeResize="0"/>
          <p:nvPr/>
        </p:nvPicPr>
        <p:blipFill>
          <a:blip r:embed="rId4">
            <a:alphaModFix/>
          </a:blip>
          <a:stretch>
            <a:fillRect/>
          </a:stretch>
        </p:blipFill>
        <p:spPr>
          <a:xfrm>
            <a:off x="5053148" y="1340748"/>
            <a:ext cx="1340050" cy="1340050"/>
          </a:xfrm>
          <a:prstGeom prst="rect">
            <a:avLst/>
          </a:prstGeom>
          <a:noFill/>
          <a:ln>
            <a:noFill/>
          </a:ln>
        </p:spPr>
      </p:pic>
      <p:pic>
        <p:nvPicPr>
          <p:cNvPr id="131" name="Google Shape;131;p19"/>
          <p:cNvPicPr preferRelativeResize="0"/>
          <p:nvPr/>
        </p:nvPicPr>
        <p:blipFill>
          <a:blip r:embed="rId5">
            <a:alphaModFix/>
          </a:blip>
          <a:stretch>
            <a:fillRect/>
          </a:stretch>
        </p:blipFill>
        <p:spPr>
          <a:xfrm>
            <a:off x="4649200" y="3017975"/>
            <a:ext cx="1340050" cy="1340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dirty="0"/>
              <a:t>Asignación de tiempo(Carta Gantt)</a:t>
            </a:r>
            <a:endParaRPr dirty="0"/>
          </a:p>
        </p:txBody>
      </p:sp>
      <p:sp>
        <p:nvSpPr>
          <p:cNvPr id="137" name="Google Shape;137;p2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pic>
        <p:nvPicPr>
          <p:cNvPr id="138" name="Google Shape;138;p20"/>
          <p:cNvPicPr preferRelativeResize="0"/>
          <p:nvPr/>
        </p:nvPicPr>
        <p:blipFill rotWithShape="1">
          <a:blip r:embed="rId3">
            <a:alphaModFix/>
          </a:blip>
          <a:srcRect r="26432"/>
          <a:stretch/>
        </p:blipFill>
        <p:spPr>
          <a:xfrm>
            <a:off x="367400" y="1104163"/>
            <a:ext cx="8119100" cy="3590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dirty="0"/>
              <a:t>Riesgos</a:t>
            </a:r>
            <a:endParaRPr dirty="0"/>
          </a:p>
        </p:txBody>
      </p:sp>
      <p:sp>
        <p:nvSpPr>
          <p:cNvPr id="144" name="Google Shape;144;p2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s-419" dirty="0"/>
              <a:t>Tiempo</a:t>
            </a:r>
            <a:endParaRPr dirty="0"/>
          </a:p>
          <a:p>
            <a:pPr marL="457200" lvl="0" indent="-342900" algn="l" rtl="0">
              <a:spcBef>
                <a:spcPts val="0"/>
              </a:spcBef>
              <a:spcAft>
                <a:spcPts val="0"/>
              </a:spcAft>
              <a:buSzPts val="1800"/>
              <a:buChar char="●"/>
            </a:pPr>
            <a:r>
              <a:rPr lang="es-419" dirty="0"/>
              <a:t>Fallas Técnicas</a:t>
            </a:r>
            <a:endParaRPr dirty="0"/>
          </a:p>
          <a:p>
            <a:pPr marL="457200" lvl="0" indent="-342900" algn="l" rtl="0">
              <a:spcBef>
                <a:spcPts val="0"/>
              </a:spcBef>
              <a:spcAft>
                <a:spcPts val="0"/>
              </a:spcAft>
              <a:buSzPts val="1800"/>
              <a:buChar char="●"/>
            </a:pPr>
            <a:r>
              <a:rPr lang="es-419" dirty="0"/>
              <a:t>Problemas con el personal</a:t>
            </a:r>
            <a:endParaRPr dirty="0"/>
          </a:p>
          <a:p>
            <a:pPr marL="457200" lvl="0" indent="-342900" algn="l" rtl="0">
              <a:spcBef>
                <a:spcPts val="0"/>
              </a:spcBef>
              <a:spcAft>
                <a:spcPts val="0"/>
              </a:spcAft>
              <a:buSzPts val="1800"/>
              <a:buChar char="●"/>
            </a:pPr>
            <a:r>
              <a:rPr lang="es-419" dirty="0"/>
              <a:t>Pérdida o falta de herramientas</a:t>
            </a:r>
            <a:endParaRPr dirty="0"/>
          </a:p>
        </p:txBody>
      </p:sp>
      <p:pic>
        <p:nvPicPr>
          <p:cNvPr id="145" name="Google Shape;145;p21"/>
          <p:cNvPicPr preferRelativeResize="0"/>
          <p:nvPr/>
        </p:nvPicPr>
        <p:blipFill>
          <a:blip r:embed="rId3">
            <a:alphaModFix/>
          </a:blip>
          <a:stretch>
            <a:fillRect/>
          </a:stretch>
        </p:blipFill>
        <p:spPr>
          <a:xfrm>
            <a:off x="5808675" y="1157823"/>
            <a:ext cx="2356941" cy="3339000"/>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232</Words>
  <Application>Microsoft Office PowerPoint</Application>
  <PresentationFormat>Presentación en pantalla (16:9)</PresentationFormat>
  <Paragraphs>85</Paragraphs>
  <Slides>11</Slides>
  <Notes>11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11</vt:i4>
      </vt:variant>
    </vt:vector>
  </HeadingPairs>
  <TitlesOfParts>
    <vt:vector size="14" baseType="lpstr">
      <vt:lpstr>Roboto</vt:lpstr>
      <vt:lpstr>Arial</vt:lpstr>
      <vt:lpstr>Geometric</vt:lpstr>
      <vt:lpstr>   DANTRON</vt:lpstr>
      <vt:lpstr>Objetivos</vt:lpstr>
      <vt:lpstr>¿Cómo pretendemos  lograrlo?</vt:lpstr>
      <vt:lpstr>Organización del Personal</vt:lpstr>
      <vt:lpstr>Rol del Personal</vt:lpstr>
      <vt:lpstr>Costos(en CLP)</vt:lpstr>
      <vt:lpstr>Mecanismos de Comunicación</vt:lpstr>
      <vt:lpstr>Asignación de tiempo(Carta Gantt)</vt:lpstr>
      <vt:lpstr>Riesgos</vt:lpstr>
      <vt:lpstr>Tabla de Riesgos</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DANTRON</dc:title>
  <cp:lastModifiedBy>Nicolás</cp:lastModifiedBy>
  <cp:revision>2</cp:revision>
  <dcterms:modified xsi:type="dcterms:W3CDTF">2018-09-13T02:21:30Z</dcterms:modified>
</cp:coreProperties>
</file>