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258" r:id="rId3"/>
    <p:sldId id="311" r:id="rId4"/>
    <p:sldId id="257" r:id="rId5"/>
    <p:sldId id="263" r:id="rId6"/>
    <p:sldId id="316" r:id="rId7"/>
    <p:sldId id="261" r:id="rId8"/>
    <p:sldId id="312" r:id="rId9"/>
    <p:sldId id="313" r:id="rId10"/>
    <p:sldId id="321" r:id="rId11"/>
    <p:sldId id="262" r:id="rId12"/>
    <p:sldId id="320" r:id="rId13"/>
    <p:sldId id="319" r:id="rId14"/>
    <p:sldId id="277" r:id="rId15"/>
    <p:sldId id="318" r:id="rId16"/>
    <p:sldId id="315" r:id="rId17"/>
  </p:sldIdLst>
  <p:sldSz cx="9144000" cy="5143500" type="screen16x9"/>
  <p:notesSz cx="6858000" cy="9144000"/>
  <p:embeddedFontLst>
    <p:embeddedFont>
      <p:font typeface="Anaheim" panose="020B0604020202020204" charset="0"/>
      <p:regular r:id="rId19"/>
    </p:embeddedFont>
    <p:embeddedFont>
      <p:font typeface="Fira Code" panose="020B0604020202020204" charset="0"/>
      <p:regular r:id="rId20"/>
      <p:bold r:id="rId21"/>
    </p:embeddedFont>
    <p:embeddedFont>
      <p:font typeface="Comfortaa" panose="020B0604020202020204" charset="0"/>
      <p:regular r:id="rId22"/>
      <p:bold r:id="rId23"/>
    </p:embeddedFont>
    <p:embeddedFont>
      <p:font typeface="Source Code Pro" panose="020B0604020202020204" charset="0"/>
      <p:regular r:id="rId24"/>
      <p:bold r:id="rId25"/>
      <p:italic r:id="rId26"/>
      <p:boldItalic r:id="rId27"/>
    </p:embeddedFont>
    <p:embeddedFont>
      <p:font typeface="Bebas Neue" panose="020B0604020202020204" charset="0"/>
      <p:regular r:id="rId28"/>
    </p:embeddedFont>
    <p:embeddedFont>
      <p:font typeface="Source Code Pro Medium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T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E5F60A-9A99-4113-8EBC-D9FA3308ABAB}">
  <a:tblStyle styleId="{2EE5F60A-9A99-4113-8EBC-D9FA3308AB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E144B24-2CFF-4FF2-A7EA-31D1D703D1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>
        <p:scale>
          <a:sx n="107" d="100"/>
          <a:sy n="107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65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412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82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1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91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29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3be7910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13be7910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21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52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16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35500" y="1258850"/>
            <a:ext cx="5797500" cy="20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35500" y="3297650"/>
            <a:ext cx="5797500" cy="440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26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219" name="Google Shape;219;p26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23" name="Google Shape;23;p4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28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7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49" name="Google Shape;49;p7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3465225" y="1529000"/>
            <a:ext cx="4965600" cy="30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13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84" name="Google Shape;84;p13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2472000" y="1832950"/>
            <a:ext cx="42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"/>
          </p:nvPr>
        </p:nvSpPr>
        <p:spPr>
          <a:xfrm>
            <a:off x="3175501" y="2833427"/>
            <a:ext cx="42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3"/>
          </p:nvPr>
        </p:nvSpPr>
        <p:spPr>
          <a:xfrm>
            <a:off x="3504027" y="3834248"/>
            <a:ext cx="42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4" hasCustomPrompt="1"/>
          </p:nvPr>
        </p:nvSpPr>
        <p:spPr>
          <a:xfrm>
            <a:off x="1869900" y="1470525"/>
            <a:ext cx="602100" cy="39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5" hasCustomPrompt="1"/>
          </p:nvPr>
        </p:nvSpPr>
        <p:spPr>
          <a:xfrm>
            <a:off x="2573400" y="2482425"/>
            <a:ext cx="602100" cy="39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6" hasCustomPrompt="1"/>
          </p:nvPr>
        </p:nvSpPr>
        <p:spPr>
          <a:xfrm>
            <a:off x="2891275" y="3494325"/>
            <a:ext cx="602100" cy="32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7"/>
          </p:nvPr>
        </p:nvSpPr>
        <p:spPr>
          <a:xfrm>
            <a:off x="2472000" y="1470525"/>
            <a:ext cx="4209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8"/>
          </p:nvPr>
        </p:nvSpPr>
        <p:spPr>
          <a:xfrm>
            <a:off x="3175500" y="2482425"/>
            <a:ext cx="4209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9"/>
          </p:nvPr>
        </p:nvSpPr>
        <p:spPr>
          <a:xfrm>
            <a:off x="3504025" y="3494325"/>
            <a:ext cx="4209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125" name="Google Shape;125;p18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1"/>
          </p:nvPr>
        </p:nvSpPr>
        <p:spPr>
          <a:xfrm>
            <a:off x="5238851" y="2246051"/>
            <a:ext cx="2789400" cy="14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2"/>
          </p:nvPr>
        </p:nvSpPr>
        <p:spPr>
          <a:xfrm>
            <a:off x="1707675" y="2246051"/>
            <a:ext cx="2789400" cy="14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3"/>
          </p:nvPr>
        </p:nvSpPr>
        <p:spPr>
          <a:xfrm>
            <a:off x="1411701" y="1687150"/>
            <a:ext cx="278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4"/>
          </p:nvPr>
        </p:nvSpPr>
        <p:spPr>
          <a:xfrm>
            <a:off x="4942882" y="1687150"/>
            <a:ext cx="278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9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136" name="Google Shape;136;p19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4821898" y="1443125"/>
            <a:ext cx="3602100" cy="24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2"/>
          </p:nvPr>
        </p:nvSpPr>
        <p:spPr>
          <a:xfrm>
            <a:off x="644000" y="1443125"/>
            <a:ext cx="3602100" cy="24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/>
          <p:nvPr/>
        </p:nvSpPr>
        <p:spPr>
          <a:xfrm>
            <a:off x="7775" y="-1800"/>
            <a:ext cx="9144000" cy="116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24"/>
          <p:cNvGrpSpPr/>
          <p:nvPr/>
        </p:nvGrpSpPr>
        <p:grpSpPr>
          <a:xfrm>
            <a:off x="8389787" y="179931"/>
            <a:ext cx="486393" cy="125690"/>
            <a:chOff x="-890300" y="1406550"/>
            <a:chExt cx="806088" cy="208200"/>
          </a:xfrm>
        </p:grpSpPr>
        <p:sp>
          <p:nvSpPr>
            <p:cNvPr id="199" name="Google Shape;199;p24"/>
            <p:cNvSpPr/>
            <p:nvPr/>
          </p:nvSpPr>
          <p:spPr>
            <a:xfrm>
              <a:off x="-890300" y="1406550"/>
              <a:ext cx="208200" cy="20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-584825" y="1406550"/>
              <a:ext cx="208200" cy="208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-292412" y="1406550"/>
              <a:ext cx="208200" cy="208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4"/>
          <p:cNvSpPr txBox="1">
            <a:spLocks noGrp="1"/>
          </p:cNvSpPr>
          <p:nvPr>
            <p:ph type="title" hasCustomPrompt="1"/>
          </p:nvPr>
        </p:nvSpPr>
        <p:spPr>
          <a:xfrm>
            <a:off x="884850" y="1890700"/>
            <a:ext cx="1055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24"/>
          <p:cNvSpPr txBox="1">
            <a:spLocks noGrp="1"/>
          </p:cNvSpPr>
          <p:nvPr>
            <p:ph type="subTitle" idx="1"/>
          </p:nvPr>
        </p:nvSpPr>
        <p:spPr>
          <a:xfrm>
            <a:off x="980375" y="3439250"/>
            <a:ext cx="22260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subTitle" idx="2"/>
          </p:nvPr>
        </p:nvSpPr>
        <p:spPr>
          <a:xfrm>
            <a:off x="720000" y="2906725"/>
            <a:ext cx="2304000" cy="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5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title" idx="3" hasCustomPrompt="1"/>
          </p:nvPr>
        </p:nvSpPr>
        <p:spPr>
          <a:xfrm>
            <a:off x="3590988" y="1890950"/>
            <a:ext cx="1055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24"/>
          <p:cNvSpPr txBox="1">
            <a:spLocks noGrp="1"/>
          </p:cNvSpPr>
          <p:nvPr>
            <p:ph type="subTitle" idx="4"/>
          </p:nvPr>
        </p:nvSpPr>
        <p:spPr>
          <a:xfrm>
            <a:off x="3589193" y="3439250"/>
            <a:ext cx="22260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subTitle" idx="5"/>
          </p:nvPr>
        </p:nvSpPr>
        <p:spPr>
          <a:xfrm>
            <a:off x="3420001" y="2906725"/>
            <a:ext cx="2304000" cy="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 idx="6" hasCustomPrompt="1"/>
          </p:nvPr>
        </p:nvSpPr>
        <p:spPr>
          <a:xfrm>
            <a:off x="6296775" y="1891075"/>
            <a:ext cx="1055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7"/>
          </p:nvPr>
        </p:nvSpPr>
        <p:spPr>
          <a:xfrm>
            <a:off x="6198011" y="3439250"/>
            <a:ext cx="22260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8"/>
          </p:nvPr>
        </p:nvSpPr>
        <p:spPr>
          <a:xfrm>
            <a:off x="6120002" y="2906725"/>
            <a:ext cx="2304000" cy="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4"/>
                </a:solidFill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Code Pro"/>
              <a:buNone/>
              <a:defRPr sz="35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■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■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■"/>
              <a:defRPr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6" r:id="rId4"/>
    <p:sldLayoutId id="2147483658" r:id="rId5"/>
    <p:sldLayoutId id="2147483659" r:id="rId6"/>
    <p:sldLayoutId id="2147483664" r:id="rId7"/>
    <p:sldLayoutId id="2147483665" r:id="rId8"/>
    <p:sldLayoutId id="2147483670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>
            <a:spLocks noGrp="1"/>
          </p:cNvSpPr>
          <p:nvPr>
            <p:ph type="ctrTitle"/>
          </p:nvPr>
        </p:nvSpPr>
        <p:spPr>
          <a:xfrm>
            <a:off x="4333037" y="1648957"/>
            <a:ext cx="4851137" cy="6646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</a:t>
            </a:r>
            <a:r>
              <a:rPr lang="en" dirty="0" smtClean="0">
                <a:solidFill>
                  <a:schemeClr val="accent5"/>
                </a:solidFill>
              </a:rPr>
              <a:t>CHI</a:t>
            </a:r>
            <a:r>
              <a:rPr lang="en" dirty="0" smtClean="0">
                <a:solidFill>
                  <a:schemeClr val="accent3"/>
                </a:solidFill>
              </a:rPr>
              <a:t>NE</a:t>
            </a:r>
            <a:r>
              <a:rPr lang="en" dirty="0" smtClean="0"/>
              <a:t> </a:t>
            </a:r>
            <a:r>
              <a:rPr lang="e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EV3</a:t>
            </a:r>
            <a:r>
              <a:rPr lang="en" dirty="0" smtClean="0"/>
              <a:t> </a:t>
            </a:r>
            <a:r>
              <a:rPr lang="en" dirty="0" smtClean="0">
                <a:solidFill>
                  <a:schemeClr val="accent1"/>
                </a:solidFill>
              </a:rPr>
              <a:t>G1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1"/>
          </p:nvPr>
        </p:nvSpPr>
        <p:spPr>
          <a:xfrm>
            <a:off x="2735500" y="3297649"/>
            <a:ext cx="2743643" cy="1673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dirty="0" smtClean="0"/>
              <a:t>Integrantes: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 smtClean="0"/>
              <a:t>Cesar Jimenez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 smtClean="0"/>
              <a:t>Jean Pierre Durán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 smtClean="0"/>
              <a:t>Cristhian Sanchez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 smtClean="0"/>
              <a:t>Valentina Alvarez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 smtClean="0"/>
              <a:t>Sergio Rabanal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31"/>
          <p:cNvSpPr txBox="1"/>
          <p:nvPr/>
        </p:nvSpPr>
        <p:spPr>
          <a:xfrm>
            <a:off x="2097300" y="571000"/>
            <a:ext cx="704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{</a:t>
            </a:r>
            <a:endParaRPr sz="50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8588000" y="4001925"/>
            <a:ext cx="5193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}</a:t>
            </a:r>
            <a:endParaRPr sz="50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2847375" y="4108415"/>
            <a:ext cx="14475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chemeClr val="accent2"/>
              </a:solidFill>
            </a:endParaRPr>
          </a:p>
        </p:txBody>
      </p:sp>
      <p:grpSp>
        <p:nvGrpSpPr>
          <p:cNvPr id="243" name="Google Shape;243;p31"/>
          <p:cNvGrpSpPr/>
          <p:nvPr/>
        </p:nvGrpSpPr>
        <p:grpSpPr>
          <a:xfrm>
            <a:off x="8059900" y="446250"/>
            <a:ext cx="473100" cy="186500"/>
            <a:chOff x="7059675" y="514525"/>
            <a:chExt cx="473100" cy="186500"/>
          </a:xfrm>
        </p:grpSpPr>
        <p:cxnSp>
          <p:nvCxnSpPr>
            <p:cNvPr id="244" name="Google Shape;244;p31"/>
            <p:cNvCxnSpPr/>
            <p:nvPr/>
          </p:nvCxnSpPr>
          <p:spPr>
            <a:xfrm rot="10800000" flipH="1">
              <a:off x="7059675" y="5145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31"/>
            <p:cNvCxnSpPr/>
            <p:nvPr/>
          </p:nvCxnSpPr>
          <p:spPr>
            <a:xfrm rot="10800000" flipH="1">
              <a:off x="7059675" y="60567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31"/>
            <p:cNvCxnSpPr/>
            <p:nvPr/>
          </p:nvCxnSpPr>
          <p:spPr>
            <a:xfrm rot="10800000" flipH="1">
              <a:off x="7059675" y="696825"/>
              <a:ext cx="4731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7" name="Google Shape;247;p31"/>
          <p:cNvGrpSpPr/>
          <p:nvPr/>
        </p:nvGrpSpPr>
        <p:grpSpPr>
          <a:xfrm>
            <a:off x="255130" y="696438"/>
            <a:ext cx="2377907" cy="3907563"/>
            <a:chOff x="5" y="747463"/>
            <a:chExt cx="2377907" cy="3907563"/>
          </a:xfrm>
        </p:grpSpPr>
        <p:sp>
          <p:nvSpPr>
            <p:cNvPr id="248" name="Google Shape;248;p31"/>
            <p:cNvSpPr/>
            <p:nvPr/>
          </p:nvSpPr>
          <p:spPr>
            <a:xfrm>
              <a:off x="5" y="75603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486329" y="74746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5" y="106826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5" y="1394975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5" y="172171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434858" y="1721713"/>
              <a:ext cx="454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934654" y="1721722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5" y="20322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1"/>
            <p:cNvSpPr/>
            <p:nvPr/>
          </p:nvSpPr>
          <p:spPr>
            <a:xfrm>
              <a:off x="5" y="23751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1"/>
            <p:cNvSpPr/>
            <p:nvPr/>
          </p:nvSpPr>
          <p:spPr>
            <a:xfrm>
              <a:off x="5" y="2684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5" y="29929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13726" y="37739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434858" y="20322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395919" y="23751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434858" y="2684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434858" y="300995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434858" y="33358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838550" y="2032296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838550" y="2375145"/>
              <a:ext cx="6507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861466" y="2684069"/>
              <a:ext cx="7572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861466" y="3028567"/>
              <a:ext cx="7572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861466" y="3335841"/>
              <a:ext cx="7572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1360349" y="2032296"/>
              <a:ext cx="4242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1573836" y="2358182"/>
              <a:ext cx="4242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1697856" y="2684094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1697856" y="3335891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13726" y="40130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95919" y="42965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75884" y="4296538"/>
              <a:ext cx="385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1360349" y="4296538"/>
              <a:ext cx="4869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1912083" y="4296538"/>
              <a:ext cx="1776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395919" y="4505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875884" y="4505063"/>
              <a:ext cx="6135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1570204" y="4505063"/>
              <a:ext cx="2607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94657" y="759375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486348" y="106828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169818" y="1064149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486342" y="1395013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1254423" y="1719659"/>
              <a:ext cx="2964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1697859" y="3028567"/>
              <a:ext cx="2964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1840717" y="2032296"/>
              <a:ext cx="240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2037810" y="2684069"/>
              <a:ext cx="240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1912311" y="4507125"/>
              <a:ext cx="465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434873" y="3987600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434873" y="3757500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/>
          <a:stretch/>
        </p:blipFill>
        <p:spPr>
          <a:xfrm>
            <a:off x="2806894" y="1220651"/>
            <a:ext cx="1526143" cy="1560287"/>
          </a:xfrm>
          <a:prstGeom prst="rect">
            <a:avLst/>
          </a:prstGeom>
        </p:spPr>
      </p:pic>
      <p:sp>
        <p:nvSpPr>
          <p:cNvPr id="58" name="Google Shape;239;p31"/>
          <p:cNvSpPr txBox="1">
            <a:spLocks/>
          </p:cNvSpPr>
          <p:nvPr/>
        </p:nvSpPr>
        <p:spPr>
          <a:xfrm>
            <a:off x="5211231" y="3297649"/>
            <a:ext cx="2743643" cy="16734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None/>
              <a:defRPr sz="16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Code Pro"/>
              <a:buNone/>
              <a:defRPr sz="18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indent="0" algn="l"/>
            <a:r>
              <a:rPr lang="es-CL" dirty="0" smtClean="0"/>
              <a:t>Profesor: </a:t>
            </a:r>
          </a:p>
          <a:p>
            <a:pPr marL="0" indent="0"/>
            <a:r>
              <a:rPr lang="es-MX" sz="1400" dirty="0" smtClean="0"/>
              <a:t>Humberto Herrera</a:t>
            </a:r>
          </a:p>
          <a:p>
            <a:pPr marL="0" indent="0"/>
            <a:endParaRPr lang="es-MX" sz="1400" dirty="0"/>
          </a:p>
          <a:p>
            <a:pPr marL="0" indent="0" algn="l"/>
            <a:r>
              <a:rPr lang="es-MX" sz="1400" dirty="0" smtClean="0"/>
              <a:t>Asignatura:</a:t>
            </a:r>
          </a:p>
          <a:p>
            <a:pPr marL="0" indent="0"/>
            <a:r>
              <a:rPr lang="es-MX" sz="1400" dirty="0" smtClean="0"/>
              <a:t>Proyectos 1</a:t>
            </a: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2A39BD91-189D-45A5-79DB-68A35C60A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15" y="230571"/>
            <a:ext cx="1146167" cy="818912"/>
          </a:xfrm>
          <a:prstGeom prst="rect">
            <a:avLst/>
          </a:prstGeom>
        </p:spPr>
      </p:pic>
      <p:pic>
        <p:nvPicPr>
          <p:cNvPr id="60" name="Google Shape;61;p1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936236" y="106227"/>
            <a:ext cx="1951105" cy="77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/>
        </p:nvSpPr>
        <p:spPr>
          <a:xfrm>
            <a:off x="8329900" y="3978325"/>
            <a:ext cx="519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endParaRPr sz="9600" dirty="0">
              <a:solidFill>
                <a:schemeClr val="accent1">
                  <a:lumMod val="60000"/>
                  <a:lumOff val="4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5" name="Google Shape;355;p34"/>
          <p:cNvGrpSpPr/>
          <p:nvPr/>
        </p:nvGrpSpPr>
        <p:grpSpPr>
          <a:xfrm>
            <a:off x="294800" y="1272900"/>
            <a:ext cx="2411798" cy="3649144"/>
            <a:chOff x="335642" y="696438"/>
            <a:chExt cx="2932044" cy="3907563"/>
          </a:xfrm>
        </p:grpSpPr>
        <p:sp>
          <p:nvSpPr>
            <p:cNvPr id="356" name="Google Shape;356;p34"/>
            <p:cNvSpPr/>
            <p:nvPr/>
          </p:nvSpPr>
          <p:spPr>
            <a:xfrm>
              <a:off x="335642" y="705013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821967" y="69643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35642" y="101723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35642" y="1343950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35642" y="167068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770496" y="1670688"/>
              <a:ext cx="45446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1304877" y="167068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35642" y="198126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35642" y="23241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35642" y="26330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35642" y="294196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49364" y="37229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770496" y="198126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731557" y="23241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770496" y="26330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770496" y="2958925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770496" y="32848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1174186" y="1981263"/>
              <a:ext cx="63339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1174186" y="2324113"/>
              <a:ext cx="88477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1205349" y="2633038"/>
              <a:ext cx="1030037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1205349" y="2977538"/>
              <a:ext cx="1030037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1205349" y="3284813"/>
              <a:ext cx="1030037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1883777" y="1981263"/>
              <a:ext cx="57704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2174096" y="2307150"/>
              <a:ext cx="57704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2342750" y="2633063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2342750" y="3284863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49364" y="39620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731557" y="42455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1224956" y="4245513"/>
              <a:ext cx="524349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1883777" y="4245513"/>
              <a:ext cx="661931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2634075" y="4245513"/>
              <a:ext cx="241501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731557" y="44540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1224956" y="4454038"/>
              <a:ext cx="833909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2169156" y="445403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1250486" y="7083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821986" y="10172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1555286" y="10131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21979" y="134398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1739729" y="1668625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2342754" y="297753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537025" y="19812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805050" y="26330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634386" y="4456100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770511" y="393657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770511" y="370647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84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Diagrama </a:t>
            </a:r>
            <a:r>
              <a:rPr lang="en" dirty="0" smtClean="0"/>
              <a:t>del </a:t>
            </a:r>
            <a:r>
              <a:rPr lang="en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software</a:t>
            </a:r>
            <a:endParaRPr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7888"/>
          <a:stretch/>
        </p:blipFill>
        <p:spPr>
          <a:xfrm>
            <a:off x="3182441" y="1192193"/>
            <a:ext cx="5002237" cy="39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24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Fundamentos del </a:t>
            </a:r>
            <a:r>
              <a:rPr lang="en" dirty="0" smtClean="0">
                <a:solidFill>
                  <a:schemeClr val="accent4"/>
                </a:solidFill>
              </a:rPr>
              <a:t>proyectil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456" name="Google Shape;456;p37"/>
          <p:cNvGrpSpPr/>
          <p:nvPr/>
        </p:nvGrpSpPr>
        <p:grpSpPr>
          <a:xfrm>
            <a:off x="335821" y="1704396"/>
            <a:ext cx="1811633" cy="2590514"/>
            <a:chOff x="719992" y="1135488"/>
            <a:chExt cx="2415354" cy="3413475"/>
          </a:xfrm>
        </p:grpSpPr>
        <p:sp>
          <p:nvSpPr>
            <p:cNvPr id="457" name="Google Shape;457;p37"/>
            <p:cNvSpPr/>
            <p:nvPr/>
          </p:nvSpPr>
          <p:spPr>
            <a:xfrm>
              <a:off x="719992" y="114406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206317" y="113548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719992" y="145628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719992" y="17830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719992" y="210973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1154846" y="2109738"/>
              <a:ext cx="454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1689227" y="210973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719992" y="242031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719992" y="27631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719992" y="30720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719992" y="338101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733714" y="41619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1154846" y="242031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115907" y="27631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54846" y="30720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154846" y="33979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154846" y="37238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558536" y="242031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558536" y="2763163"/>
              <a:ext cx="8847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589699" y="3072088"/>
              <a:ext cx="10299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589699" y="3416588"/>
              <a:ext cx="10299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589699" y="3723863"/>
              <a:ext cx="10299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2268127" y="2420313"/>
              <a:ext cx="5769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2558446" y="2746200"/>
              <a:ext cx="5769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2727100" y="307211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2727100" y="372391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733714" y="4401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634836" y="114738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206336" y="145631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939636" y="145218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206329" y="178303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124079" y="2107675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727104" y="341658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154861" y="437562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1154861" y="414552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414" y="1299666"/>
            <a:ext cx="3957415" cy="350445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Fundamentos del </a:t>
            </a:r>
            <a:r>
              <a:rPr lang="en" dirty="0" smtClean="0">
                <a:solidFill>
                  <a:schemeClr val="accent4"/>
                </a:solidFill>
              </a:rPr>
              <a:t>proyectil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022" y="1208505"/>
            <a:ext cx="4005575" cy="2969286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5"/>
          <a:srcRect l="42771"/>
          <a:stretch/>
        </p:blipFill>
        <p:spPr>
          <a:xfrm>
            <a:off x="1457402" y="4297320"/>
            <a:ext cx="1950816" cy="694553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5"/>
          <a:srcRect r="59634"/>
          <a:stretch/>
        </p:blipFill>
        <p:spPr>
          <a:xfrm>
            <a:off x="5733875" y="4314161"/>
            <a:ext cx="1546689" cy="78072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450" y="1208505"/>
            <a:ext cx="3702641" cy="29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05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Video de </a:t>
            </a:r>
            <a:r>
              <a:rPr lang="en" dirty="0" smtClean="0">
                <a:solidFill>
                  <a:srgbClr val="FF0000"/>
                </a:solidFill>
              </a:rPr>
              <a:t>demostración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456" name="Google Shape;456;p37"/>
          <p:cNvGrpSpPr/>
          <p:nvPr/>
        </p:nvGrpSpPr>
        <p:grpSpPr>
          <a:xfrm>
            <a:off x="335821" y="1704396"/>
            <a:ext cx="1811633" cy="2590514"/>
            <a:chOff x="719992" y="1135488"/>
            <a:chExt cx="2415354" cy="3413475"/>
          </a:xfrm>
        </p:grpSpPr>
        <p:sp>
          <p:nvSpPr>
            <p:cNvPr id="457" name="Google Shape;457;p37"/>
            <p:cNvSpPr/>
            <p:nvPr/>
          </p:nvSpPr>
          <p:spPr>
            <a:xfrm>
              <a:off x="719992" y="114406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206317" y="113548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719992" y="145628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719992" y="17830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719992" y="210973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1154846" y="2109738"/>
              <a:ext cx="454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1689227" y="2109738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719992" y="242031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719992" y="27631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719992" y="30720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719992" y="338101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733714" y="41619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1154846" y="242031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1115907" y="27631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154846" y="307208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154846" y="33979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154846" y="37238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558536" y="242031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558536" y="2763163"/>
              <a:ext cx="8847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589699" y="3072088"/>
              <a:ext cx="10299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1589699" y="3416588"/>
              <a:ext cx="10299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589699" y="3723863"/>
              <a:ext cx="10299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2268127" y="2420313"/>
              <a:ext cx="5769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2558446" y="2746200"/>
              <a:ext cx="5769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2727100" y="307211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2727100" y="3723913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733714" y="44010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634836" y="114738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1206336" y="145631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939636" y="145218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1206329" y="178303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124079" y="2107675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727104" y="341658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154861" y="437562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1154861" y="414552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1MA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contrast="-20000"/>
          </a:blip>
          <a:srcRect l="5742"/>
          <a:stretch/>
        </p:blipFill>
        <p:spPr>
          <a:xfrm>
            <a:off x="2950862" y="1704396"/>
            <a:ext cx="4786901" cy="28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50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2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Proyecciones a </a:t>
            </a:r>
            <a:r>
              <a:rPr lang="en" dirty="0" smtClean="0">
                <a:solidFill>
                  <a:schemeClr val="accent2"/>
                </a:solidFill>
              </a:rPr>
              <a:t>futuro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995" name="Google Shape;995;p52"/>
          <p:cNvSpPr txBox="1">
            <a:spLocks noGrp="1"/>
          </p:cNvSpPr>
          <p:nvPr>
            <p:ph type="title"/>
          </p:nvPr>
        </p:nvSpPr>
        <p:spPr>
          <a:xfrm>
            <a:off x="1100516" y="1793718"/>
            <a:ext cx="6942968" cy="2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CL" sz="2000" dirty="0" smtClean="0">
                <a:solidFill>
                  <a:schemeClr val="tx1"/>
                </a:solidFill>
              </a:rPr>
              <a:t>-Mejoras </a:t>
            </a:r>
            <a:r>
              <a:rPr lang="es-CL" sz="2000" dirty="0">
                <a:solidFill>
                  <a:schemeClr val="tx1"/>
                </a:solidFill>
              </a:rPr>
              <a:t>en las funciones para ajustar los ángulos de tiro</a:t>
            </a:r>
            <a:r>
              <a:rPr lang="es-CL" sz="2000" dirty="0" smtClean="0">
                <a:solidFill>
                  <a:schemeClr val="tx1"/>
                </a:solidFill>
              </a:rPr>
              <a:t>.</a:t>
            </a:r>
            <a:br>
              <a:rPr lang="es-CL" sz="2000" dirty="0" smtClean="0">
                <a:solidFill>
                  <a:schemeClr val="tx1"/>
                </a:solidFill>
              </a:rPr>
            </a:br>
            <a:r>
              <a:rPr lang="es-CL" sz="2000" dirty="0">
                <a:solidFill>
                  <a:schemeClr val="tx1"/>
                </a:solidFill>
              </a:rPr>
              <a:t/>
            </a:r>
            <a:br>
              <a:rPr lang="es-CL" sz="2000" dirty="0">
                <a:solidFill>
                  <a:schemeClr val="tx1"/>
                </a:solidFill>
              </a:rPr>
            </a:br>
            <a:r>
              <a:rPr lang="es-CL" sz="2000" dirty="0" smtClean="0">
                <a:solidFill>
                  <a:schemeClr val="tx1"/>
                </a:solidFill>
              </a:rPr>
              <a:t>-Ajustes </a:t>
            </a:r>
            <a:r>
              <a:rPr lang="es-CL" sz="2000" dirty="0">
                <a:solidFill>
                  <a:schemeClr val="tx1"/>
                </a:solidFill>
              </a:rPr>
              <a:t>en el movimiento de las ruedas de dirección</a:t>
            </a:r>
            <a:r>
              <a:rPr lang="es-CL" sz="2000" dirty="0" smtClean="0">
                <a:solidFill>
                  <a:schemeClr val="tx1"/>
                </a:solidFill>
              </a:rPr>
              <a:t>.</a:t>
            </a:r>
            <a:br>
              <a:rPr lang="es-CL" sz="2000" dirty="0" smtClean="0">
                <a:solidFill>
                  <a:schemeClr val="tx1"/>
                </a:solidFill>
              </a:rPr>
            </a:br>
            <a:r>
              <a:rPr lang="es-CL" sz="2000" dirty="0">
                <a:solidFill>
                  <a:schemeClr val="tx1"/>
                </a:solidFill>
              </a:rPr>
              <a:t/>
            </a:r>
            <a:br>
              <a:rPr lang="es-CL" sz="2000" dirty="0">
                <a:solidFill>
                  <a:schemeClr val="tx1"/>
                </a:solidFill>
              </a:rPr>
            </a:br>
            <a:r>
              <a:rPr lang="es-CL" sz="2000" dirty="0" smtClean="0">
                <a:solidFill>
                  <a:schemeClr val="tx1"/>
                </a:solidFill>
              </a:rPr>
              <a:t>-Apartado </a:t>
            </a:r>
            <a:r>
              <a:rPr lang="es-CL" sz="2000" dirty="0">
                <a:solidFill>
                  <a:schemeClr val="tx1"/>
                </a:solidFill>
              </a:rPr>
              <a:t>de ángulo modificable</a:t>
            </a:r>
            <a:r>
              <a:rPr lang="es-CL" sz="2000" dirty="0" smtClean="0">
                <a:solidFill>
                  <a:schemeClr val="tx1"/>
                </a:solidFill>
              </a:rPr>
              <a:t>.</a:t>
            </a:r>
            <a:br>
              <a:rPr lang="es-CL" sz="2000" dirty="0" smtClean="0">
                <a:solidFill>
                  <a:schemeClr val="tx1"/>
                </a:solidFill>
              </a:rPr>
            </a:br>
            <a:r>
              <a:rPr lang="es-CL" sz="2000" dirty="0">
                <a:solidFill>
                  <a:schemeClr val="tx1"/>
                </a:solidFill>
              </a:rPr>
              <a:t/>
            </a:r>
            <a:br>
              <a:rPr lang="es-CL" sz="2000" dirty="0">
                <a:solidFill>
                  <a:schemeClr val="tx1"/>
                </a:solidFill>
              </a:rPr>
            </a:br>
            <a:r>
              <a:rPr lang="es-CL" sz="2000" dirty="0" smtClean="0">
                <a:solidFill>
                  <a:schemeClr val="tx1"/>
                </a:solidFill>
              </a:rPr>
              <a:t>-Sensor anti choque.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996" name="Google Shape;996;p52"/>
          <p:cNvSpPr txBox="1"/>
          <p:nvPr/>
        </p:nvSpPr>
        <p:spPr>
          <a:xfrm>
            <a:off x="8251025" y="1294800"/>
            <a:ext cx="6408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/>
        </p:nvSpPr>
        <p:spPr>
          <a:xfrm>
            <a:off x="8329900" y="3978325"/>
            <a:ext cx="519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endParaRPr sz="9600" dirty="0">
              <a:solidFill>
                <a:schemeClr val="accent1">
                  <a:lumMod val="60000"/>
                  <a:lumOff val="4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297;p32"/>
          <p:cNvSpPr txBox="1">
            <a:spLocks/>
          </p:cNvSpPr>
          <p:nvPr/>
        </p:nvSpPr>
        <p:spPr>
          <a:xfrm>
            <a:off x="1540737" y="1770259"/>
            <a:ext cx="5982282" cy="1589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6600" dirty="0" smtClean="0">
                <a:solidFill>
                  <a:schemeClr val="tx1"/>
                </a:solidFill>
                <a:latin typeface="Source Code Pro" panose="020B0604020202020204" charset="0"/>
                <a:ea typeface="Source Code Pro" panose="020B0604020202020204" charset="0"/>
              </a:rPr>
              <a:t>Conclusión</a:t>
            </a:r>
            <a:endParaRPr lang="es-CL" sz="2000" dirty="0">
              <a:solidFill>
                <a:schemeClr val="tx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866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/>
        </p:nvSpPr>
        <p:spPr>
          <a:xfrm>
            <a:off x="8329900" y="3978325"/>
            <a:ext cx="519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endParaRPr sz="9600" dirty="0">
              <a:solidFill>
                <a:schemeClr val="accent1">
                  <a:lumMod val="60000"/>
                  <a:lumOff val="4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55" name="Google Shape;355;p34"/>
          <p:cNvGrpSpPr/>
          <p:nvPr/>
        </p:nvGrpSpPr>
        <p:grpSpPr>
          <a:xfrm>
            <a:off x="335642" y="696438"/>
            <a:ext cx="2932044" cy="3907563"/>
            <a:chOff x="335642" y="696438"/>
            <a:chExt cx="2932044" cy="3907563"/>
          </a:xfrm>
        </p:grpSpPr>
        <p:sp>
          <p:nvSpPr>
            <p:cNvPr id="356" name="Google Shape;356;p34"/>
            <p:cNvSpPr/>
            <p:nvPr/>
          </p:nvSpPr>
          <p:spPr>
            <a:xfrm>
              <a:off x="335642" y="705013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821967" y="69643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35642" y="101723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35642" y="1343950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35642" y="167068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770496" y="1670688"/>
              <a:ext cx="45446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1304877" y="167068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35642" y="198126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35642" y="23241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35642" y="26330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35642" y="294196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49364" y="37229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770496" y="198126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731557" y="23241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770496" y="26330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770496" y="2958925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770496" y="32848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1174186" y="1981263"/>
              <a:ext cx="63339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1174186" y="2324113"/>
              <a:ext cx="88477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1205349" y="2633038"/>
              <a:ext cx="1030037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1205349" y="2977538"/>
              <a:ext cx="1030037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1205349" y="3284813"/>
              <a:ext cx="1030037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1883777" y="1981263"/>
              <a:ext cx="57704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2174096" y="2307150"/>
              <a:ext cx="57704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2342750" y="2633063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2342750" y="3284863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49364" y="39620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731557" y="4245513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1224956" y="4245513"/>
              <a:ext cx="524349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1883777" y="4245513"/>
              <a:ext cx="661931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2634075" y="4245513"/>
              <a:ext cx="241501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731557" y="4454038"/>
              <a:ext cx="327489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1224956" y="4454038"/>
              <a:ext cx="833909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2169156" y="4454038"/>
              <a:ext cx="354933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1250486" y="7083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821986" y="10172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1555286" y="10131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21979" y="134398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1739729" y="1668625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2342754" y="2977538"/>
              <a:ext cx="402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537025" y="1981263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805050" y="2633038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634386" y="4456100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770511" y="393657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770511" y="3706475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297;p32"/>
          <p:cNvSpPr txBox="1">
            <a:spLocks/>
          </p:cNvSpPr>
          <p:nvPr/>
        </p:nvSpPr>
        <p:spPr>
          <a:xfrm>
            <a:off x="3494227" y="557988"/>
            <a:ext cx="48356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4800" dirty="0" smtClean="0">
                <a:solidFill>
                  <a:schemeClr val="tx2"/>
                </a:solidFill>
                <a:latin typeface="Source Code Pro" panose="020B0604020202020204" charset="0"/>
                <a:ea typeface="Source Code Pro" panose="020B0604020202020204" charset="0"/>
              </a:rPr>
              <a:t>Muchas </a:t>
            </a:r>
            <a:r>
              <a:rPr lang="es-MX" sz="4800" dirty="0" smtClean="0">
                <a:solidFill>
                  <a:schemeClr val="tx1"/>
                </a:solidFill>
                <a:latin typeface="Source Code Pro" panose="020B0604020202020204" charset="0"/>
                <a:ea typeface="Source Code Pro" panose="020B0604020202020204" charset="0"/>
              </a:rPr>
              <a:t>gracias!</a:t>
            </a:r>
            <a:endParaRPr lang="es-CL" dirty="0">
              <a:solidFill>
                <a:schemeClr val="tx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0"/>
          <a:stretch/>
        </p:blipFill>
        <p:spPr>
          <a:xfrm>
            <a:off x="3179376" y="2484204"/>
            <a:ext cx="1526143" cy="1560287"/>
          </a:xfrm>
          <a:prstGeom prst="rect">
            <a:avLst/>
          </a:prstGeom>
        </p:spPr>
      </p:pic>
      <p:sp>
        <p:nvSpPr>
          <p:cNvPr id="57" name="Google Shape;238;p31"/>
          <p:cNvSpPr txBox="1">
            <a:spLocks/>
          </p:cNvSpPr>
          <p:nvPr/>
        </p:nvSpPr>
        <p:spPr>
          <a:xfrm>
            <a:off x="4751631" y="2932041"/>
            <a:ext cx="4851137" cy="6646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3600" dirty="0" smtClean="0">
                <a:solidFill>
                  <a:schemeClr val="tx1"/>
                </a:solidFill>
                <a:latin typeface="Source Code Pro" panose="020B0604020202020204" charset="0"/>
                <a:ea typeface="Source Code Pro" panose="020B0604020202020204" charset="0"/>
              </a:rPr>
              <a:t>MA</a:t>
            </a:r>
            <a:r>
              <a:rPr lang="es-CL" sz="3600" dirty="0" smtClean="0">
                <a:solidFill>
                  <a:schemeClr val="accent5"/>
                </a:solidFill>
                <a:latin typeface="Source Code Pro" panose="020B0604020202020204" charset="0"/>
                <a:ea typeface="Source Code Pro" panose="020B0604020202020204" charset="0"/>
              </a:rPr>
              <a:t>CHI</a:t>
            </a:r>
            <a:r>
              <a:rPr lang="es-CL" sz="3600" dirty="0" smtClean="0">
                <a:solidFill>
                  <a:schemeClr val="accent3"/>
                </a:solidFill>
                <a:latin typeface="Source Code Pro" panose="020B0604020202020204" charset="0"/>
                <a:ea typeface="Source Code Pro" panose="020B0604020202020204" charset="0"/>
              </a:rPr>
              <a:t>NE</a:t>
            </a:r>
            <a:r>
              <a:rPr lang="es-CL" sz="3600" dirty="0" smtClean="0">
                <a:latin typeface="Source Code Pro" panose="020B0604020202020204" charset="0"/>
                <a:ea typeface="Source Code Pro" panose="020B0604020202020204" charset="0"/>
              </a:rPr>
              <a:t> </a:t>
            </a:r>
            <a:r>
              <a:rPr lang="es-CL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ource Code Pro" panose="020B0604020202020204" charset="0"/>
                <a:ea typeface="Source Code Pro" panose="020B0604020202020204" charset="0"/>
              </a:rPr>
              <a:t>EV3</a:t>
            </a:r>
            <a:r>
              <a:rPr lang="es-CL" sz="3600" dirty="0" smtClean="0">
                <a:latin typeface="Source Code Pro" panose="020B0604020202020204" charset="0"/>
                <a:ea typeface="Source Code Pro" panose="020B0604020202020204" charset="0"/>
              </a:rPr>
              <a:t> </a:t>
            </a:r>
            <a:r>
              <a:rPr lang="es-CL" sz="3600" dirty="0" smtClean="0">
                <a:solidFill>
                  <a:schemeClr val="accent1"/>
                </a:solidFill>
                <a:latin typeface="Source Code Pro" panose="020B0604020202020204" charset="0"/>
                <a:ea typeface="Source Code Pro" panose="020B0604020202020204" charset="0"/>
              </a:rPr>
              <a:t>G1</a:t>
            </a:r>
            <a:endParaRPr lang="es-CL" dirty="0">
              <a:solidFill>
                <a:schemeClr val="accent1"/>
              </a:solidFill>
              <a:latin typeface="Source Code Pro" panose="020B0604020202020204" charset="0"/>
              <a:ea typeface="Source Code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05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Tabla </a:t>
            </a:r>
            <a:r>
              <a:rPr lang="en" dirty="0" smtClean="0">
                <a:solidFill>
                  <a:schemeClr val="accent4"/>
                </a:solidFill>
              </a:rPr>
              <a:t>de contenidos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4"/>
          </p:nvPr>
        </p:nvSpPr>
        <p:spPr>
          <a:xfrm>
            <a:off x="1877580" y="1544363"/>
            <a:ext cx="6021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11" name="Google Shape;311;p33"/>
          <p:cNvSpPr txBox="1">
            <a:spLocks noGrp="1"/>
          </p:cNvSpPr>
          <p:nvPr>
            <p:ph type="title" idx="5"/>
          </p:nvPr>
        </p:nvSpPr>
        <p:spPr>
          <a:xfrm>
            <a:off x="2170950" y="2015575"/>
            <a:ext cx="6021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 idx="6"/>
          </p:nvPr>
        </p:nvSpPr>
        <p:spPr>
          <a:xfrm>
            <a:off x="2345575" y="2547375"/>
            <a:ext cx="6021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3" name="Google Shape;313;p33"/>
          <p:cNvSpPr txBox="1">
            <a:spLocks noGrp="1"/>
          </p:cNvSpPr>
          <p:nvPr>
            <p:ph type="subTitle" idx="7"/>
          </p:nvPr>
        </p:nvSpPr>
        <p:spPr>
          <a:xfrm>
            <a:off x="2501100" y="1584819"/>
            <a:ext cx="4209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Introducción</a:t>
            </a:r>
            <a:endParaRPr dirty="0"/>
          </a:p>
        </p:txBody>
      </p:sp>
      <p:sp>
        <p:nvSpPr>
          <p:cNvPr id="314" name="Google Shape;314;p33"/>
          <p:cNvSpPr txBox="1">
            <a:spLocks noGrp="1"/>
          </p:cNvSpPr>
          <p:nvPr>
            <p:ph type="subTitle" idx="8"/>
          </p:nvPr>
        </p:nvSpPr>
        <p:spPr>
          <a:xfrm>
            <a:off x="2767935" y="2050435"/>
            <a:ext cx="4209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CL" dirty="0" smtClean="0">
                <a:solidFill>
                  <a:schemeClr val="accent4"/>
                </a:solidFill>
              </a:rPr>
              <a:t>Objetivos</a:t>
            </a:r>
            <a:endParaRPr lang="es-CL" dirty="0">
              <a:solidFill>
                <a:schemeClr val="accent4"/>
              </a:solidFill>
            </a:endParaRPr>
          </a:p>
        </p:txBody>
      </p:sp>
      <p:sp>
        <p:nvSpPr>
          <p:cNvPr id="315" name="Google Shape;315;p33"/>
          <p:cNvSpPr txBox="1">
            <a:spLocks noGrp="1"/>
          </p:cNvSpPr>
          <p:nvPr>
            <p:ph type="subTitle" idx="9"/>
          </p:nvPr>
        </p:nvSpPr>
        <p:spPr>
          <a:xfrm>
            <a:off x="2942383" y="2524024"/>
            <a:ext cx="4209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Evolución del robot</a:t>
            </a:r>
            <a:endParaRPr dirty="0"/>
          </a:p>
        </p:txBody>
      </p:sp>
      <p:grpSp>
        <p:nvGrpSpPr>
          <p:cNvPr id="316" name="Google Shape;316;p33"/>
          <p:cNvGrpSpPr/>
          <p:nvPr/>
        </p:nvGrpSpPr>
        <p:grpSpPr>
          <a:xfrm>
            <a:off x="358925" y="1867675"/>
            <a:ext cx="2142175" cy="2736325"/>
            <a:chOff x="358925" y="1867675"/>
            <a:chExt cx="2142175" cy="2736325"/>
          </a:xfrm>
        </p:grpSpPr>
        <p:sp>
          <p:nvSpPr>
            <p:cNvPr id="317" name="Google Shape;317;p33"/>
            <p:cNvSpPr/>
            <p:nvPr/>
          </p:nvSpPr>
          <p:spPr>
            <a:xfrm>
              <a:off x="358925" y="1876250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757650" y="1867675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358925" y="2188475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58925" y="2515188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58925" y="2841925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709062" y="2841925"/>
              <a:ext cx="2979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1059518" y="2841925"/>
              <a:ext cx="2328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358925" y="3152500"/>
              <a:ext cx="2685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358925" y="3495350"/>
              <a:ext cx="268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358925" y="3804275"/>
              <a:ext cx="2685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358925" y="4113200"/>
              <a:ext cx="268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709062" y="3152500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683525" y="3495350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709062" y="3804275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709062" y="4130163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709062" y="4456050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973809" y="3152500"/>
              <a:ext cx="4155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973809" y="3495350"/>
              <a:ext cx="5802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994246" y="3804275"/>
              <a:ext cx="6756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994246" y="4148775"/>
              <a:ext cx="675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994246" y="4456050"/>
              <a:ext cx="675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1439171" y="3152500"/>
              <a:ext cx="3783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1629567" y="3478388"/>
              <a:ext cx="3783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1740173" y="3804300"/>
              <a:ext cx="2328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1740173" y="4456100"/>
              <a:ext cx="232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757650" y="2182588"/>
              <a:ext cx="5802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757650" y="2512250"/>
              <a:ext cx="5802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1445575" y="2509300"/>
              <a:ext cx="297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1344900" y="2841925"/>
              <a:ext cx="297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1740250" y="4148775"/>
              <a:ext cx="4578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2043300" y="4456050"/>
              <a:ext cx="4578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312;p33"/>
          <p:cNvSpPr txBox="1">
            <a:spLocks/>
          </p:cNvSpPr>
          <p:nvPr/>
        </p:nvSpPr>
        <p:spPr>
          <a:xfrm>
            <a:off x="2457688" y="3009753"/>
            <a:ext cx="6021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r>
              <a:rPr lang="en" dirty="0" smtClean="0"/>
              <a:t>04</a:t>
            </a:r>
            <a:endParaRPr lang="en" dirty="0"/>
          </a:p>
        </p:txBody>
      </p:sp>
      <p:sp>
        <p:nvSpPr>
          <p:cNvPr id="47" name="Google Shape;312;p33"/>
          <p:cNvSpPr txBox="1">
            <a:spLocks/>
          </p:cNvSpPr>
          <p:nvPr/>
        </p:nvSpPr>
        <p:spPr>
          <a:xfrm>
            <a:off x="2646625" y="3494553"/>
            <a:ext cx="6021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r>
              <a:rPr lang="en" dirty="0" smtClean="0"/>
              <a:t>05</a:t>
            </a:r>
            <a:endParaRPr lang="en" dirty="0"/>
          </a:p>
        </p:txBody>
      </p:sp>
      <p:sp>
        <p:nvSpPr>
          <p:cNvPr id="49" name="Google Shape;315;p33"/>
          <p:cNvSpPr txBox="1">
            <a:spLocks noGrp="1"/>
          </p:cNvSpPr>
          <p:nvPr>
            <p:ph type="subTitle" idx="9"/>
          </p:nvPr>
        </p:nvSpPr>
        <p:spPr>
          <a:xfrm>
            <a:off x="3122346" y="2997613"/>
            <a:ext cx="4209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/>
                </a:solidFill>
              </a:rPr>
              <a:t>Arquitectura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0" name="Google Shape;315;p33"/>
          <p:cNvSpPr txBox="1">
            <a:spLocks noGrp="1"/>
          </p:cNvSpPr>
          <p:nvPr>
            <p:ph type="subTitle" idx="9"/>
          </p:nvPr>
        </p:nvSpPr>
        <p:spPr>
          <a:xfrm>
            <a:off x="3302309" y="3466281"/>
            <a:ext cx="4209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/>
                </a:solidFill>
              </a:rPr>
              <a:t>Interfaz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1" name="Google Shape;312;p33"/>
          <p:cNvSpPr txBox="1">
            <a:spLocks/>
          </p:cNvSpPr>
          <p:nvPr/>
        </p:nvSpPr>
        <p:spPr>
          <a:xfrm>
            <a:off x="2758738" y="3944631"/>
            <a:ext cx="6021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r>
              <a:rPr lang="en" dirty="0" smtClean="0"/>
              <a:t>06</a:t>
            </a:r>
            <a:endParaRPr lang="en" dirty="0"/>
          </a:p>
        </p:txBody>
      </p:sp>
      <p:sp>
        <p:nvSpPr>
          <p:cNvPr id="52" name="Google Shape;312;p33"/>
          <p:cNvSpPr txBox="1">
            <a:spLocks/>
          </p:cNvSpPr>
          <p:nvPr/>
        </p:nvSpPr>
        <p:spPr>
          <a:xfrm>
            <a:off x="2880609" y="4422773"/>
            <a:ext cx="6021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 lang="en" dirty="0"/>
          </a:p>
        </p:txBody>
      </p:sp>
      <p:sp>
        <p:nvSpPr>
          <p:cNvPr id="54" name="Google Shape;315;p33"/>
          <p:cNvSpPr txBox="1">
            <a:spLocks noGrp="1"/>
          </p:cNvSpPr>
          <p:nvPr>
            <p:ph type="subTitle" idx="9"/>
          </p:nvPr>
        </p:nvSpPr>
        <p:spPr>
          <a:xfrm>
            <a:off x="3414421" y="3906518"/>
            <a:ext cx="4939869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Diagrama del software</a:t>
            </a:r>
            <a:endParaRPr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Tabla </a:t>
            </a:r>
            <a:r>
              <a:rPr lang="en" dirty="0" smtClean="0">
                <a:solidFill>
                  <a:schemeClr val="accent4"/>
                </a:solidFill>
              </a:rPr>
              <a:t>de contenidos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4"/>
          </p:nvPr>
        </p:nvSpPr>
        <p:spPr>
          <a:xfrm>
            <a:off x="1878273" y="1619505"/>
            <a:ext cx="6021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07</a:t>
            </a:r>
            <a:endParaRPr dirty="0"/>
          </a:p>
        </p:txBody>
      </p:sp>
      <p:sp>
        <p:nvSpPr>
          <p:cNvPr id="311" name="Google Shape;311;p33"/>
          <p:cNvSpPr txBox="1">
            <a:spLocks noGrp="1"/>
          </p:cNvSpPr>
          <p:nvPr>
            <p:ph type="title" idx="5"/>
          </p:nvPr>
        </p:nvSpPr>
        <p:spPr>
          <a:xfrm>
            <a:off x="2244630" y="2575700"/>
            <a:ext cx="6021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09</a:t>
            </a:r>
            <a:endParaRPr dirty="0"/>
          </a:p>
        </p:txBody>
      </p:sp>
      <p:sp>
        <p:nvSpPr>
          <p:cNvPr id="312" name="Google Shape;312;p33"/>
          <p:cNvSpPr txBox="1">
            <a:spLocks noGrp="1"/>
          </p:cNvSpPr>
          <p:nvPr>
            <p:ph type="title" idx="6"/>
          </p:nvPr>
        </p:nvSpPr>
        <p:spPr>
          <a:xfrm>
            <a:off x="2394066" y="3073528"/>
            <a:ext cx="602100" cy="3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10</a:t>
            </a:r>
            <a:endParaRPr dirty="0"/>
          </a:p>
        </p:txBody>
      </p:sp>
      <p:sp>
        <p:nvSpPr>
          <p:cNvPr id="313" name="Google Shape;313;p33"/>
          <p:cNvSpPr txBox="1">
            <a:spLocks noGrp="1"/>
          </p:cNvSpPr>
          <p:nvPr>
            <p:ph type="subTitle" idx="7"/>
          </p:nvPr>
        </p:nvSpPr>
        <p:spPr>
          <a:xfrm>
            <a:off x="2501100" y="1584819"/>
            <a:ext cx="544656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5"/>
                </a:solidFill>
              </a:rPr>
              <a:t>Fundamentos del proyectil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14" name="Google Shape;314;p33"/>
          <p:cNvSpPr txBox="1">
            <a:spLocks noGrp="1"/>
          </p:cNvSpPr>
          <p:nvPr>
            <p:ph type="subTitle" idx="8"/>
          </p:nvPr>
        </p:nvSpPr>
        <p:spPr>
          <a:xfrm>
            <a:off x="2868755" y="2575700"/>
            <a:ext cx="4856087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MX" dirty="0"/>
              <a:t>Proyecciones a futuro</a:t>
            </a:r>
          </a:p>
        </p:txBody>
      </p:sp>
      <p:sp>
        <p:nvSpPr>
          <p:cNvPr id="315" name="Google Shape;315;p33"/>
          <p:cNvSpPr txBox="1">
            <a:spLocks noGrp="1"/>
          </p:cNvSpPr>
          <p:nvPr>
            <p:ph type="subTitle" idx="9"/>
          </p:nvPr>
        </p:nvSpPr>
        <p:spPr>
          <a:xfrm>
            <a:off x="2935456" y="3078137"/>
            <a:ext cx="42096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dirty="0"/>
              <a:t>Conclusión</a:t>
            </a:r>
            <a:endParaRPr dirty="0"/>
          </a:p>
        </p:txBody>
      </p:sp>
      <p:grpSp>
        <p:nvGrpSpPr>
          <p:cNvPr id="316" name="Google Shape;316;p33"/>
          <p:cNvGrpSpPr/>
          <p:nvPr/>
        </p:nvGrpSpPr>
        <p:grpSpPr>
          <a:xfrm>
            <a:off x="358925" y="1867675"/>
            <a:ext cx="2142175" cy="2736325"/>
            <a:chOff x="358925" y="1867675"/>
            <a:chExt cx="2142175" cy="2736325"/>
          </a:xfrm>
        </p:grpSpPr>
        <p:sp>
          <p:nvSpPr>
            <p:cNvPr id="317" name="Google Shape;317;p33"/>
            <p:cNvSpPr/>
            <p:nvPr/>
          </p:nvSpPr>
          <p:spPr>
            <a:xfrm>
              <a:off x="358925" y="1876250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757650" y="1867675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358925" y="2188475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58925" y="2515188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58925" y="2841925"/>
              <a:ext cx="2910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709062" y="2841925"/>
              <a:ext cx="2979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1059518" y="2841925"/>
              <a:ext cx="2328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358925" y="3152500"/>
              <a:ext cx="2685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358925" y="3495350"/>
              <a:ext cx="2685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358925" y="3804275"/>
              <a:ext cx="2685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358925" y="4113200"/>
              <a:ext cx="268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709062" y="3152500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683525" y="3495350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709062" y="3804275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709062" y="4130163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709062" y="4456050"/>
              <a:ext cx="2148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973809" y="3152500"/>
              <a:ext cx="4155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973809" y="3495350"/>
              <a:ext cx="5802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994246" y="3804275"/>
              <a:ext cx="6756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994246" y="4148775"/>
              <a:ext cx="675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994246" y="4456050"/>
              <a:ext cx="675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1439171" y="3152500"/>
              <a:ext cx="3783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1629567" y="3478388"/>
              <a:ext cx="3783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1740173" y="3804300"/>
              <a:ext cx="2328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1740173" y="4456100"/>
              <a:ext cx="232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757650" y="2182588"/>
              <a:ext cx="5802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757650" y="2512250"/>
              <a:ext cx="5802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1445575" y="2509300"/>
              <a:ext cx="297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1344900" y="2841925"/>
              <a:ext cx="2979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1740250" y="4148775"/>
              <a:ext cx="4578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2043300" y="4456050"/>
              <a:ext cx="4578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312;p33"/>
          <p:cNvSpPr txBox="1">
            <a:spLocks/>
          </p:cNvSpPr>
          <p:nvPr/>
        </p:nvSpPr>
        <p:spPr>
          <a:xfrm>
            <a:off x="2880609" y="4422773"/>
            <a:ext cx="6021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 lang="en" dirty="0"/>
          </a:p>
        </p:txBody>
      </p:sp>
      <p:sp>
        <p:nvSpPr>
          <p:cNvPr id="42" name="Google Shape;311;p33"/>
          <p:cNvSpPr txBox="1">
            <a:spLocks/>
          </p:cNvSpPr>
          <p:nvPr/>
        </p:nvSpPr>
        <p:spPr>
          <a:xfrm>
            <a:off x="2093016" y="2097602"/>
            <a:ext cx="602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Code Pro"/>
              <a:buNone/>
              <a:defRPr sz="3000" b="0" i="0" u="none" strike="noStrike" cap="non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r>
              <a:rPr lang="en" dirty="0" smtClean="0"/>
              <a:t>08</a:t>
            </a:r>
            <a:endParaRPr lang="en" dirty="0"/>
          </a:p>
        </p:txBody>
      </p:sp>
      <p:sp>
        <p:nvSpPr>
          <p:cNvPr id="43" name="Google Shape;313;p33"/>
          <p:cNvSpPr txBox="1">
            <a:spLocks noGrp="1"/>
          </p:cNvSpPr>
          <p:nvPr>
            <p:ph type="subTitle" idx="7"/>
          </p:nvPr>
        </p:nvSpPr>
        <p:spPr>
          <a:xfrm>
            <a:off x="2695116" y="2078356"/>
            <a:ext cx="544656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Video </a:t>
            </a:r>
            <a:r>
              <a:rPr lang="e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demostración 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40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Introducción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es-CL" sz="2000" dirty="0">
                <a:latin typeface="Source Code Pro" panose="020B0604020202020204" charset="0"/>
                <a:ea typeface="Source Code Pro" panose="020B0604020202020204" charset="0"/>
                <a:cs typeface="Calibri"/>
                <a:sym typeface="Calibri"/>
              </a:rPr>
              <a:t>En esta presentación se explicará los avances del proyecto final, nombrado </a:t>
            </a:r>
            <a:r>
              <a:rPr lang="es-CL" sz="2000" dirty="0" smtClean="0">
                <a:latin typeface="Source Code Pro" panose="020B0604020202020204" charset="0"/>
                <a:ea typeface="Source Code Pro" panose="020B0604020202020204" charset="0"/>
                <a:cs typeface="Calibri"/>
                <a:sym typeface="Calibri"/>
              </a:rPr>
              <a:t>“</a:t>
            </a:r>
            <a:r>
              <a:rPr lang="es-CL" sz="2000" b="1" dirty="0" smtClean="0">
                <a:latin typeface="Source Code Pro" panose="020B0604020202020204" charset="0"/>
                <a:ea typeface="Source Code Pro" panose="020B0604020202020204" charset="0"/>
                <a:cs typeface="Calibri"/>
                <a:sym typeface="Calibri"/>
              </a:rPr>
              <a:t>MACHINE EV3 G1</a:t>
            </a:r>
            <a:r>
              <a:rPr lang="es-CL" sz="2000" dirty="0">
                <a:latin typeface="Source Code Pro" panose="020B0604020202020204" charset="0"/>
                <a:ea typeface="Source Code Pro" panose="020B0604020202020204" charset="0"/>
                <a:cs typeface="Calibri"/>
                <a:sym typeface="Calibri"/>
              </a:rPr>
              <a:t>”, </a:t>
            </a:r>
            <a:r>
              <a:rPr lang="es-CL" sz="2000" dirty="0" smtClean="0">
                <a:latin typeface="Source Code Pro" panose="020B0604020202020204" charset="0"/>
                <a:ea typeface="Source Code Pro" panose="020B0604020202020204" charset="0"/>
                <a:cs typeface="Calibri"/>
                <a:sym typeface="Calibri"/>
              </a:rPr>
              <a:t>vamos a detallar </a:t>
            </a:r>
            <a:r>
              <a:rPr lang="es-CL" sz="2000" dirty="0">
                <a:latin typeface="Source Code Pro" panose="020B0604020202020204" charset="0"/>
                <a:ea typeface="Source Code Pro" panose="020B0604020202020204" charset="0"/>
                <a:cs typeface="Calibri"/>
                <a:sym typeface="Calibri"/>
              </a:rPr>
              <a:t>las funcionalidades del </a:t>
            </a:r>
            <a:r>
              <a:rPr lang="es-CL" sz="2000" dirty="0" smtClean="0">
                <a:latin typeface="Source Code Pro" panose="020B0604020202020204" charset="0"/>
                <a:ea typeface="Source Code Pro" panose="020B0604020202020204" charset="0"/>
                <a:cs typeface="Calibri"/>
                <a:sym typeface="Calibri"/>
              </a:rPr>
              <a:t>robot.</a:t>
            </a:r>
            <a:endParaRPr lang="es-CL" sz="2000" dirty="0">
              <a:latin typeface="Source Code Pro" panose="020B0604020202020204" charset="0"/>
              <a:ea typeface="Source Code Pro" panose="020B060402020202020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Objetivos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98" name="Google Shape;498;p38"/>
          <p:cNvSpPr txBox="1">
            <a:spLocks noGrp="1"/>
          </p:cNvSpPr>
          <p:nvPr>
            <p:ph type="subTitle" idx="1"/>
          </p:nvPr>
        </p:nvSpPr>
        <p:spPr>
          <a:xfrm>
            <a:off x="5238851" y="2246051"/>
            <a:ext cx="2789400" cy="14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Diseño del Robot.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Cálculos aplicados para el lanzamiento de la pelota.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Diseño de interfaz gráfica intuitiva.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Creación de servidor SSH.</a:t>
            </a:r>
          </a:p>
        </p:txBody>
      </p:sp>
      <p:sp>
        <p:nvSpPr>
          <p:cNvPr id="499" name="Google Shape;499;p38"/>
          <p:cNvSpPr txBox="1">
            <a:spLocks noGrp="1"/>
          </p:cNvSpPr>
          <p:nvPr>
            <p:ph type="subTitle" idx="2"/>
          </p:nvPr>
        </p:nvSpPr>
        <p:spPr>
          <a:xfrm>
            <a:off x="1707675" y="2246051"/>
            <a:ext cx="2789400" cy="14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CL" dirty="0"/>
              <a:t>Construir un robot que tenga la capacidad de moverse y golpear una pelota, siendo controlado través de una interfaz gráfica.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0" name="Google Shape;500;p38"/>
          <p:cNvSpPr txBox="1">
            <a:spLocks noGrp="1"/>
          </p:cNvSpPr>
          <p:nvPr>
            <p:ph type="subTitle" idx="3"/>
          </p:nvPr>
        </p:nvSpPr>
        <p:spPr>
          <a:xfrm>
            <a:off x="1411700" y="1687150"/>
            <a:ext cx="3344807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 general</a:t>
            </a:r>
            <a:endParaRPr dirty="0"/>
          </a:p>
        </p:txBody>
      </p:sp>
      <p:sp>
        <p:nvSpPr>
          <p:cNvPr id="501" name="Google Shape;501;p38"/>
          <p:cNvSpPr txBox="1">
            <a:spLocks noGrp="1"/>
          </p:cNvSpPr>
          <p:nvPr>
            <p:ph type="subTitle" idx="4"/>
          </p:nvPr>
        </p:nvSpPr>
        <p:spPr>
          <a:xfrm>
            <a:off x="4942882" y="1687150"/>
            <a:ext cx="41457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Objetivos especificós</a:t>
            </a:r>
            <a:endParaRPr dirty="0"/>
          </a:p>
        </p:txBody>
      </p:sp>
      <p:sp>
        <p:nvSpPr>
          <p:cNvPr id="502" name="Google Shape;502;p38"/>
          <p:cNvSpPr txBox="1"/>
          <p:nvPr/>
        </p:nvSpPr>
        <p:spPr>
          <a:xfrm>
            <a:off x="495375" y="1376050"/>
            <a:ext cx="704700" cy="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{</a:t>
            </a:r>
            <a:endParaRPr sz="500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3" name="Google Shape;503;p38"/>
          <p:cNvSpPr txBox="1"/>
          <p:nvPr/>
        </p:nvSpPr>
        <p:spPr>
          <a:xfrm>
            <a:off x="8214625" y="2923550"/>
            <a:ext cx="519300" cy="7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}</a:t>
            </a:r>
            <a:endParaRPr sz="50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04" name="Google Shape;504;p38"/>
          <p:cNvGrpSpPr/>
          <p:nvPr/>
        </p:nvGrpSpPr>
        <p:grpSpPr>
          <a:xfrm>
            <a:off x="350039" y="3944000"/>
            <a:ext cx="2536147" cy="887325"/>
            <a:chOff x="880714" y="3731738"/>
            <a:chExt cx="2536147" cy="887325"/>
          </a:xfrm>
        </p:grpSpPr>
        <p:sp>
          <p:nvSpPr>
            <p:cNvPr id="505" name="Google Shape;505;p38"/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38"/>
          <p:cNvSpPr txBox="1"/>
          <p:nvPr/>
        </p:nvSpPr>
        <p:spPr>
          <a:xfrm>
            <a:off x="7508950" y="4113100"/>
            <a:ext cx="519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endParaRPr sz="9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Evolución </a:t>
            </a:r>
            <a:r>
              <a:rPr lang="en" dirty="0" smtClean="0">
                <a:solidFill>
                  <a:schemeClr val="lt2"/>
                </a:solidFill>
              </a:rPr>
              <a:t>del robot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434" name="Google Shape;434;p36"/>
          <p:cNvGrpSpPr/>
          <p:nvPr/>
        </p:nvGrpSpPr>
        <p:grpSpPr>
          <a:xfrm>
            <a:off x="350039" y="3944000"/>
            <a:ext cx="2536147" cy="887325"/>
            <a:chOff x="880714" y="3731738"/>
            <a:chExt cx="2536147" cy="887325"/>
          </a:xfrm>
        </p:grpSpPr>
        <p:sp>
          <p:nvSpPr>
            <p:cNvPr id="435" name="Google Shape;435;p36"/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6"/>
          <p:cNvSpPr txBox="1"/>
          <p:nvPr/>
        </p:nvSpPr>
        <p:spPr>
          <a:xfrm>
            <a:off x="7407075" y="4221025"/>
            <a:ext cx="976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..</a:t>
            </a:r>
            <a:endParaRPr sz="5000">
              <a:solidFill>
                <a:schemeClr val="accent2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958" y="1433870"/>
            <a:ext cx="3367323" cy="262282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35" y="1433870"/>
            <a:ext cx="2344670" cy="29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50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Evolución </a:t>
            </a:r>
            <a:r>
              <a:rPr lang="en" dirty="0" smtClean="0">
                <a:solidFill>
                  <a:schemeClr val="lt2"/>
                </a:solidFill>
              </a:rPr>
              <a:t>del robot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434" name="Google Shape;434;p36"/>
          <p:cNvGrpSpPr/>
          <p:nvPr/>
        </p:nvGrpSpPr>
        <p:grpSpPr>
          <a:xfrm>
            <a:off x="350039" y="3944000"/>
            <a:ext cx="2536147" cy="887325"/>
            <a:chOff x="880714" y="3731738"/>
            <a:chExt cx="2536147" cy="887325"/>
          </a:xfrm>
        </p:grpSpPr>
        <p:sp>
          <p:nvSpPr>
            <p:cNvPr id="435" name="Google Shape;435;p36"/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6"/>
          <p:cNvSpPr txBox="1"/>
          <p:nvPr/>
        </p:nvSpPr>
        <p:spPr>
          <a:xfrm>
            <a:off x="7407075" y="4221025"/>
            <a:ext cx="9762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2"/>
                </a:solidFill>
                <a:latin typeface="Fira Code"/>
                <a:ea typeface="Fira Code"/>
                <a:cs typeface="Fira Code"/>
                <a:sym typeface="Fira Code"/>
              </a:rPr>
              <a:t>..</a:t>
            </a:r>
            <a:endParaRPr sz="5000">
              <a:solidFill>
                <a:schemeClr val="accent2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98" y="1607187"/>
            <a:ext cx="4256763" cy="216476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345" y="1607187"/>
            <a:ext cx="4352271" cy="216476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title" idx="4294967295"/>
          </p:nvPr>
        </p:nvSpPr>
        <p:spPr>
          <a:xfrm>
            <a:off x="2082986" y="607156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 smtClean="0"/>
              <a:t>Arquitectura</a:t>
            </a:r>
            <a:endParaRPr sz="4400" dirty="0"/>
          </a:p>
        </p:txBody>
      </p:sp>
      <p:sp>
        <p:nvSpPr>
          <p:cNvPr id="354" name="Google Shape;354;p34"/>
          <p:cNvSpPr txBox="1"/>
          <p:nvPr/>
        </p:nvSpPr>
        <p:spPr>
          <a:xfrm>
            <a:off x="8329900" y="3978325"/>
            <a:ext cx="519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endParaRPr sz="9600" dirty="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52" y="1242931"/>
            <a:ext cx="4279377" cy="3462262"/>
          </a:xfrm>
          <a:prstGeom prst="rect">
            <a:avLst/>
          </a:prstGeom>
        </p:spPr>
      </p:pic>
      <p:grpSp>
        <p:nvGrpSpPr>
          <p:cNvPr id="53" name="Google Shape;434;p36"/>
          <p:cNvGrpSpPr/>
          <p:nvPr/>
        </p:nvGrpSpPr>
        <p:grpSpPr>
          <a:xfrm>
            <a:off x="107585" y="4117182"/>
            <a:ext cx="2536147" cy="887325"/>
            <a:chOff x="880714" y="3731738"/>
            <a:chExt cx="2536147" cy="887325"/>
          </a:xfrm>
        </p:grpSpPr>
        <p:sp>
          <p:nvSpPr>
            <p:cNvPr id="54" name="Google Shape;435;p36"/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6;p36"/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7;p36"/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8;p36"/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9;p36"/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0;p36"/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1;p36"/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2;p36"/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3;p36"/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4;p36"/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5;p36"/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6;p36"/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7;p36"/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136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Interfaz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504" name="Google Shape;504;p38"/>
          <p:cNvGrpSpPr/>
          <p:nvPr/>
        </p:nvGrpSpPr>
        <p:grpSpPr>
          <a:xfrm>
            <a:off x="350039" y="3944000"/>
            <a:ext cx="2536147" cy="887325"/>
            <a:chOff x="880714" y="3731738"/>
            <a:chExt cx="2536147" cy="887325"/>
          </a:xfrm>
        </p:grpSpPr>
        <p:sp>
          <p:nvSpPr>
            <p:cNvPr id="505" name="Google Shape;505;p38"/>
            <p:cNvSpPr/>
            <p:nvPr/>
          </p:nvSpPr>
          <p:spPr>
            <a:xfrm>
              <a:off x="880714" y="37482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880714" y="39872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880732" y="4260575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1374131" y="4260575"/>
              <a:ext cx="524400" cy="1479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2032952" y="4260575"/>
              <a:ext cx="661800" cy="147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2783250" y="4260575"/>
              <a:ext cx="241500" cy="147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880732" y="4469100"/>
              <a:ext cx="327600" cy="147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1374131" y="4469100"/>
              <a:ext cx="834000" cy="14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2318331" y="4469100"/>
              <a:ext cx="354900" cy="1479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2783561" y="4471163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1301861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1301861" y="37317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2028686" y="3961838"/>
              <a:ext cx="633300" cy="1479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38"/>
          <p:cNvSpPr txBox="1"/>
          <p:nvPr/>
        </p:nvSpPr>
        <p:spPr>
          <a:xfrm>
            <a:off x="7508950" y="4113100"/>
            <a:ext cx="5193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endParaRPr sz="9600" dirty="0">
              <a:solidFill>
                <a:schemeClr val="bg1">
                  <a:lumMod val="50000"/>
                  <a:lumOff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17" y="1263843"/>
            <a:ext cx="4538973" cy="31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92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 to Java Programming for High School by Slidesgo">
  <a:themeElements>
    <a:clrScheme name="Simple Light">
      <a:dk1>
        <a:srgbClr val="E7E7E7"/>
      </a:dk1>
      <a:lt1>
        <a:srgbClr val="10111A"/>
      </a:lt1>
      <a:dk2>
        <a:srgbClr val="FD4A4A"/>
      </a:dk2>
      <a:lt2>
        <a:srgbClr val="EC7955"/>
      </a:lt2>
      <a:accent1>
        <a:srgbClr val="E81A81"/>
      </a:accent1>
      <a:accent2>
        <a:srgbClr val="94EE6B"/>
      </a:accent2>
      <a:accent3>
        <a:srgbClr val="4CAE97"/>
      </a:accent3>
      <a:accent4>
        <a:srgbClr val="BD64B5"/>
      </a:accent4>
      <a:accent5>
        <a:srgbClr val="FFFF99"/>
      </a:accent5>
      <a:accent6>
        <a:srgbClr val="2C293A"/>
      </a:accent6>
      <a:hlink>
        <a:srgbClr val="F8F8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192</Words>
  <Application>Microsoft Office PowerPoint</Application>
  <PresentationFormat>Presentación en pantalla (16:9)</PresentationFormat>
  <Paragraphs>70</Paragraphs>
  <Slides>16</Slides>
  <Notes>16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Anaheim</vt:lpstr>
      <vt:lpstr>Arial</vt:lpstr>
      <vt:lpstr>Fira Code</vt:lpstr>
      <vt:lpstr>Comfortaa</vt:lpstr>
      <vt:lpstr>Source Code Pro</vt:lpstr>
      <vt:lpstr>Nunito Light</vt:lpstr>
      <vt:lpstr>Bebas Neue</vt:lpstr>
      <vt:lpstr>Source Code Pro Medium</vt:lpstr>
      <vt:lpstr>Calibri</vt:lpstr>
      <vt:lpstr>PT Sans</vt:lpstr>
      <vt:lpstr>Introduction to Java Programming for High School by Slidesgo</vt:lpstr>
      <vt:lpstr>MACHINE EV3 G1</vt:lpstr>
      <vt:lpstr>Tabla de contenidos</vt:lpstr>
      <vt:lpstr>Tabla de contenidos</vt:lpstr>
      <vt:lpstr>Introducción</vt:lpstr>
      <vt:lpstr>Objetivos</vt:lpstr>
      <vt:lpstr>Evolución del robot</vt:lpstr>
      <vt:lpstr>Evolución del robot</vt:lpstr>
      <vt:lpstr>Arquitectura</vt:lpstr>
      <vt:lpstr>Interfaz</vt:lpstr>
      <vt:lpstr>Diagrama del software</vt:lpstr>
      <vt:lpstr>Fundamentos del proyectil</vt:lpstr>
      <vt:lpstr>Fundamentos del proyectil</vt:lpstr>
      <vt:lpstr>Video de demostración</vt:lpstr>
      <vt:lpstr>Proyecciones a futuro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EV3 G1</dc:title>
  <dc:creator>Sergio Gutierrez</dc:creator>
  <cp:lastModifiedBy>Sergio Gutierrez</cp:lastModifiedBy>
  <cp:revision>27</cp:revision>
  <dcterms:modified xsi:type="dcterms:W3CDTF">2024-01-05T09:57:15Z</dcterms:modified>
</cp:coreProperties>
</file>