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hrikhand" charset="1" panose="02000000000000000000"/>
      <p:regular r:id="rId10"/>
    </p:embeddedFont>
    <p:embeddedFont>
      <p:font typeface="Quicksand" charset="1" panose="00000000000000000000"/>
      <p:regular r:id="rId11"/>
    </p:embeddedFont>
    <p:embeddedFont>
      <p:font typeface="Quicksand Bold" charset="1" panose="00000000000000000000"/>
      <p:regular r:id="rId12"/>
    </p:embeddedFont>
    <p:embeddedFont>
      <p:font typeface="Quicksand Light" charset="1" panose="00000000000000000000"/>
      <p:regular r:id="rId13"/>
    </p:embeddedFont>
    <p:embeddedFont>
      <p:font typeface="Quicksand Medium" charset="1" panose="00000000000000000000"/>
      <p:regular r:id="rId14"/>
    </p:embeddedFont>
    <p:embeddedFont>
      <p:font typeface="Quicksand Semi-Bold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VAF49cpOXGU.mp4" Type="http://schemas.openxmlformats.org/officeDocument/2006/relationships/video"/><Relationship Id="rId4" Target="../media/VAF49cpOXGU.mp4" Type="http://schemas.microsoft.com/office/2007/relationships/media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3.jpeg" Type="http://schemas.openxmlformats.org/officeDocument/2006/relationships/image"/><Relationship Id="rId7" Target="../media/VAF49bdWQnU.mp4" Type="http://schemas.openxmlformats.org/officeDocument/2006/relationships/video"/><Relationship Id="rId8" Target="../media/VAF49bdWQnU.mp4" Type="http://schemas.microsoft.com/office/2007/relationships/media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53421" y="8704114"/>
            <a:ext cx="518627" cy="51862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772048" y="8540203"/>
            <a:ext cx="3751186" cy="3704515"/>
            <a:chOff x="0" y="0"/>
            <a:chExt cx="82304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3040" cy="812800"/>
            </a:xfrm>
            <a:custGeom>
              <a:avLst/>
              <a:gdLst/>
              <a:ahLst/>
              <a:cxnLst/>
              <a:rect r="r" b="b" t="t" l="l"/>
              <a:pathLst>
                <a:path h="812800" w="823040">
                  <a:moveTo>
                    <a:pt x="411520" y="0"/>
                  </a:moveTo>
                  <a:cubicBezTo>
                    <a:pt x="184244" y="0"/>
                    <a:pt x="0" y="181951"/>
                    <a:pt x="0" y="406400"/>
                  </a:cubicBezTo>
                  <a:cubicBezTo>
                    <a:pt x="0" y="630849"/>
                    <a:pt x="184244" y="812800"/>
                    <a:pt x="411520" y="812800"/>
                  </a:cubicBezTo>
                  <a:cubicBezTo>
                    <a:pt x="638796" y="812800"/>
                    <a:pt x="823040" y="630849"/>
                    <a:pt x="823040" y="406400"/>
                  </a:cubicBezTo>
                  <a:cubicBezTo>
                    <a:pt x="823040" y="181951"/>
                    <a:pt x="638796" y="0"/>
                    <a:pt x="41152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7160" y="19050"/>
              <a:ext cx="66872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55081" y="-2426681"/>
            <a:ext cx="4368152" cy="436815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900558" y="-210730"/>
            <a:ext cx="12930340" cy="396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4"/>
              </a:lnSpc>
            </a:pPr>
          </a:p>
          <a:p>
            <a:pPr algn="ctr">
              <a:lnSpc>
                <a:spcPts val="7924"/>
              </a:lnSpc>
            </a:pPr>
            <a:r>
              <a:rPr lang="en-US" sz="5660" spc="-141">
                <a:solidFill>
                  <a:srgbClr val="F3F6FA"/>
                </a:solidFill>
                <a:latin typeface="Shrikhand"/>
              </a:rPr>
              <a:t>  ROBOT “ EV3 PASCALITO ”</a:t>
            </a:r>
          </a:p>
          <a:p>
            <a:pPr algn="ctr">
              <a:lnSpc>
                <a:spcPts val="7924"/>
              </a:lnSpc>
            </a:pPr>
          </a:p>
          <a:p>
            <a:pPr algn="ctr">
              <a:lnSpc>
                <a:spcPts val="7924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365728" y="2775984"/>
            <a:ext cx="4890665" cy="4983527"/>
          </a:xfrm>
          <a:custGeom>
            <a:avLst/>
            <a:gdLst/>
            <a:ahLst/>
            <a:cxnLst/>
            <a:rect r="r" b="b" t="t" l="l"/>
            <a:pathLst>
              <a:path h="4983527" w="4890665">
                <a:moveTo>
                  <a:pt x="0" y="0"/>
                </a:moveTo>
                <a:lnTo>
                  <a:pt x="4890665" y="0"/>
                </a:lnTo>
                <a:lnTo>
                  <a:pt x="4890665" y="4983527"/>
                </a:lnTo>
                <a:lnTo>
                  <a:pt x="0" y="4983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09" t="-15763" r="-20366" b="-12335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783237" y="-2035878"/>
            <a:ext cx="5350358" cy="5398874"/>
            <a:chOff x="0" y="0"/>
            <a:chExt cx="812800" cy="8201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756437" y="2161661"/>
            <a:ext cx="6327453" cy="6542453"/>
          </a:xfrm>
          <a:custGeom>
            <a:avLst/>
            <a:gdLst/>
            <a:ahLst/>
            <a:cxnLst/>
            <a:rect r="r" b="b" t="t" l="l"/>
            <a:pathLst>
              <a:path h="6542453" w="6327453">
                <a:moveTo>
                  <a:pt x="0" y="0"/>
                </a:moveTo>
                <a:lnTo>
                  <a:pt x="6327453" y="0"/>
                </a:lnTo>
                <a:lnTo>
                  <a:pt x="6327453" y="6542453"/>
                </a:lnTo>
                <a:lnTo>
                  <a:pt x="0" y="6542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85" t="-2508" r="0" b="-2508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268490" y="429815"/>
            <a:ext cx="1464826" cy="2124803"/>
          </a:xfrm>
          <a:custGeom>
            <a:avLst/>
            <a:gdLst/>
            <a:ahLst/>
            <a:cxnLst/>
            <a:rect r="r" b="b" t="t" l="l"/>
            <a:pathLst>
              <a:path h="2124803" w="1464826">
                <a:moveTo>
                  <a:pt x="0" y="0"/>
                </a:moveTo>
                <a:lnTo>
                  <a:pt x="1464826" y="0"/>
                </a:lnTo>
                <a:lnTo>
                  <a:pt x="1464826" y="2124803"/>
                </a:lnTo>
                <a:lnTo>
                  <a:pt x="0" y="2124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921318" y="2527489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0" y="-30816"/>
            <a:ext cx="3807581" cy="1523032"/>
          </a:xfrm>
          <a:custGeom>
            <a:avLst/>
            <a:gdLst/>
            <a:ahLst/>
            <a:cxnLst/>
            <a:rect r="r" b="b" t="t" l="l"/>
            <a:pathLst>
              <a:path h="1523032" w="3807581">
                <a:moveTo>
                  <a:pt x="0" y="0"/>
                </a:moveTo>
                <a:lnTo>
                  <a:pt x="3807581" y="0"/>
                </a:lnTo>
                <a:lnTo>
                  <a:pt x="3807581" y="1523032"/>
                </a:lnTo>
                <a:lnTo>
                  <a:pt x="0" y="15230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275293" y="3019742"/>
            <a:ext cx="4257384" cy="4180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spc="-67">
                <a:solidFill>
                  <a:srgbClr val="F3F6FA"/>
                </a:solidFill>
                <a:latin typeface="Quicksand Bold"/>
              </a:rPr>
              <a:t>Integrantes: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- Denis Condori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- Esteban Gutierrez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- Ignacio Gallardo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- Fernando Klinger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- Martin Salinas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095335" y="7359792"/>
            <a:ext cx="5563871" cy="118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-67">
                <a:solidFill>
                  <a:srgbClr val="F3F6FA"/>
                </a:solidFill>
                <a:latin typeface="Quicksand Bold"/>
              </a:rPr>
              <a:t>Profesor: Humberto Urrutia</a:t>
            </a:r>
          </a:p>
          <a:p>
            <a:pPr algn="just">
              <a:lnSpc>
                <a:spcPts val="4759"/>
              </a:lnSpc>
            </a:pPr>
            <a:r>
              <a:rPr lang="en-US" sz="3399" spc="-67">
                <a:solidFill>
                  <a:srgbClr val="F3F6FA"/>
                </a:solidFill>
                <a:latin typeface="Quicksand Bold"/>
              </a:rPr>
              <a:t>Asignatura: Proyecto 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4024" y="2020287"/>
            <a:ext cx="14039952" cy="6246425"/>
          </a:xfrm>
          <a:custGeom>
            <a:avLst/>
            <a:gdLst/>
            <a:ahLst/>
            <a:cxnLst/>
            <a:rect r="r" b="b" t="t" l="l"/>
            <a:pathLst>
              <a:path h="6246425" w="14039952">
                <a:moveTo>
                  <a:pt x="0" y="0"/>
                </a:moveTo>
                <a:lnTo>
                  <a:pt x="14039952" y="0"/>
                </a:lnTo>
                <a:lnTo>
                  <a:pt x="14039952" y="6246426"/>
                </a:lnTo>
                <a:lnTo>
                  <a:pt x="0" y="624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82264" y="308419"/>
            <a:ext cx="4923473" cy="111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3"/>
              </a:lnSpc>
            </a:pPr>
            <a:r>
              <a:rPr lang="en-US" sz="6509">
                <a:solidFill>
                  <a:srgbClr val="FFFFFF"/>
                </a:solidFill>
                <a:latin typeface="Shrikhand"/>
              </a:rPr>
              <a:t>Diagramas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14334" y="545817"/>
            <a:ext cx="9993863" cy="111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3"/>
              </a:lnSpc>
            </a:pPr>
            <a:r>
              <a:rPr lang="en-US" sz="6509">
                <a:solidFill>
                  <a:srgbClr val="FFFFFF"/>
                </a:solidFill>
                <a:latin typeface="Shrikhand"/>
              </a:rPr>
              <a:t>Proyecciones a Futuro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72014" y="3266221"/>
            <a:ext cx="16649962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spc="-103">
                <a:solidFill>
                  <a:srgbClr val="F3F6FA"/>
                </a:solidFill>
                <a:latin typeface="Quicksand Bold"/>
              </a:rPr>
              <a:t>Implementar unos sensores para evitar choques y poder ubicar la pelota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08072" y="3636714"/>
            <a:ext cx="463705" cy="460227"/>
          </a:xfrm>
          <a:custGeom>
            <a:avLst/>
            <a:gdLst/>
            <a:ahLst/>
            <a:cxnLst/>
            <a:rect r="r" b="b" t="t" l="l"/>
            <a:pathLst>
              <a:path h="460227" w="463705">
                <a:moveTo>
                  <a:pt x="0" y="0"/>
                </a:moveTo>
                <a:lnTo>
                  <a:pt x="463705" y="0"/>
                </a:lnTo>
                <a:lnTo>
                  <a:pt x="463705" y="460227"/>
                </a:lnTo>
                <a:lnTo>
                  <a:pt x="0" y="46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8072" y="6247563"/>
            <a:ext cx="463705" cy="460227"/>
          </a:xfrm>
          <a:custGeom>
            <a:avLst/>
            <a:gdLst/>
            <a:ahLst/>
            <a:cxnLst/>
            <a:rect r="r" b="b" t="t" l="l"/>
            <a:pathLst>
              <a:path h="460227" w="463705">
                <a:moveTo>
                  <a:pt x="0" y="0"/>
                </a:moveTo>
                <a:lnTo>
                  <a:pt x="463705" y="0"/>
                </a:lnTo>
                <a:lnTo>
                  <a:pt x="463705" y="460227"/>
                </a:lnTo>
                <a:lnTo>
                  <a:pt x="0" y="46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72014" y="5912674"/>
            <a:ext cx="16649962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spc="-103">
                <a:solidFill>
                  <a:srgbClr val="F3F6FA"/>
                </a:solidFill>
                <a:latin typeface="Quicksand Bold"/>
              </a:rPr>
              <a:t>Permitir que el usuario pueda ingresar de manera personalizada el ángulo de golpe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2002695" y="8448402"/>
            <a:ext cx="3644152" cy="3677196"/>
            <a:chOff x="0" y="0"/>
            <a:chExt cx="812800" cy="820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4907593">
            <a:off x="16101812" y="-702381"/>
            <a:ext cx="2314977" cy="2744046"/>
          </a:xfrm>
          <a:custGeom>
            <a:avLst/>
            <a:gdLst/>
            <a:ahLst/>
            <a:cxnLst/>
            <a:rect r="r" b="b" t="t" l="l"/>
            <a:pathLst>
              <a:path h="2744046" w="2314977">
                <a:moveTo>
                  <a:pt x="0" y="0"/>
                </a:moveTo>
                <a:lnTo>
                  <a:pt x="2314976" y="0"/>
                </a:lnTo>
                <a:lnTo>
                  <a:pt x="2314976" y="2744046"/>
                </a:lnTo>
                <a:lnTo>
                  <a:pt x="0" y="274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6220829" y="9019437"/>
            <a:ext cx="3644152" cy="3677196"/>
            <a:chOff x="0" y="0"/>
            <a:chExt cx="812800" cy="820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900586" y="8161628"/>
            <a:ext cx="568395" cy="573549"/>
            <a:chOff x="0" y="0"/>
            <a:chExt cx="812800" cy="820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688949" y="8989948"/>
            <a:ext cx="531881" cy="536704"/>
            <a:chOff x="0" y="0"/>
            <a:chExt cx="812800" cy="8201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1850295" y="8600802"/>
            <a:ext cx="3644152" cy="3677196"/>
            <a:chOff x="0" y="0"/>
            <a:chExt cx="812800" cy="8201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08123" y="9162889"/>
            <a:ext cx="720988" cy="727526"/>
            <a:chOff x="0" y="0"/>
            <a:chExt cx="812800" cy="8201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4907593">
            <a:off x="-780003" y="-1129331"/>
            <a:ext cx="2314977" cy="2744046"/>
          </a:xfrm>
          <a:custGeom>
            <a:avLst/>
            <a:gdLst/>
            <a:ahLst/>
            <a:cxnLst/>
            <a:rect r="r" b="b" t="t" l="l"/>
            <a:pathLst>
              <a:path h="2744046" w="2314977">
                <a:moveTo>
                  <a:pt x="0" y="0"/>
                </a:moveTo>
                <a:lnTo>
                  <a:pt x="2314977" y="0"/>
                </a:lnTo>
                <a:lnTo>
                  <a:pt x="2314977" y="2744045"/>
                </a:lnTo>
                <a:lnTo>
                  <a:pt x="0" y="2744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5200578">
            <a:off x="12673008" y="8914977"/>
            <a:ext cx="2314977" cy="2744046"/>
          </a:xfrm>
          <a:custGeom>
            <a:avLst/>
            <a:gdLst/>
            <a:ahLst/>
            <a:cxnLst/>
            <a:rect r="r" b="b" t="t" l="l"/>
            <a:pathLst>
              <a:path h="2744046" w="2314977">
                <a:moveTo>
                  <a:pt x="0" y="0"/>
                </a:moveTo>
                <a:lnTo>
                  <a:pt x="2314977" y="0"/>
                </a:lnTo>
                <a:lnTo>
                  <a:pt x="2314977" y="2744046"/>
                </a:lnTo>
                <a:lnTo>
                  <a:pt x="0" y="274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4907593">
            <a:off x="6453904" y="9067377"/>
            <a:ext cx="2314977" cy="2744046"/>
          </a:xfrm>
          <a:custGeom>
            <a:avLst/>
            <a:gdLst/>
            <a:ahLst/>
            <a:cxnLst/>
            <a:rect r="r" b="b" t="t" l="l"/>
            <a:pathLst>
              <a:path h="2744046" w="2314977">
                <a:moveTo>
                  <a:pt x="0" y="0"/>
                </a:moveTo>
                <a:lnTo>
                  <a:pt x="2314977" y="0"/>
                </a:lnTo>
                <a:lnTo>
                  <a:pt x="2314977" y="2744046"/>
                </a:lnTo>
                <a:lnTo>
                  <a:pt x="0" y="274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30639" t="0" r="21348" b="0"/>
          <a:stretch>
            <a:fillRect/>
          </a:stretch>
        </p:blipFill>
        <p:spPr>
          <a:xfrm flipH="false" flipV="false" rot="-5400000">
            <a:off x="5304875" y="1390239"/>
            <a:ext cx="7221860" cy="8514263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4907593">
            <a:off x="-1124781" y="6642289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07593">
            <a:off x="15854680" y="-874911"/>
            <a:ext cx="2314977" cy="2744046"/>
          </a:xfrm>
          <a:custGeom>
            <a:avLst/>
            <a:gdLst/>
            <a:ahLst/>
            <a:cxnLst/>
            <a:rect r="r" b="b" t="t" l="l"/>
            <a:pathLst>
              <a:path h="2744046" w="2314977">
                <a:moveTo>
                  <a:pt x="0" y="0"/>
                </a:moveTo>
                <a:lnTo>
                  <a:pt x="2314977" y="0"/>
                </a:lnTo>
                <a:lnTo>
                  <a:pt x="2314977" y="2744046"/>
                </a:lnTo>
                <a:lnTo>
                  <a:pt x="0" y="2744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031446" y="8448402"/>
            <a:ext cx="3644152" cy="3677196"/>
            <a:chOff x="0" y="0"/>
            <a:chExt cx="812800" cy="820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036297" y="7326145"/>
            <a:ext cx="817225" cy="824635"/>
            <a:chOff x="0" y="0"/>
            <a:chExt cx="812800" cy="8201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822076" y="-1838598"/>
            <a:ext cx="3644152" cy="3677196"/>
            <a:chOff x="0" y="0"/>
            <a:chExt cx="812800" cy="820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944454" y="905046"/>
            <a:ext cx="574183" cy="579390"/>
            <a:chOff x="0" y="0"/>
            <a:chExt cx="812800" cy="820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4907593">
            <a:off x="17178184" y="2544161"/>
            <a:ext cx="3221951" cy="3819122"/>
          </a:xfrm>
          <a:custGeom>
            <a:avLst/>
            <a:gdLst/>
            <a:ahLst/>
            <a:cxnLst/>
            <a:rect r="r" b="b" t="t" l="l"/>
            <a:pathLst>
              <a:path h="3819122" w="3221951">
                <a:moveTo>
                  <a:pt x="0" y="0"/>
                </a:moveTo>
                <a:lnTo>
                  <a:pt x="3221950" y="0"/>
                </a:lnTo>
                <a:lnTo>
                  <a:pt x="3221950" y="3819122"/>
                </a:lnTo>
                <a:lnTo>
                  <a:pt x="0" y="3819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104234" y="9509587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99100" y="-3562516"/>
            <a:ext cx="4769843" cy="4813095"/>
            <a:chOff x="0" y="0"/>
            <a:chExt cx="812800" cy="820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793901" y="-3167552"/>
            <a:ext cx="4769843" cy="4813095"/>
            <a:chOff x="0" y="0"/>
            <a:chExt cx="812800" cy="820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277060" y="6642289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3739866" y="8352239"/>
            <a:ext cx="5147295" cy="5193970"/>
            <a:chOff x="0" y="0"/>
            <a:chExt cx="812800" cy="8201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079188" y="791462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2076571" y="-761004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436239" y="7481322"/>
            <a:ext cx="971190" cy="979996"/>
            <a:chOff x="0" y="0"/>
            <a:chExt cx="812800" cy="820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pic>
        <p:nvPicPr>
          <p:cNvPr name="Picture 17" id="17">
            <a:hlinkClick action="ppaction://media"/>
          </p:cNvPr>
          <p:cNvPicPr>
            <a:picLocks noChangeAspect="true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4520" y="1028700"/>
            <a:ext cx="1453896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39719" y="-2922206"/>
            <a:ext cx="22564215" cy="5485069"/>
            <a:chOff x="0" y="0"/>
            <a:chExt cx="4204104" cy="10219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04104" cy="1021963"/>
            </a:xfrm>
            <a:custGeom>
              <a:avLst/>
              <a:gdLst/>
              <a:ahLst/>
              <a:cxnLst/>
              <a:rect r="r" b="b" t="t" l="l"/>
              <a:pathLst>
                <a:path h="1021963" w="4204104">
                  <a:moveTo>
                    <a:pt x="2102052" y="0"/>
                  </a:moveTo>
                  <a:cubicBezTo>
                    <a:pt x="941121" y="0"/>
                    <a:pt x="0" y="228774"/>
                    <a:pt x="0" y="510982"/>
                  </a:cubicBezTo>
                  <a:cubicBezTo>
                    <a:pt x="0" y="793189"/>
                    <a:pt x="941121" y="1021963"/>
                    <a:pt x="2102052" y="1021963"/>
                  </a:cubicBezTo>
                  <a:cubicBezTo>
                    <a:pt x="3262983" y="1021963"/>
                    <a:pt x="4204104" y="793189"/>
                    <a:pt x="4204104" y="510982"/>
                  </a:cubicBezTo>
                  <a:cubicBezTo>
                    <a:pt x="4204104" y="228774"/>
                    <a:pt x="3262983" y="0"/>
                    <a:pt x="2102052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394135" y="38659"/>
              <a:ext cx="3415834" cy="8874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3782095">
            <a:off x="128539" y="101961"/>
            <a:ext cx="3089580" cy="4007709"/>
          </a:xfrm>
          <a:custGeom>
            <a:avLst/>
            <a:gdLst/>
            <a:ahLst/>
            <a:cxnLst/>
            <a:rect r="r" b="b" t="t" l="l"/>
            <a:pathLst>
              <a:path h="4007709" w="3089580">
                <a:moveTo>
                  <a:pt x="0" y="0"/>
                </a:moveTo>
                <a:lnTo>
                  <a:pt x="3089579" y="0"/>
                </a:lnTo>
                <a:lnTo>
                  <a:pt x="3089579" y="4007710"/>
                </a:lnTo>
                <a:lnTo>
                  <a:pt x="0" y="4007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25765" y="1058528"/>
            <a:ext cx="9033246" cy="122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67"/>
              </a:lnSpc>
              <a:spcBef>
                <a:spcPct val="0"/>
              </a:spcBef>
            </a:pPr>
            <a:r>
              <a:rPr lang="en-US" sz="7191" spc="-179" strike="noStrike" u="none">
                <a:solidFill>
                  <a:srgbClr val="0B1320"/>
                </a:solidFill>
                <a:latin typeface="Shrikhand"/>
              </a:rPr>
              <a:t>Conclusión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90284" y="3232257"/>
            <a:ext cx="13634218" cy="616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0"/>
              </a:lnSpc>
            </a:pPr>
            <a:r>
              <a:rPr lang="en-US" sz="3193">
                <a:solidFill>
                  <a:srgbClr val="F3F6FA"/>
                </a:solidFill>
                <a:latin typeface="Quicksand Medium"/>
              </a:rPr>
              <a:t>En este proyecto, hemos aprendido a estructurar un equipo de trabajo de manera más seria, asignando sueldos, responsabilidades y roles, lo cual resultó clave para el éxito. Además, adquirimos la habilidad de construir un robot capaz de cumplir con el objetivo principal del proyecto. A pesar de enfrentar desafíos como cambios de piezas, evoluciones en "Pascalito" e incluso su caída, la colaboración y determinación del equipo permitieron reconstruirlo. Estamos agradecidos por el aprendizaje y el trabajo del proyecto. Con gratitud y entusiasmo por futuros desafíos, expresamos nuestro agradecimiento y decimos hasta pronto. ¡Gracias por ser parte de nuestro trabajo!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117540" y="6856678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47089">
            <a:off x="-1415436" y="6642289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53509" y="2240800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5" y="0"/>
                </a:lnTo>
                <a:lnTo>
                  <a:pt x="4413925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09922" y="810046"/>
            <a:ext cx="2300987" cy="230098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085787" y="3418030"/>
            <a:ext cx="10116427" cy="3450940"/>
            <a:chOff x="0" y="0"/>
            <a:chExt cx="3494638" cy="11920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0010" y="80010"/>
              <a:ext cx="3401928" cy="1099389"/>
            </a:xfrm>
            <a:custGeom>
              <a:avLst/>
              <a:gdLst/>
              <a:ahLst/>
              <a:cxnLst/>
              <a:rect r="r" b="b" t="t" l="l"/>
              <a:pathLst>
                <a:path h="1099389" w="3401928">
                  <a:moveTo>
                    <a:pt x="0" y="1044779"/>
                  </a:moveTo>
                  <a:lnTo>
                    <a:pt x="0" y="1099389"/>
                  </a:lnTo>
                  <a:lnTo>
                    <a:pt x="3401928" y="1099389"/>
                  </a:lnTo>
                  <a:lnTo>
                    <a:pt x="3401928" y="0"/>
                  </a:lnTo>
                  <a:lnTo>
                    <a:pt x="3347318" y="0"/>
                  </a:lnTo>
                  <a:lnTo>
                    <a:pt x="3347318" y="1044779"/>
                  </a:ln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7310" y="67310"/>
              <a:ext cx="3427328" cy="1124789"/>
            </a:xfrm>
            <a:custGeom>
              <a:avLst/>
              <a:gdLst/>
              <a:ahLst/>
              <a:cxnLst/>
              <a:rect r="r" b="b" t="t" l="l"/>
              <a:pathLst>
                <a:path h="1124789" w="3427328">
                  <a:moveTo>
                    <a:pt x="3360018" y="0"/>
                  </a:moveTo>
                  <a:lnTo>
                    <a:pt x="3360018" y="12700"/>
                  </a:lnTo>
                  <a:lnTo>
                    <a:pt x="3414628" y="12700"/>
                  </a:lnTo>
                  <a:lnTo>
                    <a:pt x="3414628" y="1112089"/>
                  </a:lnTo>
                  <a:lnTo>
                    <a:pt x="12700" y="1112089"/>
                  </a:lnTo>
                  <a:lnTo>
                    <a:pt x="12700" y="1057479"/>
                  </a:lnTo>
                  <a:lnTo>
                    <a:pt x="0" y="1057479"/>
                  </a:lnTo>
                  <a:lnTo>
                    <a:pt x="0" y="1124789"/>
                  </a:lnTo>
                  <a:lnTo>
                    <a:pt x="3427328" y="1124789"/>
                  </a:lnTo>
                  <a:lnTo>
                    <a:pt x="3427328" y="0"/>
                  </a:ln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3401928" cy="1099389"/>
            </a:xfrm>
            <a:custGeom>
              <a:avLst/>
              <a:gdLst/>
              <a:ahLst/>
              <a:cxnLst/>
              <a:rect r="r" b="b" t="t" l="l"/>
              <a:pathLst>
                <a:path h="1099389" w="3401928">
                  <a:moveTo>
                    <a:pt x="0" y="0"/>
                  </a:moveTo>
                  <a:lnTo>
                    <a:pt x="3401928" y="0"/>
                  </a:lnTo>
                  <a:lnTo>
                    <a:pt x="3401928" y="1099389"/>
                  </a:lnTo>
                  <a:lnTo>
                    <a:pt x="0" y="1099389"/>
                  </a:ln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27328" cy="1124789"/>
            </a:xfrm>
            <a:custGeom>
              <a:avLst/>
              <a:gdLst/>
              <a:ahLst/>
              <a:cxnLst/>
              <a:rect r="r" b="b" t="t" l="l"/>
              <a:pathLst>
                <a:path h="1124789" w="3427328">
                  <a:moveTo>
                    <a:pt x="80010" y="1124789"/>
                  </a:moveTo>
                  <a:lnTo>
                    <a:pt x="3427328" y="1124789"/>
                  </a:lnTo>
                  <a:lnTo>
                    <a:pt x="3427328" y="80010"/>
                  </a:lnTo>
                  <a:lnTo>
                    <a:pt x="3427328" y="67310"/>
                  </a:lnTo>
                  <a:lnTo>
                    <a:pt x="3427328" y="0"/>
                  </a:lnTo>
                  <a:lnTo>
                    <a:pt x="0" y="0"/>
                  </a:lnTo>
                  <a:lnTo>
                    <a:pt x="0" y="1124789"/>
                  </a:lnTo>
                  <a:lnTo>
                    <a:pt x="67310" y="1124789"/>
                  </a:lnTo>
                  <a:lnTo>
                    <a:pt x="80010" y="1124789"/>
                  </a:lnTo>
                  <a:close/>
                  <a:moveTo>
                    <a:pt x="12700" y="12700"/>
                  </a:moveTo>
                  <a:lnTo>
                    <a:pt x="3414628" y="12700"/>
                  </a:lnTo>
                  <a:lnTo>
                    <a:pt x="3414628" y="1112089"/>
                  </a:lnTo>
                  <a:lnTo>
                    <a:pt x="12700" y="111208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AFC1D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393486" y="7472822"/>
            <a:ext cx="10315350" cy="7013911"/>
            <a:chOff x="0" y="0"/>
            <a:chExt cx="1195384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95384" cy="812800"/>
            </a:xfrm>
            <a:custGeom>
              <a:avLst/>
              <a:gdLst/>
              <a:ahLst/>
              <a:cxnLst/>
              <a:rect r="r" b="b" t="t" l="l"/>
              <a:pathLst>
                <a:path h="812800" w="1195384">
                  <a:moveTo>
                    <a:pt x="597692" y="0"/>
                  </a:moveTo>
                  <a:cubicBezTo>
                    <a:pt x="267596" y="0"/>
                    <a:pt x="0" y="181951"/>
                    <a:pt x="0" y="406400"/>
                  </a:cubicBezTo>
                  <a:cubicBezTo>
                    <a:pt x="0" y="630849"/>
                    <a:pt x="267596" y="812800"/>
                    <a:pt x="597692" y="812800"/>
                  </a:cubicBezTo>
                  <a:cubicBezTo>
                    <a:pt x="927788" y="812800"/>
                    <a:pt x="1195384" y="630849"/>
                    <a:pt x="1195384" y="406400"/>
                  </a:cubicBezTo>
                  <a:cubicBezTo>
                    <a:pt x="1195384" y="181951"/>
                    <a:pt x="927788" y="0"/>
                    <a:pt x="597692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2067" y="19050"/>
              <a:ext cx="971249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5521135">
            <a:off x="2805199" y="7512868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5" y="0"/>
                </a:lnTo>
                <a:lnTo>
                  <a:pt x="4413925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1243878">
            <a:off x="1103571" y="6685294"/>
            <a:ext cx="2652071" cy="265207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803026">
            <a:off x="15197111" y="-1200129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173557" y="3956765"/>
            <a:ext cx="9839488" cy="1227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67"/>
              </a:lnSpc>
              <a:spcBef>
                <a:spcPct val="0"/>
              </a:spcBef>
            </a:pPr>
            <a:r>
              <a:rPr lang="en-US" sz="7191" spc="-179" strike="noStrike" u="none">
                <a:solidFill>
                  <a:srgbClr val="0B1320"/>
                </a:solidFill>
                <a:latin typeface="Shrikhand"/>
              </a:rPr>
              <a:t>muchas gracias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3557" y="5332784"/>
            <a:ext cx="9710235" cy="663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47"/>
              </a:lnSpc>
              <a:spcBef>
                <a:spcPct val="0"/>
              </a:spcBef>
            </a:pPr>
            <a:r>
              <a:rPr lang="en-US" sz="3891" strike="noStrike" u="none">
                <a:solidFill>
                  <a:srgbClr val="0B1320"/>
                </a:solidFill>
                <a:latin typeface="Quicksand Medium"/>
              </a:rPr>
              <a:t>por ver esta presentación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509922" y="7079228"/>
            <a:ext cx="1839368" cy="1864202"/>
          </a:xfrm>
          <a:custGeom>
            <a:avLst/>
            <a:gdLst/>
            <a:ahLst/>
            <a:cxnLst/>
            <a:rect r="r" b="b" t="t" l="l"/>
            <a:pathLst>
              <a:path h="1864202" w="1839368">
                <a:moveTo>
                  <a:pt x="0" y="0"/>
                </a:moveTo>
                <a:lnTo>
                  <a:pt x="1839368" y="0"/>
                </a:lnTo>
                <a:lnTo>
                  <a:pt x="1839368" y="1864202"/>
                </a:lnTo>
                <a:lnTo>
                  <a:pt x="0" y="1864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068" t="-16038" r="-19104" b="-18541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35236" y="6750006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3"/>
                </a:lnTo>
                <a:lnTo>
                  <a:pt x="0" y="523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070947">
            <a:off x="-547190" y="-1732698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04643" y="470396"/>
            <a:ext cx="1126451" cy="1089841"/>
          </a:xfrm>
          <a:custGeom>
            <a:avLst/>
            <a:gdLst/>
            <a:ahLst/>
            <a:cxnLst/>
            <a:rect r="r" b="b" t="t" l="l"/>
            <a:pathLst>
              <a:path h="1089841" w="1126451">
                <a:moveTo>
                  <a:pt x="0" y="0"/>
                </a:moveTo>
                <a:lnTo>
                  <a:pt x="1126451" y="0"/>
                </a:lnTo>
                <a:lnTo>
                  <a:pt x="1126451" y="1089841"/>
                </a:lnTo>
                <a:lnTo>
                  <a:pt x="0" y="1089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59772" y="3089372"/>
            <a:ext cx="15599528" cy="6131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6"/>
              </a:lnSpc>
            </a:pPr>
          </a:p>
          <a:p>
            <a:pPr algn="just">
              <a:lnSpc>
                <a:spcPts val="5456"/>
              </a:lnSpc>
            </a:pPr>
            <a:r>
              <a:rPr lang="en-US" sz="3897">
                <a:solidFill>
                  <a:srgbClr val="F3F6FA"/>
                </a:solidFill>
                <a:latin typeface="Quicksand Medium"/>
              </a:rPr>
              <a:t>En esta última etapa de desarrollo de nuestro proyecto, es un honor para nosotros presentar los resultados finales y los logros sobresalientes alcanzados por nuestro robot "Pascalito". Desde nuestra última actualización, hemos llevado a cabo mejoras sustanciales en diversos aspectos del proyecto.</a:t>
            </a:r>
          </a:p>
          <a:p>
            <a:pPr algn="just">
              <a:lnSpc>
                <a:spcPts val="5456"/>
              </a:lnSpc>
            </a:pPr>
            <a:r>
              <a:rPr lang="en-US" sz="3897">
                <a:solidFill>
                  <a:srgbClr val="F3F6FA"/>
                </a:solidFill>
                <a:latin typeface="Quicksand Medium"/>
              </a:rPr>
              <a:t>A lo largo de esta presentación, compartiremos con ustedes los avances notables que hemos logrado, ". Además, exploraremos las evoluciones significativas que ha experimentado nuestro robot.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110396" y="2105158"/>
            <a:ext cx="7843622" cy="1060414"/>
            <a:chOff x="0" y="0"/>
            <a:chExt cx="2065810" cy="2792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5810" cy="279286"/>
            </a:xfrm>
            <a:custGeom>
              <a:avLst/>
              <a:gdLst/>
              <a:ahLst/>
              <a:cxnLst/>
              <a:rect r="r" b="b" t="t" l="l"/>
              <a:pathLst>
                <a:path h="279286" w="2065810">
                  <a:moveTo>
                    <a:pt x="0" y="0"/>
                  </a:moveTo>
                  <a:lnTo>
                    <a:pt x="2065810" y="0"/>
                  </a:lnTo>
                  <a:lnTo>
                    <a:pt x="2065810" y="279286"/>
                  </a:lnTo>
                  <a:lnTo>
                    <a:pt x="0" y="279286"/>
                  </a:ln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65810" cy="336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870415" y="1962283"/>
            <a:ext cx="8323584" cy="1203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01"/>
              </a:lnSpc>
              <a:spcBef>
                <a:spcPct val="0"/>
              </a:spcBef>
            </a:pPr>
            <a:r>
              <a:rPr lang="en-US" sz="7001" spc="-175" strike="noStrike" u="none">
                <a:solidFill>
                  <a:srgbClr val="0B1320"/>
                </a:solidFill>
                <a:latin typeface="Shrikhand"/>
              </a:rPr>
              <a:t>Introducción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4678" y="9874151"/>
            <a:ext cx="2248764" cy="2269155"/>
            <a:chOff x="0" y="0"/>
            <a:chExt cx="812800" cy="820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870245" y="-3526972"/>
            <a:ext cx="4769843" cy="4813095"/>
            <a:chOff x="0" y="0"/>
            <a:chExt cx="812800" cy="820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224869" y="9902823"/>
            <a:ext cx="4769843" cy="4813095"/>
            <a:chOff x="0" y="0"/>
            <a:chExt cx="812800" cy="8201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080528" y="9653554"/>
            <a:ext cx="437231" cy="441196"/>
            <a:chOff x="0" y="0"/>
            <a:chExt cx="812800" cy="820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85323" y="9020769"/>
            <a:ext cx="991649" cy="1000641"/>
            <a:chOff x="0" y="0"/>
            <a:chExt cx="812800" cy="820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71393" y="4358204"/>
            <a:ext cx="4093685" cy="4901893"/>
          </a:xfrm>
          <a:custGeom>
            <a:avLst/>
            <a:gdLst/>
            <a:ahLst/>
            <a:cxnLst/>
            <a:rect r="r" b="b" t="t" l="l"/>
            <a:pathLst>
              <a:path h="4901893" w="4093685">
                <a:moveTo>
                  <a:pt x="0" y="0"/>
                </a:moveTo>
                <a:lnTo>
                  <a:pt x="4093684" y="0"/>
                </a:lnTo>
                <a:lnTo>
                  <a:pt x="4093684" y="4901894"/>
                </a:lnTo>
                <a:lnTo>
                  <a:pt x="0" y="4901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34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412902" y="4356407"/>
            <a:ext cx="4664058" cy="4901893"/>
          </a:xfrm>
          <a:custGeom>
            <a:avLst/>
            <a:gdLst/>
            <a:ahLst/>
            <a:cxnLst/>
            <a:rect r="r" b="b" t="t" l="l"/>
            <a:pathLst>
              <a:path h="4901893" w="4664058">
                <a:moveTo>
                  <a:pt x="0" y="0"/>
                </a:moveTo>
                <a:lnTo>
                  <a:pt x="4664059" y="0"/>
                </a:lnTo>
                <a:lnTo>
                  <a:pt x="4664059" y="4901893"/>
                </a:lnTo>
                <a:lnTo>
                  <a:pt x="0" y="4901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549" t="0" r="-21315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737176" y="571146"/>
            <a:ext cx="10813649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spc="-174">
                <a:solidFill>
                  <a:srgbClr val="F3F6FA"/>
                </a:solidFill>
                <a:latin typeface="Shrikhand"/>
              </a:rPr>
              <a:t>Etapas del proyecto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7153" y="3451827"/>
            <a:ext cx="4037924" cy="753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211"/>
              </a:lnSpc>
              <a:spcBef>
                <a:spcPct val="0"/>
              </a:spcBef>
            </a:pPr>
            <a:r>
              <a:rPr lang="en-US" sz="4436">
                <a:solidFill>
                  <a:srgbClr val="F3F6FA"/>
                </a:solidFill>
                <a:latin typeface="Quicksand Bold"/>
              </a:rPr>
              <a:t>Pascalito 1.0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023261" y="3451827"/>
            <a:ext cx="3443342" cy="753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211"/>
              </a:lnSpc>
              <a:spcBef>
                <a:spcPct val="0"/>
              </a:spcBef>
            </a:pPr>
            <a:r>
              <a:rPr lang="en-US" sz="4436">
                <a:solidFill>
                  <a:srgbClr val="F3F6FA"/>
                </a:solidFill>
                <a:latin typeface="Quicksand Bold"/>
              </a:rPr>
              <a:t>Pascalito 2.0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726537" y="4356407"/>
            <a:ext cx="4532763" cy="4664362"/>
          </a:xfrm>
          <a:custGeom>
            <a:avLst/>
            <a:gdLst/>
            <a:ahLst/>
            <a:cxnLst/>
            <a:rect r="r" b="b" t="t" l="l"/>
            <a:pathLst>
              <a:path h="4664362" w="4532763">
                <a:moveTo>
                  <a:pt x="0" y="0"/>
                </a:moveTo>
                <a:lnTo>
                  <a:pt x="4532763" y="0"/>
                </a:lnTo>
                <a:lnTo>
                  <a:pt x="4532763" y="4664362"/>
                </a:lnTo>
                <a:lnTo>
                  <a:pt x="0" y="4664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401" t="-47615" r="-36361" b="-57967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3280245" y="3451827"/>
            <a:ext cx="3425347" cy="753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211"/>
              </a:lnSpc>
              <a:spcBef>
                <a:spcPct val="0"/>
              </a:spcBef>
            </a:pPr>
            <a:r>
              <a:rPr lang="en-US" sz="4436">
                <a:solidFill>
                  <a:srgbClr val="F3F6FA"/>
                </a:solidFill>
                <a:latin typeface="Quicksand Bold"/>
              </a:rPr>
              <a:t>Pascalito 3.0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-2089881">
            <a:off x="15052338" y="-1911515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856925" y="6662293"/>
            <a:ext cx="12549976" cy="12663776"/>
            <a:chOff x="0" y="0"/>
            <a:chExt cx="812800" cy="820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401233" y="2541616"/>
            <a:ext cx="5886715" cy="6845018"/>
          </a:xfrm>
          <a:custGeom>
            <a:avLst/>
            <a:gdLst/>
            <a:ahLst/>
            <a:cxnLst/>
            <a:rect r="r" b="b" t="t" l="l"/>
            <a:pathLst>
              <a:path h="6845018" w="5886715">
                <a:moveTo>
                  <a:pt x="0" y="0"/>
                </a:moveTo>
                <a:lnTo>
                  <a:pt x="5886715" y="0"/>
                </a:lnTo>
                <a:lnTo>
                  <a:pt x="5886715" y="6845018"/>
                </a:lnTo>
                <a:lnTo>
                  <a:pt x="0" y="684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309172" y="-2539200"/>
            <a:ext cx="4769843" cy="4813095"/>
            <a:chOff x="0" y="0"/>
            <a:chExt cx="812800" cy="8201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489963" y="8617062"/>
            <a:ext cx="1126451" cy="1089841"/>
          </a:xfrm>
          <a:custGeom>
            <a:avLst/>
            <a:gdLst/>
            <a:ahLst/>
            <a:cxnLst/>
            <a:rect r="r" b="b" t="t" l="l"/>
            <a:pathLst>
              <a:path h="1089841" w="1126451">
                <a:moveTo>
                  <a:pt x="0" y="0"/>
                </a:moveTo>
                <a:lnTo>
                  <a:pt x="1126450" y="0"/>
                </a:lnTo>
                <a:lnTo>
                  <a:pt x="1126450" y="1089841"/>
                </a:lnTo>
                <a:lnTo>
                  <a:pt x="0" y="1089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89489" y="1690797"/>
            <a:ext cx="463705" cy="460227"/>
          </a:xfrm>
          <a:custGeom>
            <a:avLst/>
            <a:gdLst/>
            <a:ahLst/>
            <a:cxnLst/>
            <a:rect r="r" b="b" t="t" l="l"/>
            <a:pathLst>
              <a:path h="460227" w="463705">
                <a:moveTo>
                  <a:pt x="0" y="0"/>
                </a:moveTo>
                <a:lnTo>
                  <a:pt x="463705" y="0"/>
                </a:lnTo>
                <a:lnTo>
                  <a:pt x="463705" y="460228"/>
                </a:lnTo>
                <a:lnTo>
                  <a:pt x="0" y="460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66265" y="5668356"/>
            <a:ext cx="463705" cy="460227"/>
          </a:xfrm>
          <a:custGeom>
            <a:avLst/>
            <a:gdLst/>
            <a:ahLst/>
            <a:cxnLst/>
            <a:rect r="r" b="b" t="t" l="l"/>
            <a:pathLst>
              <a:path h="460227" w="463705">
                <a:moveTo>
                  <a:pt x="0" y="0"/>
                </a:moveTo>
                <a:lnTo>
                  <a:pt x="463705" y="0"/>
                </a:lnTo>
                <a:lnTo>
                  <a:pt x="463705" y="460228"/>
                </a:lnTo>
                <a:lnTo>
                  <a:pt x="0" y="460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07390" y="1400211"/>
            <a:ext cx="9482573" cy="93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spc="-109">
                <a:solidFill>
                  <a:srgbClr val="F3F6FA"/>
                </a:solidFill>
                <a:latin typeface="Quicksand Bold"/>
              </a:rPr>
              <a:t>Objetivos General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63630" y="3541283"/>
            <a:ext cx="9525" cy="80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007390" y="5330354"/>
            <a:ext cx="9931531" cy="93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spc="-109">
                <a:solidFill>
                  <a:srgbClr val="F3F6FA"/>
                </a:solidFill>
                <a:latin typeface="Quicksand Bold"/>
              </a:rPr>
              <a:t>Objetivos Específicos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63630" y="5030115"/>
            <a:ext cx="9525" cy="80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147117" y="73061"/>
            <a:ext cx="5993765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74">
                <a:solidFill>
                  <a:srgbClr val="F3F6FA"/>
                </a:solidFill>
                <a:latin typeface="Shrikhand"/>
              </a:rPr>
              <a:t>Objetivos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07390" y="2474941"/>
            <a:ext cx="9301150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Diseñar y construir un robot utilizando el kit de Lego Mindstorms EV3 con la capacidad de desplazarse y golpear una pelota, imitando las acciones de un jugador de golf. Este robot será controlado por un usuario.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38652" y="6400221"/>
            <a:ext cx="939834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Crear un servidor que permita la conexión del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cliente con el robot.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908271" y="6508379"/>
            <a:ext cx="310153" cy="307827"/>
          </a:xfrm>
          <a:custGeom>
            <a:avLst/>
            <a:gdLst/>
            <a:ahLst/>
            <a:cxnLst/>
            <a:rect r="r" b="b" t="t" l="l"/>
            <a:pathLst>
              <a:path h="307827" w="310153">
                <a:moveTo>
                  <a:pt x="0" y="0"/>
                </a:moveTo>
                <a:lnTo>
                  <a:pt x="310153" y="0"/>
                </a:lnTo>
                <a:lnTo>
                  <a:pt x="310153" y="307828"/>
                </a:lnTo>
                <a:lnTo>
                  <a:pt x="0" y="307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908271" y="7867462"/>
            <a:ext cx="310153" cy="307827"/>
          </a:xfrm>
          <a:custGeom>
            <a:avLst/>
            <a:gdLst/>
            <a:ahLst/>
            <a:cxnLst/>
            <a:rect r="r" b="b" t="t" l="l"/>
            <a:pathLst>
              <a:path h="307827" w="310153">
                <a:moveTo>
                  <a:pt x="0" y="0"/>
                </a:moveTo>
                <a:lnTo>
                  <a:pt x="310153" y="0"/>
                </a:lnTo>
                <a:lnTo>
                  <a:pt x="310153" y="307827"/>
                </a:lnTo>
                <a:lnTo>
                  <a:pt x="0" y="307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257065" y="7697843"/>
            <a:ext cx="83215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Aplicar la teoría física del tiro parabólico.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6908271" y="8854155"/>
            <a:ext cx="310153" cy="307827"/>
          </a:xfrm>
          <a:custGeom>
            <a:avLst/>
            <a:gdLst/>
            <a:ahLst/>
            <a:cxnLst/>
            <a:rect r="r" b="b" t="t" l="l"/>
            <a:pathLst>
              <a:path h="307827" w="310153">
                <a:moveTo>
                  <a:pt x="0" y="0"/>
                </a:moveTo>
                <a:lnTo>
                  <a:pt x="310153" y="0"/>
                </a:lnTo>
                <a:lnTo>
                  <a:pt x="310153" y="307828"/>
                </a:lnTo>
                <a:lnTo>
                  <a:pt x="0" y="307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397299" y="8550387"/>
            <a:ext cx="892953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Crear una interfaz eficiente y amigable con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3F6FA"/>
                </a:solidFill>
                <a:latin typeface="Quicksand Medium"/>
              </a:rPr>
              <a:t>el usuario.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53195" y="301057"/>
            <a:ext cx="13683062" cy="1137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1"/>
              </a:lnSpc>
            </a:pPr>
            <a:r>
              <a:rPr lang="en-US" sz="6593" spc="-164">
                <a:solidFill>
                  <a:srgbClr val="F3F6FA"/>
                </a:solidFill>
                <a:latin typeface="Shrikhand"/>
              </a:rPr>
              <a:t>Arquitectura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52855" y="8364723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3980655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3"/>
                </a:lnTo>
                <a:lnTo>
                  <a:pt x="0" y="523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732234" y="1251368"/>
            <a:ext cx="831509" cy="851568"/>
            <a:chOff x="0" y="0"/>
            <a:chExt cx="812800" cy="8324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32407"/>
            </a:xfrm>
            <a:custGeom>
              <a:avLst/>
              <a:gdLst/>
              <a:ahLst/>
              <a:cxnLst/>
              <a:rect r="r" b="b" t="t" l="l"/>
              <a:pathLst>
                <a:path h="832407" w="812800">
                  <a:moveTo>
                    <a:pt x="406400" y="0"/>
                  </a:moveTo>
                  <a:cubicBezTo>
                    <a:pt x="181951" y="0"/>
                    <a:pt x="0" y="186341"/>
                    <a:pt x="0" y="416204"/>
                  </a:cubicBezTo>
                  <a:cubicBezTo>
                    <a:pt x="0" y="646067"/>
                    <a:pt x="181951" y="832407"/>
                    <a:pt x="406400" y="832407"/>
                  </a:cubicBezTo>
                  <a:cubicBezTo>
                    <a:pt x="630849" y="832407"/>
                    <a:pt x="812800" y="646067"/>
                    <a:pt x="812800" y="416204"/>
                  </a:cubicBezTo>
                  <a:cubicBezTo>
                    <a:pt x="812800" y="1863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20888"/>
              <a:ext cx="660400" cy="733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611017" y="-3520017"/>
            <a:ext cx="5147295" cy="5193970"/>
            <a:chOff x="0" y="0"/>
            <a:chExt cx="812800" cy="8201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940333" y="8963179"/>
            <a:ext cx="5147295" cy="5193970"/>
            <a:chOff x="0" y="0"/>
            <a:chExt cx="812800" cy="820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52855" y="7912041"/>
            <a:ext cx="792610" cy="799797"/>
            <a:chOff x="0" y="0"/>
            <a:chExt cx="812800" cy="820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4525272" y="6095827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3"/>
                </a:lnTo>
                <a:lnTo>
                  <a:pt x="0" y="5232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734934" y="1438472"/>
            <a:ext cx="12818132" cy="8492297"/>
          </a:xfrm>
          <a:custGeom>
            <a:avLst/>
            <a:gdLst/>
            <a:ahLst/>
            <a:cxnLst/>
            <a:rect r="r" b="b" t="t" l="l"/>
            <a:pathLst>
              <a:path h="8492297" w="12818132">
                <a:moveTo>
                  <a:pt x="0" y="0"/>
                </a:moveTo>
                <a:lnTo>
                  <a:pt x="12818132" y="0"/>
                </a:lnTo>
                <a:lnTo>
                  <a:pt x="12818132" y="8492296"/>
                </a:lnTo>
                <a:lnTo>
                  <a:pt x="0" y="84922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96341" y="1417635"/>
            <a:ext cx="14495318" cy="8229600"/>
          </a:xfrm>
          <a:custGeom>
            <a:avLst/>
            <a:gdLst/>
            <a:ahLst/>
            <a:cxnLst/>
            <a:rect r="r" b="b" t="t" l="l"/>
            <a:pathLst>
              <a:path h="8229600" w="14495318">
                <a:moveTo>
                  <a:pt x="0" y="0"/>
                </a:moveTo>
                <a:lnTo>
                  <a:pt x="14495318" y="0"/>
                </a:lnTo>
                <a:lnTo>
                  <a:pt x="144953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40384" y="207328"/>
            <a:ext cx="3655219" cy="111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3"/>
              </a:lnSpc>
            </a:pPr>
            <a:r>
              <a:rPr lang="en-US" sz="6509">
                <a:solidFill>
                  <a:srgbClr val="F3F6FA"/>
                </a:solidFill>
                <a:latin typeface="Shrikhand"/>
              </a:rPr>
              <a:t>Interfaz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907593">
            <a:off x="-761381" y="6129512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5" y="0"/>
                </a:lnTo>
                <a:lnTo>
                  <a:pt x="4413925" y="5232023"/>
                </a:lnTo>
                <a:lnTo>
                  <a:pt x="0" y="523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2640">
            <a:off x="7180290" y="9130057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031446" y="8448402"/>
            <a:ext cx="3644152" cy="3677196"/>
            <a:chOff x="0" y="0"/>
            <a:chExt cx="812800" cy="820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759421" y="6933958"/>
            <a:ext cx="999758" cy="1008824"/>
            <a:chOff x="0" y="0"/>
            <a:chExt cx="812800" cy="820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430043" y="2894606"/>
            <a:ext cx="11427914" cy="4497788"/>
          </a:xfrm>
          <a:custGeom>
            <a:avLst/>
            <a:gdLst/>
            <a:ahLst/>
            <a:cxnLst/>
            <a:rect r="r" b="b" t="t" l="l"/>
            <a:pathLst>
              <a:path h="4497788" w="11427914">
                <a:moveTo>
                  <a:pt x="0" y="0"/>
                </a:moveTo>
                <a:lnTo>
                  <a:pt x="11427914" y="0"/>
                </a:lnTo>
                <a:lnTo>
                  <a:pt x="11427914" y="4497788"/>
                </a:lnTo>
                <a:lnTo>
                  <a:pt x="0" y="4497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48189" y="7807648"/>
            <a:ext cx="4199402" cy="1281508"/>
          </a:xfrm>
          <a:custGeom>
            <a:avLst/>
            <a:gdLst/>
            <a:ahLst/>
            <a:cxnLst/>
            <a:rect r="r" b="b" t="t" l="l"/>
            <a:pathLst>
              <a:path h="1281508" w="4199402">
                <a:moveTo>
                  <a:pt x="0" y="0"/>
                </a:moveTo>
                <a:lnTo>
                  <a:pt x="4199402" y="0"/>
                </a:lnTo>
                <a:lnTo>
                  <a:pt x="4199402" y="1281508"/>
                </a:lnTo>
                <a:lnTo>
                  <a:pt x="0" y="1281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492256" y="7807648"/>
            <a:ext cx="4676378" cy="1281508"/>
          </a:xfrm>
          <a:custGeom>
            <a:avLst/>
            <a:gdLst/>
            <a:ahLst/>
            <a:cxnLst/>
            <a:rect r="r" b="b" t="t" l="l"/>
            <a:pathLst>
              <a:path h="1281508" w="4676378">
                <a:moveTo>
                  <a:pt x="0" y="0"/>
                </a:moveTo>
                <a:lnTo>
                  <a:pt x="4676378" y="0"/>
                </a:lnTo>
                <a:lnTo>
                  <a:pt x="4676378" y="1281508"/>
                </a:lnTo>
                <a:lnTo>
                  <a:pt x="0" y="12815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20983" y="402843"/>
            <a:ext cx="16932539" cy="1110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5"/>
              </a:lnSpc>
            </a:pPr>
            <a:r>
              <a:rPr lang="en-US" sz="6511" spc="-162">
                <a:solidFill>
                  <a:srgbClr val="F3F6FA"/>
                </a:solidFill>
                <a:latin typeface="Shrikhand"/>
              </a:rPr>
              <a:t>Teoría sobre el tiro de proyectiles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907593">
            <a:off x="-761381" y="6129512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5" y="0"/>
                </a:lnTo>
                <a:lnTo>
                  <a:pt x="4413925" y="5232023"/>
                </a:lnTo>
                <a:lnTo>
                  <a:pt x="0" y="523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2640">
            <a:off x="7180290" y="9130057"/>
            <a:ext cx="4413924" cy="5232022"/>
          </a:xfrm>
          <a:custGeom>
            <a:avLst/>
            <a:gdLst/>
            <a:ahLst/>
            <a:cxnLst/>
            <a:rect r="r" b="b" t="t" l="l"/>
            <a:pathLst>
              <a:path h="5232022" w="4413924">
                <a:moveTo>
                  <a:pt x="0" y="0"/>
                </a:moveTo>
                <a:lnTo>
                  <a:pt x="4413924" y="0"/>
                </a:lnTo>
                <a:lnTo>
                  <a:pt x="4413924" y="5232022"/>
                </a:lnTo>
                <a:lnTo>
                  <a:pt x="0" y="5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031446" y="8448402"/>
            <a:ext cx="3644152" cy="3677196"/>
            <a:chOff x="0" y="0"/>
            <a:chExt cx="812800" cy="820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759421" y="6933958"/>
            <a:ext cx="999758" cy="1008824"/>
            <a:chOff x="0" y="0"/>
            <a:chExt cx="812800" cy="820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20170"/>
            </a:xfrm>
            <a:custGeom>
              <a:avLst/>
              <a:gdLst/>
              <a:ahLst/>
              <a:cxnLst/>
              <a:rect r="r" b="b" t="t" l="l"/>
              <a:pathLst>
                <a:path h="820170" w="812800">
                  <a:moveTo>
                    <a:pt x="406400" y="0"/>
                  </a:moveTo>
                  <a:cubicBezTo>
                    <a:pt x="181951" y="0"/>
                    <a:pt x="0" y="183601"/>
                    <a:pt x="0" y="410085"/>
                  </a:cubicBezTo>
                  <a:cubicBezTo>
                    <a:pt x="0" y="636569"/>
                    <a:pt x="181951" y="820170"/>
                    <a:pt x="406400" y="820170"/>
                  </a:cubicBezTo>
                  <a:cubicBezTo>
                    <a:pt x="630849" y="820170"/>
                    <a:pt x="812800" y="636569"/>
                    <a:pt x="812800" y="410085"/>
                  </a:cubicBezTo>
                  <a:cubicBezTo>
                    <a:pt x="812800" y="1836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741"/>
              <a:ext cx="660400" cy="723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663901" y="3306093"/>
            <a:ext cx="4199402" cy="1281508"/>
          </a:xfrm>
          <a:custGeom>
            <a:avLst/>
            <a:gdLst/>
            <a:ahLst/>
            <a:cxnLst/>
            <a:rect r="r" b="b" t="t" l="l"/>
            <a:pathLst>
              <a:path h="1281508" w="4199402">
                <a:moveTo>
                  <a:pt x="0" y="0"/>
                </a:moveTo>
                <a:lnTo>
                  <a:pt x="4199402" y="0"/>
                </a:lnTo>
                <a:lnTo>
                  <a:pt x="4199402" y="1281508"/>
                </a:lnTo>
                <a:lnTo>
                  <a:pt x="0" y="128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63901" y="1840970"/>
            <a:ext cx="4199402" cy="1150798"/>
          </a:xfrm>
          <a:custGeom>
            <a:avLst/>
            <a:gdLst/>
            <a:ahLst/>
            <a:cxnLst/>
            <a:rect r="r" b="b" t="t" l="l"/>
            <a:pathLst>
              <a:path h="1150798" w="4199402">
                <a:moveTo>
                  <a:pt x="0" y="0"/>
                </a:moveTo>
                <a:lnTo>
                  <a:pt x="4199402" y="0"/>
                </a:lnTo>
                <a:lnTo>
                  <a:pt x="4199402" y="1150798"/>
                </a:lnTo>
                <a:lnTo>
                  <a:pt x="0" y="1150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20983" y="1840970"/>
            <a:ext cx="10124089" cy="4806815"/>
          </a:xfrm>
          <a:custGeom>
            <a:avLst/>
            <a:gdLst/>
            <a:ahLst/>
            <a:cxnLst/>
            <a:rect r="r" b="b" t="t" l="l"/>
            <a:pathLst>
              <a:path h="4806815" w="10124089">
                <a:moveTo>
                  <a:pt x="0" y="0"/>
                </a:moveTo>
                <a:lnTo>
                  <a:pt x="10124088" y="0"/>
                </a:lnTo>
                <a:lnTo>
                  <a:pt x="10124088" y="4806816"/>
                </a:lnTo>
                <a:lnTo>
                  <a:pt x="0" y="4806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20983" y="8021538"/>
            <a:ext cx="6020509" cy="1447971"/>
          </a:xfrm>
          <a:custGeom>
            <a:avLst/>
            <a:gdLst/>
            <a:ahLst/>
            <a:cxnLst/>
            <a:rect r="r" b="b" t="t" l="l"/>
            <a:pathLst>
              <a:path h="1447971" w="6020509">
                <a:moveTo>
                  <a:pt x="0" y="0"/>
                </a:moveTo>
                <a:lnTo>
                  <a:pt x="6020509" y="0"/>
                </a:lnTo>
                <a:lnTo>
                  <a:pt x="6020509" y="1447971"/>
                </a:lnTo>
                <a:lnTo>
                  <a:pt x="0" y="1447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42147" y="8021538"/>
            <a:ext cx="6688643" cy="1444139"/>
          </a:xfrm>
          <a:custGeom>
            <a:avLst/>
            <a:gdLst/>
            <a:ahLst/>
            <a:cxnLst/>
            <a:rect r="r" b="b" t="t" l="l"/>
            <a:pathLst>
              <a:path h="1444139" w="6688643">
                <a:moveTo>
                  <a:pt x="0" y="0"/>
                </a:moveTo>
                <a:lnTo>
                  <a:pt x="6688643" y="0"/>
                </a:lnTo>
                <a:lnTo>
                  <a:pt x="6688643" y="1444139"/>
                </a:lnTo>
                <a:lnTo>
                  <a:pt x="0" y="14441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20983" y="402843"/>
            <a:ext cx="16932539" cy="1110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5"/>
              </a:lnSpc>
            </a:pPr>
            <a:r>
              <a:rPr lang="en-US" sz="6511" spc="-162">
                <a:solidFill>
                  <a:srgbClr val="F3F6FA"/>
                </a:solidFill>
                <a:latin typeface="Shrikhand"/>
              </a:rPr>
              <a:t>Teoría sobre el tiro de proyectiles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5299" y="6937673"/>
            <a:ext cx="5097304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-103">
                <a:solidFill>
                  <a:srgbClr val="F3F6FA"/>
                </a:solidFill>
                <a:latin typeface="Quicksand Bold"/>
              </a:rPr>
              <a:t>Movimiento en X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05984" y="6829183"/>
            <a:ext cx="5058262" cy="89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-103">
                <a:solidFill>
                  <a:srgbClr val="F3F6FA"/>
                </a:solidFill>
                <a:latin typeface="Quicksand Bold"/>
              </a:rPr>
              <a:t>Movimiento en 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86367" y="1318324"/>
            <a:ext cx="12715265" cy="8712631"/>
          </a:xfrm>
          <a:custGeom>
            <a:avLst/>
            <a:gdLst/>
            <a:ahLst/>
            <a:cxnLst/>
            <a:rect r="r" b="b" t="t" l="l"/>
            <a:pathLst>
              <a:path h="8712631" w="12715265">
                <a:moveTo>
                  <a:pt x="0" y="0"/>
                </a:moveTo>
                <a:lnTo>
                  <a:pt x="12715266" y="0"/>
                </a:lnTo>
                <a:lnTo>
                  <a:pt x="12715266" y="8712631"/>
                </a:lnTo>
                <a:lnTo>
                  <a:pt x="0" y="8712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99486" y="54343"/>
            <a:ext cx="5089029" cy="111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3"/>
              </a:lnSpc>
            </a:pPr>
            <a:r>
              <a:rPr lang="en-US" sz="6509">
                <a:solidFill>
                  <a:srgbClr val="FFFFFF"/>
                </a:solidFill>
                <a:latin typeface="Shrikhand"/>
              </a:rPr>
              <a:t>Diagramas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DAFuc1STVZo</dc:identifier>
  <dcterms:modified xsi:type="dcterms:W3CDTF">2011-08-01T06:04:30Z</dcterms:modified>
  <cp:revision>1</cp:revision>
  <dc:title>Presentación 3</dc:title>
</cp:coreProperties>
</file>