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otham" charset="1" panose="00000000000000000000"/>
      <p:regular r:id="rId10"/>
    </p:embeddedFont>
    <p:embeddedFont>
      <p:font typeface="Gotham Bold" charset="1" panose="00000000000000000000"/>
      <p:regular r:id="rId11"/>
    </p:embeddedFont>
    <p:embeddedFont>
      <p:font typeface="Gotham Italics" charset="1" panose="00000000000000000000"/>
      <p:regular r:id="rId12"/>
    </p:embeddedFont>
    <p:embeddedFont>
      <p:font typeface="Gotham Bold Italics" charset="1" panose="02000000000000000000"/>
      <p:regular r:id="rId13"/>
    </p:embeddedFont>
    <p:embeddedFont>
      <p:font typeface="Gotham Light" charset="1" panose="00000000000000000000"/>
      <p:regular r:id="rId14"/>
    </p:embeddedFont>
    <p:embeddedFont>
      <p:font typeface="Gotham Light Italics" charset="1" panose="00000000000000000000"/>
      <p:regular r:id="rId15"/>
    </p:embeddedFont>
    <p:embeddedFont>
      <p:font typeface="Gotham Heavy" charset="1" panose="02000900000000000000"/>
      <p:regular r:id="rId16"/>
    </p:embeddedFont>
    <p:embeddedFont>
      <p:font typeface="Gotham Heavy Italics" charset="1" panose="02000900000000000000"/>
      <p:regular r:id="rId17"/>
    </p:embeddedFont>
    <p:embeddedFont>
      <p:font typeface="HK Grotesk" charset="1" panose="00000500000000000000"/>
      <p:regular r:id="rId18"/>
    </p:embeddedFont>
    <p:embeddedFont>
      <p:font typeface="HK Grotesk Bold" charset="1" panose="00000800000000000000"/>
      <p:regular r:id="rId19"/>
    </p:embeddedFont>
    <p:embeddedFont>
      <p:font typeface="HK Grotesk Italics" charset="1" panose="00000500000000000000"/>
      <p:regular r:id="rId20"/>
    </p:embeddedFont>
    <p:embeddedFont>
      <p:font typeface="HK Grotesk Bold Italics" charset="1" panose="00000800000000000000"/>
      <p:regular r:id="rId21"/>
    </p:embeddedFont>
    <p:embeddedFont>
      <p:font typeface="HK Grotesk Light" charset="1" panose="00000400000000000000"/>
      <p:regular r:id="rId22"/>
    </p:embeddedFont>
    <p:embeddedFont>
      <p:font typeface="HK Grotesk Light Italics" charset="1" panose="00000400000000000000"/>
      <p:regular r:id="rId23"/>
    </p:embeddedFont>
    <p:embeddedFont>
      <p:font typeface="HK Grotesk Medium" charset="1" panose="00000600000000000000"/>
      <p:regular r:id="rId24"/>
    </p:embeddedFont>
    <p:embeddedFont>
      <p:font typeface="HK Grotesk Medium Italics" charset="1" panose="00000600000000000000"/>
      <p:regular r:id="rId25"/>
    </p:embeddedFont>
    <p:embeddedFont>
      <p:font typeface="HK Grotesk Semi-Bold" charset="1" panose="00000700000000000000"/>
      <p:regular r:id="rId26"/>
    </p:embeddedFont>
    <p:embeddedFont>
      <p:font typeface="HK Grotesk Semi-Bold Italics" charset="1" panose="00000700000000000000"/>
      <p:regular r:id="rId27"/>
    </p:embeddedFont>
    <p:embeddedFont>
      <p:font typeface="Open Sans" charset="1" panose="020B0606030504020204"/>
      <p:regular r:id="rId28"/>
    </p:embeddedFont>
    <p:embeddedFont>
      <p:font typeface="Open Sans Bold" charset="1" panose="020B0806030504020204"/>
      <p:regular r:id="rId29"/>
    </p:embeddedFont>
    <p:embeddedFont>
      <p:font typeface="Open Sans Italics" charset="1" panose="020B0606030504020204"/>
      <p:regular r:id="rId30"/>
    </p:embeddedFont>
    <p:embeddedFont>
      <p:font typeface="Open Sans Bold Italics" charset="1" panose="020B0806030504020204"/>
      <p:regular r:id="rId31"/>
    </p:embeddedFont>
    <p:embeddedFont>
      <p:font typeface="Open Sans Light" charset="1" panose="020B0306030504020204"/>
      <p:regular r:id="rId32"/>
    </p:embeddedFont>
    <p:embeddedFont>
      <p:font typeface="Open Sans Light Italics" charset="1" panose="020B0306030504020204"/>
      <p:regular r:id="rId33"/>
    </p:embeddedFont>
    <p:embeddedFont>
      <p:font typeface="Open Sans Ultra-Bold" charset="1" panose="00000000000000000000"/>
      <p:regular r:id="rId34"/>
    </p:embeddedFont>
    <p:embeddedFont>
      <p:font typeface="Open Sans Ultra-Bold Italic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49" Target="slides/slide14.xml" Type="http://schemas.openxmlformats.org/officeDocument/2006/relationships/slide"/><Relationship Id="rId5" Target="tableStyles.xml" Type="http://schemas.openxmlformats.org/officeDocument/2006/relationships/tableStyles"/><Relationship Id="rId50" Target="slides/slide15.xml" Type="http://schemas.openxmlformats.org/officeDocument/2006/relationships/slide"/><Relationship Id="rId51" Target="slides/slide16.xml" Type="http://schemas.openxmlformats.org/officeDocument/2006/relationships/slide"/><Relationship Id="rId52" Target="slides/slide17.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gif"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https://drive.google.com/drive/folders/1mxB5mMeD8pEWB_BbM7KNFwcr0r40dFnB" TargetMode="External" Type="http://schemas.openxmlformats.org/officeDocument/2006/relationships/hyperlink"/><Relationship Id="rId3" Target="https://homego.es/blog/sensor-de-puerta-tipos-funcionamiento-e-instalacion/#:~:text=Estos%20no%20son%20m%C3%A1s%20que,todas%20la%20zonas%20de%20paso" TargetMode="External" Type="http://schemas.openxmlformats.org/officeDocument/2006/relationships/hyperlink"/><Relationship Id="rId4" Target="https://www.blindabeep.com/que-es-sensor-de-movimiento-con-luz-y-como-instalarlo/#:~:text=Los%20sensores%20de%20movimiento%20con,se%20activa%20de%20forma%20autom%C3%A1tica" TargetMode="External" Type="http://schemas.openxmlformats.org/officeDocument/2006/relationships/hyperlink"/><Relationship Id="rId5" Target="https://www.euroinnova.edu.es/blog/monitoreo-de-cctv/#:~:text=El%20monitoreo%20de%20c%C3%A1maras%20cctv,de%20movimiento%2C%20entre%20otros%20dispositivos" TargetMode="External" Type="http://schemas.openxmlformats.org/officeDocument/2006/relationships/hyperlink"/></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5CB6F9"/>
        </a:solidFill>
      </p:bgPr>
    </p:bg>
    <p:spTree>
      <p:nvGrpSpPr>
        <p:cNvPr id="1" name=""/>
        <p:cNvGrpSpPr/>
        <p:nvPr/>
      </p:nvGrpSpPr>
      <p:grpSpPr>
        <a:xfrm>
          <a:off x="0" y="0"/>
          <a:ext cx="0" cy="0"/>
          <a:chOff x="0" y="0"/>
          <a:chExt cx="0" cy="0"/>
        </a:xfrm>
      </p:grpSpPr>
      <p:sp>
        <p:nvSpPr>
          <p:cNvPr name="Freeform 2" id="2"/>
          <p:cNvSpPr/>
          <p:nvPr/>
        </p:nvSpPr>
        <p:spPr>
          <a:xfrm flipH="false" flipV="false" rot="0">
            <a:off x="10696784" y="2254055"/>
            <a:ext cx="6290365" cy="5044873"/>
          </a:xfrm>
          <a:custGeom>
            <a:avLst/>
            <a:gdLst/>
            <a:ahLst/>
            <a:cxnLst/>
            <a:rect r="r" b="b" t="t" l="l"/>
            <a:pathLst>
              <a:path h="5044873" w="6290365">
                <a:moveTo>
                  <a:pt x="0" y="0"/>
                </a:moveTo>
                <a:lnTo>
                  <a:pt x="6290365" y="0"/>
                </a:lnTo>
                <a:lnTo>
                  <a:pt x="6290365" y="5044873"/>
                </a:lnTo>
                <a:lnTo>
                  <a:pt x="0" y="504487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44633" y="9730382"/>
            <a:ext cx="19177267" cy="1113237"/>
            <a:chOff x="0" y="0"/>
            <a:chExt cx="5050803" cy="293198"/>
          </a:xfrm>
        </p:grpSpPr>
        <p:sp>
          <p:nvSpPr>
            <p:cNvPr name="Freeform 4" id="4"/>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1126A"/>
            </a:solidFill>
          </p:spPr>
        </p:sp>
        <p:sp>
          <p:nvSpPr>
            <p:cNvPr name="TextBox 5" id="5"/>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863693" y="2918608"/>
            <a:ext cx="9833091" cy="3544316"/>
          </a:xfrm>
          <a:prstGeom prst="rect">
            <a:avLst/>
          </a:prstGeom>
        </p:spPr>
        <p:txBody>
          <a:bodyPr anchor="t" rtlCol="false" tIns="0" lIns="0" bIns="0" rIns="0">
            <a:spAutoFit/>
          </a:bodyPr>
          <a:lstStyle/>
          <a:p>
            <a:pPr>
              <a:lnSpc>
                <a:spcPts val="9471"/>
              </a:lnSpc>
            </a:pPr>
            <a:r>
              <a:rPr lang="en-US" sz="6399" spc="198">
                <a:solidFill>
                  <a:srgbClr val="01126A"/>
                </a:solidFill>
                <a:latin typeface="HK Grotesk Bold"/>
              </a:rPr>
              <a:t>Automatización de luces,</a:t>
            </a:r>
          </a:p>
          <a:p>
            <a:pPr marL="0" indent="0" lvl="0">
              <a:lnSpc>
                <a:spcPts val="9471"/>
              </a:lnSpc>
            </a:pPr>
            <a:r>
              <a:rPr lang="en-US" sz="6399" spc="198">
                <a:solidFill>
                  <a:srgbClr val="01126A"/>
                </a:solidFill>
                <a:latin typeface="HK Grotesk Bold"/>
              </a:rPr>
              <a:t> control de cámara y sensores de puerta</a:t>
            </a:r>
          </a:p>
        </p:txBody>
      </p:sp>
      <p:grpSp>
        <p:nvGrpSpPr>
          <p:cNvPr name="Group 7" id="7"/>
          <p:cNvGrpSpPr/>
          <p:nvPr/>
        </p:nvGrpSpPr>
        <p:grpSpPr>
          <a:xfrm rot="0">
            <a:off x="-444633" y="-556618"/>
            <a:ext cx="19177267" cy="1113237"/>
            <a:chOff x="0" y="0"/>
            <a:chExt cx="5050803" cy="293198"/>
          </a:xfrm>
        </p:grpSpPr>
        <p:sp>
          <p:nvSpPr>
            <p:cNvPr name="Freeform 8" id="8"/>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1126A"/>
            </a:solidFill>
          </p:spPr>
        </p:sp>
        <p:sp>
          <p:nvSpPr>
            <p:cNvPr name="TextBox 9" id="9"/>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sp>
        <p:nvSpPr>
          <p:cNvPr name="TextBox 10" id="10"/>
          <p:cNvSpPr txBox="true"/>
          <p:nvPr/>
        </p:nvSpPr>
        <p:spPr>
          <a:xfrm rot="0">
            <a:off x="863693" y="7804387"/>
            <a:ext cx="4379992" cy="1180973"/>
          </a:xfrm>
          <a:prstGeom prst="rect">
            <a:avLst/>
          </a:prstGeom>
        </p:spPr>
        <p:txBody>
          <a:bodyPr anchor="t" rtlCol="false" tIns="0" lIns="0" bIns="0" rIns="0">
            <a:spAutoFit/>
          </a:bodyPr>
          <a:lstStyle/>
          <a:p>
            <a:pPr>
              <a:lnSpc>
                <a:spcPts val="3136"/>
              </a:lnSpc>
            </a:pPr>
            <a:r>
              <a:rPr lang="en-US" sz="2800">
                <a:solidFill>
                  <a:srgbClr val="050A30"/>
                </a:solidFill>
                <a:latin typeface="HK Grotesk Medium"/>
              </a:rPr>
              <a:t>Presentado por:</a:t>
            </a:r>
          </a:p>
          <a:p>
            <a:pPr>
              <a:lnSpc>
                <a:spcPts val="3136"/>
              </a:lnSpc>
            </a:pPr>
            <a:r>
              <a:rPr lang="en-US" sz="2800">
                <a:solidFill>
                  <a:srgbClr val="050A30"/>
                </a:solidFill>
                <a:latin typeface="HK Grotesk Medium"/>
              </a:rPr>
              <a:t>_Pablo Valladares</a:t>
            </a:r>
          </a:p>
          <a:p>
            <a:pPr algn="l" marL="0" indent="0" lvl="0">
              <a:lnSpc>
                <a:spcPts val="3136"/>
              </a:lnSpc>
              <a:spcBef>
                <a:spcPct val="0"/>
              </a:spcBef>
            </a:pPr>
            <a:r>
              <a:rPr lang="en-US" sz="2800">
                <a:solidFill>
                  <a:srgbClr val="050A30"/>
                </a:solidFill>
                <a:latin typeface="HK Grotesk Medium"/>
              </a:rPr>
              <a:t>_Margot Canaviri</a:t>
            </a:r>
          </a:p>
        </p:txBody>
      </p:sp>
      <p:sp>
        <p:nvSpPr>
          <p:cNvPr name="TextBox 11" id="11"/>
          <p:cNvSpPr txBox="true"/>
          <p:nvPr/>
        </p:nvSpPr>
        <p:spPr>
          <a:xfrm rot="0">
            <a:off x="11223312" y="8008731"/>
            <a:ext cx="6035988" cy="976630"/>
          </a:xfrm>
          <a:prstGeom prst="rect">
            <a:avLst/>
          </a:prstGeom>
        </p:spPr>
        <p:txBody>
          <a:bodyPr anchor="t" rtlCol="false" tIns="0" lIns="0" bIns="0" rIns="0">
            <a:spAutoFit/>
          </a:bodyPr>
          <a:lstStyle/>
          <a:p>
            <a:pPr>
              <a:lnSpc>
                <a:spcPts val="3919"/>
              </a:lnSpc>
              <a:spcBef>
                <a:spcPct val="0"/>
              </a:spcBef>
            </a:pPr>
            <a:r>
              <a:rPr lang="en-US" sz="2799">
                <a:solidFill>
                  <a:srgbClr val="000000"/>
                </a:solidFill>
                <a:latin typeface="HK Grotesk Medium"/>
              </a:rPr>
              <a:t>P</a:t>
            </a:r>
            <a:r>
              <a:rPr lang="en-US" sz="2799">
                <a:solidFill>
                  <a:srgbClr val="000000"/>
                </a:solidFill>
                <a:latin typeface="HK Grotesk Medium"/>
              </a:rPr>
              <a:t>rofesor:</a:t>
            </a:r>
          </a:p>
          <a:p>
            <a:pPr>
              <a:lnSpc>
                <a:spcPts val="3919"/>
              </a:lnSpc>
              <a:spcBef>
                <a:spcPct val="0"/>
              </a:spcBef>
            </a:pPr>
            <a:r>
              <a:rPr lang="en-US" sz="2799">
                <a:solidFill>
                  <a:srgbClr val="000000"/>
                </a:solidFill>
                <a:latin typeface="HK Grotesk Medium"/>
              </a:rPr>
              <a:t>Diego Alberto Aracena Pizarro</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028700" y="328149"/>
            <a:ext cx="6329947" cy="9611653"/>
          </a:xfrm>
          <a:prstGeom prst="rect">
            <a:avLst/>
          </a:prstGeom>
        </p:spPr>
        <p:txBody>
          <a:bodyPr anchor="t" rtlCol="false" tIns="0" lIns="0" bIns="0" rIns="0">
            <a:spAutoFit/>
          </a:bodyPr>
          <a:lstStyle/>
          <a:p>
            <a:pPr algn="just">
              <a:lnSpc>
                <a:spcPts val="1953"/>
              </a:lnSpc>
            </a:pPr>
            <a:r>
              <a:rPr lang="en-US" sz="1514">
                <a:solidFill>
                  <a:srgbClr val="050A30"/>
                </a:solidFill>
                <a:latin typeface="HK Grotesk Medium"/>
              </a:rPr>
              <a:t># Función para manejar las acciones del servidor</a:t>
            </a:r>
          </a:p>
          <a:p>
            <a:pPr algn="just">
              <a:lnSpc>
                <a:spcPts val="1953"/>
              </a:lnSpc>
            </a:pPr>
            <a:r>
              <a:rPr lang="en-US" sz="1514">
                <a:solidFill>
                  <a:srgbClr val="050A30"/>
                </a:solidFill>
                <a:latin typeface="HK Grotesk Medium"/>
              </a:rPr>
              <a:t>def handle_actions(action):</a:t>
            </a:r>
          </a:p>
          <a:p>
            <a:pPr algn="just">
              <a:lnSpc>
                <a:spcPts val="1953"/>
              </a:lnSpc>
            </a:pPr>
            <a:r>
              <a:rPr lang="en-US" sz="1514">
                <a:solidFill>
                  <a:srgbClr val="050A30"/>
                </a:solidFill>
                <a:latin typeface="HK Grotesk Medium"/>
              </a:rPr>
              <a:t>    global led_encendido1, led_encendido2,led_encendido3, led_encendido4</a:t>
            </a:r>
          </a:p>
          <a:p>
            <a:pPr algn="just">
              <a:lnSpc>
                <a:spcPts val="1953"/>
              </a:lnSpc>
            </a:pPr>
            <a:r>
              <a:rPr lang="en-US" sz="1514">
                <a:solidFill>
                  <a:srgbClr val="050A30"/>
                </a:solidFill>
                <a:latin typeface="HK Grotesk Medium"/>
              </a:rPr>
              <a:t>   # Habitacion 1 </a:t>
            </a:r>
          </a:p>
          <a:p>
            <a:pPr algn="just">
              <a:lnSpc>
                <a:spcPts val="1953"/>
              </a:lnSpc>
            </a:pPr>
            <a:r>
              <a:rPr lang="en-US" sz="1514">
                <a:solidFill>
                  <a:srgbClr val="050A30"/>
                </a:solidFill>
                <a:latin typeface="HK Grotesk Medium"/>
              </a:rPr>
              <a:t>    if action == 'on1':</a:t>
            </a:r>
          </a:p>
          <a:p>
            <a:pPr algn="just">
              <a:lnSpc>
                <a:spcPts val="1953"/>
              </a:lnSpc>
            </a:pPr>
            <a:r>
              <a:rPr lang="en-US" sz="1514">
                <a:solidFill>
                  <a:srgbClr val="050A30"/>
                </a:solidFill>
                <a:latin typeface="HK Grotesk Medium"/>
              </a:rPr>
              <a:t>        led1.on()</a:t>
            </a:r>
          </a:p>
          <a:p>
            <a:pPr algn="just">
              <a:lnSpc>
                <a:spcPts val="1953"/>
              </a:lnSpc>
            </a:pPr>
            <a:r>
              <a:rPr lang="en-US" sz="1514">
                <a:solidFill>
                  <a:srgbClr val="050A30"/>
                </a:solidFill>
                <a:latin typeface="HK Grotesk Medium"/>
              </a:rPr>
              <a:t>        led_encendido1 = True</a:t>
            </a:r>
          </a:p>
          <a:p>
            <a:pPr algn="just">
              <a:lnSpc>
                <a:spcPts val="1953"/>
              </a:lnSpc>
            </a:pPr>
            <a:r>
              <a:rPr lang="en-US" sz="1514">
                <a:solidFill>
                  <a:srgbClr val="050A30"/>
                </a:solidFill>
                <a:latin typeface="HK Grotesk Medium"/>
              </a:rPr>
              <a:t>    elif action == 'off1':</a:t>
            </a:r>
          </a:p>
          <a:p>
            <a:pPr algn="just">
              <a:lnSpc>
                <a:spcPts val="1953"/>
              </a:lnSpc>
            </a:pPr>
            <a:r>
              <a:rPr lang="en-US" sz="1514">
                <a:solidFill>
                  <a:srgbClr val="050A30"/>
                </a:solidFill>
                <a:latin typeface="HK Grotesk Medium"/>
              </a:rPr>
              <a:t>        led1.off()</a:t>
            </a:r>
          </a:p>
          <a:p>
            <a:pPr algn="just">
              <a:lnSpc>
                <a:spcPts val="1953"/>
              </a:lnSpc>
            </a:pPr>
            <a:r>
              <a:rPr lang="en-US" sz="1514">
                <a:solidFill>
                  <a:srgbClr val="050A30"/>
                </a:solidFill>
                <a:latin typeface="HK Grotesk Medium"/>
              </a:rPr>
              <a:t>        led_encendido1 = False</a:t>
            </a:r>
          </a:p>
          <a:p>
            <a:pPr algn="just">
              <a:lnSpc>
                <a:spcPts val="1953"/>
              </a:lnSpc>
            </a:pPr>
            <a:r>
              <a:rPr lang="en-US" sz="1514">
                <a:solidFill>
                  <a:srgbClr val="050A30"/>
                </a:solidFill>
                <a:latin typeface="HK Grotesk Medium"/>
              </a:rPr>
              <a:t>   </a:t>
            </a:r>
          </a:p>
          <a:p>
            <a:pPr algn="just">
              <a:lnSpc>
                <a:spcPts val="1953"/>
              </a:lnSpc>
            </a:pPr>
            <a:r>
              <a:rPr lang="en-US" sz="1514">
                <a:solidFill>
                  <a:srgbClr val="050A30"/>
                </a:solidFill>
                <a:latin typeface="HK Grotesk Medium"/>
              </a:rPr>
              <a:t>    # Habitacion 2</a:t>
            </a:r>
          </a:p>
          <a:p>
            <a:pPr algn="just">
              <a:lnSpc>
                <a:spcPts val="1953"/>
              </a:lnSpc>
            </a:pPr>
          </a:p>
          <a:p>
            <a:pPr algn="just">
              <a:lnSpc>
                <a:spcPts val="1953"/>
              </a:lnSpc>
            </a:pPr>
            <a:r>
              <a:rPr lang="en-US" sz="1514">
                <a:solidFill>
                  <a:srgbClr val="050A30"/>
                </a:solidFill>
                <a:latin typeface="HK Grotesk Medium"/>
              </a:rPr>
              <a:t>    elif action == 'on2':</a:t>
            </a:r>
          </a:p>
          <a:p>
            <a:pPr algn="just">
              <a:lnSpc>
                <a:spcPts val="1953"/>
              </a:lnSpc>
            </a:pPr>
            <a:r>
              <a:rPr lang="en-US" sz="1514">
                <a:solidFill>
                  <a:srgbClr val="050A30"/>
                </a:solidFill>
                <a:latin typeface="HK Grotesk Medium"/>
              </a:rPr>
              <a:t>        led2.on()</a:t>
            </a:r>
          </a:p>
          <a:p>
            <a:pPr algn="just">
              <a:lnSpc>
                <a:spcPts val="1953"/>
              </a:lnSpc>
            </a:pPr>
            <a:r>
              <a:rPr lang="en-US" sz="1514">
                <a:solidFill>
                  <a:srgbClr val="050A30"/>
                </a:solidFill>
                <a:latin typeface="HK Grotesk Medium"/>
              </a:rPr>
              <a:t>        led_encendido2 = True</a:t>
            </a:r>
          </a:p>
          <a:p>
            <a:pPr algn="just">
              <a:lnSpc>
                <a:spcPts val="1953"/>
              </a:lnSpc>
            </a:pPr>
            <a:r>
              <a:rPr lang="en-US" sz="1514">
                <a:solidFill>
                  <a:srgbClr val="050A30"/>
                </a:solidFill>
                <a:latin typeface="HK Grotesk Medium"/>
              </a:rPr>
              <a:t>    elif action == 'off2':</a:t>
            </a:r>
          </a:p>
          <a:p>
            <a:pPr algn="just">
              <a:lnSpc>
                <a:spcPts val="1953"/>
              </a:lnSpc>
            </a:pPr>
            <a:r>
              <a:rPr lang="en-US" sz="1514">
                <a:solidFill>
                  <a:srgbClr val="050A30"/>
                </a:solidFill>
                <a:latin typeface="HK Grotesk Medium"/>
              </a:rPr>
              <a:t>        led2.off()</a:t>
            </a:r>
          </a:p>
          <a:p>
            <a:pPr algn="just">
              <a:lnSpc>
                <a:spcPts val="1953"/>
              </a:lnSpc>
            </a:pPr>
            <a:r>
              <a:rPr lang="en-US" sz="1514">
                <a:solidFill>
                  <a:srgbClr val="050A30"/>
                </a:solidFill>
                <a:latin typeface="HK Grotesk Medium"/>
              </a:rPr>
              <a:t>        led_encendido2 = False</a:t>
            </a:r>
          </a:p>
          <a:p>
            <a:pPr algn="just">
              <a:lnSpc>
                <a:spcPts val="1953"/>
              </a:lnSpc>
            </a:pPr>
          </a:p>
          <a:p>
            <a:pPr algn="just">
              <a:lnSpc>
                <a:spcPts val="1953"/>
              </a:lnSpc>
            </a:pPr>
            <a:r>
              <a:rPr lang="en-US" sz="1514">
                <a:solidFill>
                  <a:srgbClr val="050A30"/>
                </a:solidFill>
                <a:latin typeface="HK Grotesk Medium"/>
              </a:rPr>
              <a:t>    # Habitacion 3</a:t>
            </a:r>
          </a:p>
          <a:p>
            <a:pPr algn="just">
              <a:lnSpc>
                <a:spcPts val="1953"/>
              </a:lnSpc>
            </a:pPr>
            <a:r>
              <a:rPr lang="en-US" sz="1514">
                <a:solidFill>
                  <a:srgbClr val="050A30"/>
                </a:solidFill>
                <a:latin typeface="HK Grotesk Medium"/>
              </a:rPr>
              <a:t>        </a:t>
            </a:r>
          </a:p>
          <a:p>
            <a:pPr algn="just">
              <a:lnSpc>
                <a:spcPts val="1953"/>
              </a:lnSpc>
            </a:pPr>
            <a:r>
              <a:rPr lang="en-US" sz="1514">
                <a:solidFill>
                  <a:srgbClr val="050A30"/>
                </a:solidFill>
                <a:latin typeface="HK Grotesk Medium"/>
              </a:rPr>
              <a:t>    elif action == 'on3':</a:t>
            </a:r>
          </a:p>
          <a:p>
            <a:pPr algn="just">
              <a:lnSpc>
                <a:spcPts val="1953"/>
              </a:lnSpc>
            </a:pPr>
            <a:r>
              <a:rPr lang="en-US" sz="1514">
                <a:solidFill>
                  <a:srgbClr val="050A30"/>
                </a:solidFill>
                <a:latin typeface="HK Grotesk Medium"/>
              </a:rPr>
              <a:t>        led3.on()</a:t>
            </a:r>
          </a:p>
          <a:p>
            <a:pPr algn="just">
              <a:lnSpc>
                <a:spcPts val="1953"/>
              </a:lnSpc>
            </a:pPr>
            <a:r>
              <a:rPr lang="en-US" sz="1514">
                <a:solidFill>
                  <a:srgbClr val="050A30"/>
                </a:solidFill>
                <a:latin typeface="HK Grotesk Medium"/>
              </a:rPr>
              <a:t>        led_encendido3 = True</a:t>
            </a:r>
          </a:p>
          <a:p>
            <a:pPr algn="just">
              <a:lnSpc>
                <a:spcPts val="1953"/>
              </a:lnSpc>
            </a:pPr>
            <a:r>
              <a:rPr lang="en-US" sz="1514">
                <a:solidFill>
                  <a:srgbClr val="050A30"/>
                </a:solidFill>
                <a:latin typeface="HK Grotesk Medium"/>
              </a:rPr>
              <a:t>    elif action == 'off3':</a:t>
            </a:r>
          </a:p>
          <a:p>
            <a:pPr algn="just">
              <a:lnSpc>
                <a:spcPts val="1953"/>
              </a:lnSpc>
            </a:pPr>
            <a:r>
              <a:rPr lang="en-US" sz="1514">
                <a:solidFill>
                  <a:srgbClr val="050A30"/>
                </a:solidFill>
                <a:latin typeface="HK Grotesk Medium"/>
              </a:rPr>
              <a:t>        led3.off()</a:t>
            </a:r>
          </a:p>
          <a:p>
            <a:pPr algn="just">
              <a:lnSpc>
                <a:spcPts val="1953"/>
              </a:lnSpc>
            </a:pPr>
            <a:r>
              <a:rPr lang="en-US" sz="1514">
                <a:solidFill>
                  <a:srgbClr val="050A30"/>
                </a:solidFill>
                <a:latin typeface="HK Grotesk Medium"/>
              </a:rPr>
              <a:t>        led_encendido3 = False</a:t>
            </a:r>
          </a:p>
          <a:p>
            <a:pPr algn="just">
              <a:lnSpc>
                <a:spcPts val="1953"/>
              </a:lnSpc>
            </a:pPr>
          </a:p>
          <a:p>
            <a:pPr algn="just">
              <a:lnSpc>
                <a:spcPts val="1953"/>
              </a:lnSpc>
            </a:pPr>
            <a:r>
              <a:rPr lang="en-US" sz="1514">
                <a:solidFill>
                  <a:srgbClr val="050A30"/>
                </a:solidFill>
                <a:latin typeface="HK Grotesk Medium"/>
              </a:rPr>
              <a:t>    # Habitacion 4</a:t>
            </a:r>
          </a:p>
          <a:p>
            <a:pPr algn="just">
              <a:lnSpc>
                <a:spcPts val="1953"/>
              </a:lnSpc>
            </a:pPr>
            <a:r>
              <a:rPr lang="en-US" sz="1514">
                <a:solidFill>
                  <a:srgbClr val="050A30"/>
                </a:solidFill>
                <a:latin typeface="HK Grotesk Medium"/>
              </a:rPr>
              <a:t>        </a:t>
            </a:r>
          </a:p>
          <a:p>
            <a:pPr algn="just">
              <a:lnSpc>
                <a:spcPts val="1953"/>
              </a:lnSpc>
            </a:pPr>
            <a:r>
              <a:rPr lang="en-US" sz="1514">
                <a:solidFill>
                  <a:srgbClr val="050A30"/>
                </a:solidFill>
                <a:latin typeface="HK Grotesk Medium"/>
              </a:rPr>
              <a:t>    elif action == 'on4':</a:t>
            </a:r>
          </a:p>
          <a:p>
            <a:pPr algn="just">
              <a:lnSpc>
                <a:spcPts val="1953"/>
              </a:lnSpc>
            </a:pPr>
            <a:r>
              <a:rPr lang="en-US" sz="1514">
                <a:solidFill>
                  <a:srgbClr val="050A30"/>
                </a:solidFill>
                <a:latin typeface="HK Grotesk Medium"/>
              </a:rPr>
              <a:t>        led4.on()</a:t>
            </a:r>
          </a:p>
          <a:p>
            <a:pPr algn="just">
              <a:lnSpc>
                <a:spcPts val="1953"/>
              </a:lnSpc>
            </a:pPr>
            <a:r>
              <a:rPr lang="en-US" sz="1514">
                <a:solidFill>
                  <a:srgbClr val="050A30"/>
                </a:solidFill>
                <a:latin typeface="HK Grotesk Medium"/>
              </a:rPr>
              <a:t>        led_encendido4 = True</a:t>
            </a:r>
          </a:p>
          <a:p>
            <a:pPr algn="just">
              <a:lnSpc>
                <a:spcPts val="1953"/>
              </a:lnSpc>
            </a:pPr>
            <a:r>
              <a:rPr lang="en-US" sz="1514">
                <a:solidFill>
                  <a:srgbClr val="050A30"/>
                </a:solidFill>
                <a:latin typeface="HK Grotesk Medium"/>
              </a:rPr>
              <a:t>    elif action == 'off4':</a:t>
            </a:r>
          </a:p>
          <a:p>
            <a:pPr algn="just">
              <a:lnSpc>
                <a:spcPts val="1953"/>
              </a:lnSpc>
            </a:pPr>
            <a:r>
              <a:rPr lang="en-US" sz="1514">
                <a:solidFill>
                  <a:srgbClr val="050A30"/>
                </a:solidFill>
                <a:latin typeface="HK Grotesk Medium"/>
              </a:rPr>
              <a:t>        led4.off()</a:t>
            </a:r>
          </a:p>
          <a:p>
            <a:pPr algn="just">
              <a:lnSpc>
                <a:spcPts val="1953"/>
              </a:lnSpc>
            </a:pPr>
            <a:r>
              <a:rPr lang="en-US" sz="1514">
                <a:solidFill>
                  <a:srgbClr val="050A30"/>
                </a:solidFill>
                <a:latin typeface="HK Grotesk Medium"/>
              </a:rPr>
              <a:t>        led_encendido4 = False</a:t>
            </a:r>
          </a:p>
          <a:p>
            <a:pPr algn="just">
              <a:lnSpc>
                <a:spcPts val="1953"/>
              </a:lnSpc>
            </a:pPr>
            <a:r>
              <a:rPr lang="en-US" sz="1514">
                <a:solidFill>
                  <a:srgbClr val="050A30"/>
                </a:solidFill>
                <a:latin typeface="HK Grotesk Medium"/>
              </a:rPr>
              <a:t>    elif action == 'pir_on':</a:t>
            </a:r>
          </a:p>
        </p:txBody>
      </p:sp>
      <p:sp>
        <p:nvSpPr>
          <p:cNvPr name="TextBox 3" id="3"/>
          <p:cNvSpPr txBox="true"/>
          <p:nvPr/>
        </p:nvSpPr>
        <p:spPr>
          <a:xfrm rot="0">
            <a:off x="9144000" y="1009650"/>
            <a:ext cx="6568892" cy="5882406"/>
          </a:xfrm>
          <a:prstGeom prst="rect">
            <a:avLst/>
          </a:prstGeom>
        </p:spPr>
        <p:txBody>
          <a:bodyPr anchor="t" rtlCol="false" tIns="0" lIns="0" bIns="0" rIns="0">
            <a:spAutoFit/>
          </a:bodyPr>
          <a:lstStyle/>
          <a:p>
            <a:pPr algn="just">
              <a:lnSpc>
                <a:spcPts val="2027"/>
              </a:lnSpc>
            </a:pPr>
            <a:r>
              <a:rPr lang="en-US" sz="1571">
                <a:solidFill>
                  <a:srgbClr val="050A30"/>
                </a:solidFill>
                <a:latin typeface="HK Grotesk Medium"/>
              </a:rPr>
              <a:t>  while True:</a:t>
            </a:r>
          </a:p>
          <a:p>
            <a:pPr algn="just">
              <a:lnSpc>
                <a:spcPts val="2027"/>
              </a:lnSpc>
            </a:pPr>
            <a:r>
              <a:rPr lang="en-US" sz="1571">
                <a:solidFill>
                  <a:srgbClr val="050A30"/>
                </a:solidFill>
                <a:latin typeface="HK Grotesk Medium"/>
              </a:rPr>
              <a:t>            if pir1.motion_detected and not led_encendido1:</a:t>
            </a:r>
          </a:p>
          <a:p>
            <a:pPr algn="just">
              <a:lnSpc>
                <a:spcPts val="2027"/>
              </a:lnSpc>
            </a:pPr>
            <a:r>
              <a:rPr lang="en-US" sz="1571">
                <a:solidFill>
                  <a:srgbClr val="050A30"/>
                </a:solidFill>
                <a:latin typeface="HK Grotesk Medium"/>
              </a:rPr>
              <a:t>                print("Habitacion 1: Movimiento detectado, Encender led")</a:t>
            </a:r>
          </a:p>
          <a:p>
            <a:pPr algn="just">
              <a:lnSpc>
                <a:spcPts val="2027"/>
              </a:lnSpc>
            </a:pPr>
            <a:r>
              <a:rPr lang="en-US" sz="1571">
                <a:solidFill>
                  <a:srgbClr val="050A30"/>
                </a:solidFill>
                <a:latin typeface="HK Grotesk Medium"/>
              </a:rPr>
              <a:t>                led1.on()</a:t>
            </a:r>
          </a:p>
          <a:p>
            <a:pPr algn="just">
              <a:lnSpc>
                <a:spcPts val="2027"/>
              </a:lnSpc>
            </a:pPr>
            <a:r>
              <a:rPr lang="en-US" sz="1571">
                <a:solidFill>
                  <a:srgbClr val="050A30"/>
                </a:solidFill>
                <a:latin typeface="HK Grotesk Medium"/>
              </a:rPr>
              <a:t>                led_encendido1 = True</a:t>
            </a:r>
          </a:p>
          <a:p>
            <a:pPr algn="just">
              <a:lnSpc>
                <a:spcPts val="2027"/>
              </a:lnSpc>
            </a:pPr>
            <a:r>
              <a:rPr lang="en-US" sz="1571">
                <a:solidFill>
                  <a:srgbClr val="050A30"/>
                </a:solidFill>
                <a:latin typeface="HK Grotesk Medium"/>
              </a:rPr>
              <a:t>                time.sleep(10)</a:t>
            </a:r>
          </a:p>
          <a:p>
            <a:pPr algn="just">
              <a:lnSpc>
                <a:spcPts val="2027"/>
              </a:lnSpc>
            </a:pPr>
            <a:r>
              <a:rPr lang="en-US" sz="1571">
                <a:solidFill>
                  <a:srgbClr val="050A30"/>
                </a:solidFill>
                <a:latin typeface="HK Grotesk Medium"/>
              </a:rPr>
              <a:t>            elif pir2.motion_detected and not led_encendido2:</a:t>
            </a:r>
          </a:p>
          <a:p>
            <a:pPr algn="just">
              <a:lnSpc>
                <a:spcPts val="2027"/>
              </a:lnSpc>
            </a:pPr>
            <a:r>
              <a:rPr lang="en-US" sz="1571">
                <a:solidFill>
                  <a:srgbClr val="050A30"/>
                </a:solidFill>
                <a:latin typeface="HK Grotesk Medium"/>
              </a:rPr>
              <a:t>                print("Habitacion 2: Movimiento detectado, Encender led")</a:t>
            </a:r>
          </a:p>
          <a:p>
            <a:pPr algn="just">
              <a:lnSpc>
                <a:spcPts val="2027"/>
              </a:lnSpc>
            </a:pPr>
            <a:r>
              <a:rPr lang="en-US" sz="1571">
                <a:solidFill>
                  <a:srgbClr val="050A30"/>
                </a:solidFill>
                <a:latin typeface="HK Grotesk Medium"/>
              </a:rPr>
              <a:t>                led2.on()</a:t>
            </a:r>
          </a:p>
          <a:p>
            <a:pPr algn="just">
              <a:lnSpc>
                <a:spcPts val="2027"/>
              </a:lnSpc>
            </a:pPr>
            <a:r>
              <a:rPr lang="en-US" sz="1571">
                <a:solidFill>
                  <a:srgbClr val="050A30"/>
                </a:solidFill>
                <a:latin typeface="HK Grotesk Medium"/>
              </a:rPr>
              <a:t>                led_encendido2 = True</a:t>
            </a:r>
          </a:p>
          <a:p>
            <a:pPr algn="just">
              <a:lnSpc>
                <a:spcPts val="2027"/>
              </a:lnSpc>
            </a:pPr>
            <a:r>
              <a:rPr lang="en-US" sz="1571">
                <a:solidFill>
                  <a:srgbClr val="050A30"/>
                </a:solidFill>
                <a:latin typeface="HK Grotesk Medium"/>
              </a:rPr>
              <a:t>                time.sleep(10)</a:t>
            </a:r>
          </a:p>
          <a:p>
            <a:pPr algn="just">
              <a:lnSpc>
                <a:spcPts val="2027"/>
              </a:lnSpc>
            </a:pPr>
            <a:r>
              <a:rPr lang="en-US" sz="1571">
                <a:solidFill>
                  <a:srgbClr val="050A30"/>
                </a:solidFill>
                <a:latin typeface="HK Grotesk Medium"/>
              </a:rPr>
              <a:t>            elif led_encendido1 and pir1.motion_detected:</a:t>
            </a:r>
          </a:p>
          <a:p>
            <a:pPr algn="just">
              <a:lnSpc>
                <a:spcPts val="2027"/>
              </a:lnSpc>
            </a:pPr>
            <a:r>
              <a:rPr lang="en-US" sz="1571">
                <a:solidFill>
                  <a:srgbClr val="050A30"/>
                </a:solidFill>
                <a:latin typeface="HK Grotesk Medium"/>
              </a:rPr>
              <a:t>                print("Segundo movimiento detectado en la Habitación 1, apagando el LED")</a:t>
            </a:r>
          </a:p>
          <a:p>
            <a:pPr algn="just">
              <a:lnSpc>
                <a:spcPts val="2027"/>
              </a:lnSpc>
            </a:pPr>
            <a:r>
              <a:rPr lang="en-US" sz="1571">
                <a:solidFill>
                  <a:srgbClr val="050A30"/>
                </a:solidFill>
                <a:latin typeface="HK Grotesk Medium"/>
              </a:rPr>
              <a:t>                led1.off()</a:t>
            </a:r>
          </a:p>
          <a:p>
            <a:pPr algn="just">
              <a:lnSpc>
                <a:spcPts val="2027"/>
              </a:lnSpc>
            </a:pPr>
            <a:r>
              <a:rPr lang="en-US" sz="1571">
                <a:solidFill>
                  <a:srgbClr val="050A30"/>
                </a:solidFill>
                <a:latin typeface="HK Grotesk Medium"/>
              </a:rPr>
              <a:t>                led_encendido1 = False</a:t>
            </a:r>
          </a:p>
          <a:p>
            <a:pPr algn="just">
              <a:lnSpc>
                <a:spcPts val="2027"/>
              </a:lnSpc>
            </a:pPr>
            <a:r>
              <a:rPr lang="en-US" sz="1571">
                <a:solidFill>
                  <a:srgbClr val="050A30"/>
                </a:solidFill>
                <a:latin typeface="HK Grotesk Medium"/>
              </a:rPr>
              <a:t>                time.sleep(10)</a:t>
            </a:r>
          </a:p>
          <a:p>
            <a:pPr algn="just">
              <a:lnSpc>
                <a:spcPts val="2027"/>
              </a:lnSpc>
            </a:pPr>
            <a:r>
              <a:rPr lang="en-US" sz="1571">
                <a:solidFill>
                  <a:srgbClr val="050A30"/>
                </a:solidFill>
                <a:latin typeface="HK Grotesk Medium"/>
              </a:rPr>
              <a:t>            elif led_encendido2 and pir2.motion_detected:</a:t>
            </a:r>
          </a:p>
          <a:p>
            <a:pPr algn="just">
              <a:lnSpc>
                <a:spcPts val="2027"/>
              </a:lnSpc>
            </a:pPr>
            <a:r>
              <a:rPr lang="en-US" sz="1571">
                <a:solidFill>
                  <a:srgbClr val="050A30"/>
                </a:solidFill>
                <a:latin typeface="HK Grotesk Medium"/>
              </a:rPr>
              <a:t>                print("Segundo movimiento detectado en la Habitación 2, apagando el LED")</a:t>
            </a:r>
          </a:p>
          <a:p>
            <a:pPr algn="just">
              <a:lnSpc>
                <a:spcPts val="2027"/>
              </a:lnSpc>
            </a:pPr>
            <a:r>
              <a:rPr lang="en-US" sz="1571">
                <a:solidFill>
                  <a:srgbClr val="050A30"/>
                </a:solidFill>
                <a:latin typeface="HK Grotesk Medium"/>
              </a:rPr>
              <a:t>                led2.off()</a:t>
            </a:r>
          </a:p>
          <a:p>
            <a:pPr algn="just">
              <a:lnSpc>
                <a:spcPts val="2027"/>
              </a:lnSpc>
            </a:pPr>
            <a:r>
              <a:rPr lang="en-US" sz="1571">
                <a:solidFill>
                  <a:srgbClr val="050A30"/>
                </a:solidFill>
                <a:latin typeface="HK Grotesk Medium"/>
              </a:rPr>
              <a:t>                led_encendido2 = False</a:t>
            </a:r>
          </a:p>
          <a:p>
            <a:pPr algn="just">
              <a:lnSpc>
                <a:spcPts val="2027"/>
              </a:lnSpc>
            </a:pPr>
            <a:r>
              <a:rPr lang="en-US" sz="1571">
                <a:solidFill>
                  <a:srgbClr val="050A30"/>
                </a:solidFill>
                <a:latin typeface="HK Grotesk Medium"/>
              </a:rPr>
              <a:t>                time.sleep(10)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367ACA"/>
        </a:solidFill>
      </p:bgPr>
    </p:bg>
    <p:spTree>
      <p:nvGrpSpPr>
        <p:cNvPr id="1" name=""/>
        <p:cNvGrpSpPr/>
        <p:nvPr/>
      </p:nvGrpSpPr>
      <p:grpSpPr>
        <a:xfrm>
          <a:off x="0" y="0"/>
          <a:ext cx="0" cy="0"/>
          <a:chOff x="0" y="0"/>
          <a:chExt cx="0" cy="0"/>
        </a:xfrm>
      </p:grpSpPr>
      <p:sp>
        <p:nvSpPr>
          <p:cNvPr name="Freeform 2" id="2"/>
          <p:cNvSpPr/>
          <p:nvPr/>
        </p:nvSpPr>
        <p:spPr>
          <a:xfrm flipH="false" flipV="false" rot="0">
            <a:off x="6824013" y="4049317"/>
            <a:ext cx="3942169" cy="4958703"/>
          </a:xfrm>
          <a:custGeom>
            <a:avLst/>
            <a:gdLst/>
            <a:ahLst/>
            <a:cxnLst/>
            <a:rect r="r" b="b" t="t" l="l"/>
            <a:pathLst>
              <a:path h="4958703" w="3942169">
                <a:moveTo>
                  <a:pt x="0" y="0"/>
                </a:moveTo>
                <a:lnTo>
                  <a:pt x="3942169" y="0"/>
                </a:lnTo>
                <a:lnTo>
                  <a:pt x="3942169" y="4958703"/>
                </a:lnTo>
                <a:lnTo>
                  <a:pt x="0" y="49587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93842" y="568882"/>
            <a:ext cx="14802511" cy="3480435"/>
          </a:xfrm>
          <a:prstGeom prst="rect">
            <a:avLst/>
          </a:prstGeom>
        </p:spPr>
        <p:txBody>
          <a:bodyPr anchor="t" rtlCol="false" tIns="0" lIns="0" bIns="0" rIns="0">
            <a:spAutoFit/>
          </a:bodyPr>
          <a:lstStyle/>
          <a:p>
            <a:pPr algn="ctr">
              <a:lnSpc>
                <a:spcPts val="9120"/>
              </a:lnSpc>
              <a:spcBef>
                <a:spcPct val="0"/>
              </a:spcBef>
            </a:pPr>
            <a:r>
              <a:rPr lang="en-US" sz="8000">
                <a:solidFill>
                  <a:srgbClr val="F4F6FC"/>
                </a:solidFill>
                <a:latin typeface="Gotham Bold"/>
              </a:rPr>
              <a:t>DISEÑO DE INTERFAZ DE USUARIO Y COMUNICION CON EL USUARIO</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028700" y="1484891"/>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Problemas Encontrados:</a:t>
            </a:r>
          </a:p>
        </p:txBody>
      </p:sp>
      <p:sp>
        <p:nvSpPr>
          <p:cNvPr name="TextBox 3" id="3"/>
          <p:cNvSpPr txBox="true"/>
          <p:nvPr/>
        </p:nvSpPr>
        <p:spPr>
          <a:xfrm rot="0">
            <a:off x="1254338" y="2951646"/>
            <a:ext cx="10348281" cy="3896868"/>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-Problemas en ingresar la ip de la cámara al visor web</a:t>
            </a:r>
          </a:p>
          <a:p>
            <a:pPr algn="just">
              <a:lnSpc>
                <a:spcPts val="3096"/>
              </a:lnSpc>
            </a:pPr>
          </a:p>
          <a:p>
            <a:pPr algn="just">
              <a:lnSpc>
                <a:spcPts val="3096"/>
              </a:lnSpc>
            </a:pPr>
            <a:r>
              <a:rPr lang="en-US" sz="2400">
                <a:solidFill>
                  <a:srgbClr val="050A30"/>
                </a:solidFill>
                <a:latin typeface="HK Grotesk Medium"/>
              </a:rPr>
              <a:t>-Problema en la automatización de luces mediante el modo “Automático”</a:t>
            </a:r>
          </a:p>
          <a:p>
            <a:pPr algn="just">
              <a:lnSpc>
                <a:spcPts val="3096"/>
              </a:lnSpc>
            </a:pPr>
          </a:p>
          <a:p>
            <a:pPr algn="just">
              <a:lnSpc>
                <a:spcPts val="3096"/>
              </a:lnSpc>
            </a:pPr>
            <a:r>
              <a:rPr lang="en-US" sz="2400">
                <a:solidFill>
                  <a:srgbClr val="050A30"/>
                </a:solidFill>
                <a:latin typeface="HK Grotesk Medium"/>
              </a:rPr>
              <a:t>-Error en el mensaje de la puerta abierta se ve el mensaje incompleto</a:t>
            </a:r>
          </a:p>
          <a:p>
            <a:pPr algn="just">
              <a:lnSpc>
                <a:spcPts val="3096"/>
              </a:lnSpc>
            </a:pPr>
          </a:p>
          <a:p>
            <a:pPr algn="just">
              <a:lnSpc>
                <a:spcPts val="3096"/>
              </a:lnSpc>
            </a:pPr>
            <a:r>
              <a:rPr lang="en-US" sz="2400">
                <a:solidFill>
                  <a:srgbClr val="050A30"/>
                </a:solidFill>
                <a:latin typeface="HK Grotesk Medium"/>
              </a:rPr>
              <a:t>-Falla en la conexión entre los leds y sensores</a:t>
            </a:r>
          </a:p>
          <a:p>
            <a:pPr algn="just">
              <a:lnSpc>
                <a:spcPts val="3096"/>
              </a:lnSpc>
            </a:pPr>
          </a:p>
          <a:p>
            <a:pPr algn="just">
              <a:lnSpc>
                <a:spcPts val="3096"/>
              </a:lnSpc>
            </a:pPr>
            <a:r>
              <a:rPr lang="en-US" sz="2400">
                <a:solidFill>
                  <a:srgbClr val="050A30"/>
                </a:solidFill>
                <a:latin typeface="HK Grotesk Medium"/>
              </a:rPr>
              <a:t>-Problemas en el cambio de ip por el internet al que este conectado la Raspberry</a:t>
            </a:r>
          </a:p>
        </p:txBody>
      </p:sp>
      <p:sp>
        <p:nvSpPr>
          <p:cNvPr name="Freeform 4" id="4"/>
          <p:cNvSpPr/>
          <p:nvPr/>
        </p:nvSpPr>
        <p:spPr>
          <a:xfrm flipH="false" flipV="false" rot="0">
            <a:off x="11789453" y="3849671"/>
            <a:ext cx="6010263" cy="3643722"/>
          </a:xfrm>
          <a:custGeom>
            <a:avLst/>
            <a:gdLst/>
            <a:ahLst/>
            <a:cxnLst/>
            <a:rect r="r" b="b" t="t" l="l"/>
            <a:pathLst>
              <a:path h="3643722" w="6010263">
                <a:moveTo>
                  <a:pt x="0" y="0"/>
                </a:moveTo>
                <a:lnTo>
                  <a:pt x="6010263" y="0"/>
                </a:lnTo>
                <a:lnTo>
                  <a:pt x="6010263" y="3643722"/>
                </a:lnTo>
                <a:lnTo>
                  <a:pt x="0" y="3643722"/>
                </a:lnTo>
                <a:lnTo>
                  <a:pt x="0" y="0"/>
                </a:lnTo>
                <a:close/>
              </a:path>
            </a:pathLst>
          </a:custGeom>
          <a:blipFill>
            <a:blip r:embed="rId2"/>
            <a:stretch>
              <a:fillRect l="0" t="0" r="0" b="0"/>
            </a:stretch>
          </a:blipFill>
          <a:ln w="47625" cap="sq">
            <a:solidFill>
              <a:srgbClr val="000000"/>
            </a:solidFill>
            <a:prstDash val="solid"/>
            <a:miter/>
          </a:ln>
        </p:spPr>
      </p:sp>
    </p:spTree>
  </p:cSld>
  <p:clrMapOvr>
    <a:masterClrMapping/>
  </p:clrMapOvr>
</p:sld>
</file>

<file path=ppt/slides/slide13.xml><?xml version="1.0" encoding="utf-8"?>
<p:sld xmlns:p="http://schemas.openxmlformats.org/presentationml/2006/main" xmlns:a="http://schemas.openxmlformats.org/drawingml/2006/main">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028700" y="1484891"/>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Soluciones Propuestas:</a:t>
            </a:r>
          </a:p>
        </p:txBody>
      </p:sp>
      <p:sp>
        <p:nvSpPr>
          <p:cNvPr name="TextBox 3" id="3"/>
          <p:cNvSpPr txBox="true"/>
          <p:nvPr/>
        </p:nvSpPr>
        <p:spPr>
          <a:xfrm rot="0">
            <a:off x="1254338" y="2951646"/>
            <a:ext cx="10348281" cy="3896868"/>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-Cambiar la conexión entre sensores y leds para que interactúen varios a la vez</a:t>
            </a:r>
          </a:p>
          <a:p>
            <a:pPr algn="just">
              <a:lnSpc>
                <a:spcPts val="3096"/>
              </a:lnSpc>
            </a:pPr>
          </a:p>
          <a:p>
            <a:pPr algn="just">
              <a:lnSpc>
                <a:spcPts val="3096"/>
              </a:lnSpc>
            </a:pPr>
            <a:r>
              <a:rPr lang="en-US" sz="2400">
                <a:solidFill>
                  <a:srgbClr val="050A30"/>
                </a:solidFill>
                <a:latin typeface="HK Grotesk Medium"/>
              </a:rPr>
              <a:t>-Implementar la conexión entre funciones y aplicación correctamente a través del servidor de la Raspberry </a:t>
            </a:r>
          </a:p>
          <a:p>
            <a:pPr algn="just">
              <a:lnSpc>
                <a:spcPts val="3096"/>
              </a:lnSpc>
            </a:pPr>
          </a:p>
          <a:p>
            <a:pPr algn="just">
              <a:lnSpc>
                <a:spcPts val="3096"/>
              </a:lnSpc>
            </a:pPr>
            <a:r>
              <a:rPr lang="en-US" sz="2400">
                <a:solidFill>
                  <a:srgbClr val="050A30"/>
                </a:solidFill>
                <a:latin typeface="HK Grotesk Medium"/>
              </a:rPr>
              <a:t>-Rehacer el código del sensor magnético y ver porque genera el mensaje incompleto</a:t>
            </a:r>
          </a:p>
          <a:p>
            <a:pPr algn="just">
              <a:lnSpc>
                <a:spcPts val="3096"/>
              </a:lnSpc>
            </a:pPr>
          </a:p>
          <a:p>
            <a:pPr algn="just">
              <a:lnSpc>
                <a:spcPts val="3096"/>
              </a:lnSpc>
            </a:pPr>
            <a:r>
              <a:rPr lang="en-US" sz="2400">
                <a:solidFill>
                  <a:srgbClr val="050A30"/>
                </a:solidFill>
                <a:latin typeface="HK Grotesk Medium"/>
              </a:rPr>
              <a: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0852804" y="3457714"/>
            <a:ext cx="7252593" cy="4838839"/>
          </a:xfrm>
          <a:custGeom>
            <a:avLst/>
            <a:gdLst/>
            <a:ahLst/>
            <a:cxnLst/>
            <a:rect r="r" b="b" t="t" l="l"/>
            <a:pathLst>
              <a:path h="4838839" w="7252593">
                <a:moveTo>
                  <a:pt x="0" y="0"/>
                </a:moveTo>
                <a:lnTo>
                  <a:pt x="7252593" y="0"/>
                </a:lnTo>
                <a:lnTo>
                  <a:pt x="7252593" y="4838839"/>
                </a:lnTo>
                <a:lnTo>
                  <a:pt x="0" y="4838839"/>
                </a:lnTo>
                <a:lnTo>
                  <a:pt x="0" y="0"/>
                </a:lnTo>
                <a:close/>
              </a:path>
            </a:pathLst>
          </a:custGeom>
          <a:blipFill>
            <a:blip r:embed="rId2"/>
            <a:stretch>
              <a:fillRect l="0" t="0" r="0" b="0"/>
            </a:stretch>
          </a:blipFill>
          <a:ln w="57150" cap="sq">
            <a:solidFill>
              <a:srgbClr val="000000"/>
            </a:solidFill>
            <a:prstDash val="solid"/>
            <a:miter/>
          </a:ln>
        </p:spPr>
      </p:sp>
      <p:sp>
        <p:nvSpPr>
          <p:cNvPr name="TextBox 3" id="3"/>
          <p:cNvSpPr txBox="true"/>
          <p:nvPr/>
        </p:nvSpPr>
        <p:spPr>
          <a:xfrm rot="0">
            <a:off x="1028700" y="1484891"/>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Trabajo a futuro:</a:t>
            </a:r>
          </a:p>
        </p:txBody>
      </p:sp>
      <p:sp>
        <p:nvSpPr>
          <p:cNvPr name="TextBox 4" id="4"/>
          <p:cNvSpPr txBox="true"/>
          <p:nvPr/>
        </p:nvSpPr>
        <p:spPr>
          <a:xfrm rot="0">
            <a:off x="1028700" y="3438664"/>
            <a:ext cx="9433177" cy="2971168"/>
          </a:xfrm>
          <a:prstGeom prst="rect">
            <a:avLst/>
          </a:prstGeom>
        </p:spPr>
        <p:txBody>
          <a:bodyPr anchor="t" rtlCol="false" tIns="0" lIns="0" bIns="0" rIns="0">
            <a:spAutoFit/>
          </a:bodyPr>
          <a:lstStyle/>
          <a:p>
            <a:pPr algn="just">
              <a:lnSpc>
                <a:spcPts val="3057"/>
              </a:lnSpc>
            </a:pPr>
            <a:r>
              <a:rPr lang="en-US" sz="2370">
                <a:solidFill>
                  <a:srgbClr val="050A30"/>
                </a:solidFill>
                <a:latin typeface="HK Grotesk"/>
              </a:rPr>
              <a:t>-No se lograron implementar correctamente la función de que los sensores Pir mantenga encendidas las luces correctamente mediante la aplicación en modo automático, así como la interacción con la cámara web mediante la ip y solucionar el problema del mensaje incompleto del sensor de puerta</a:t>
            </a:r>
          </a:p>
          <a:p>
            <a:pPr algn="just">
              <a:lnSpc>
                <a:spcPts val="2822"/>
              </a:lnSpc>
            </a:pPr>
          </a:p>
          <a:p>
            <a:pPr algn="just">
              <a:lnSpc>
                <a:spcPts val="2822"/>
              </a:lnSpc>
            </a:pPr>
            <a:r>
              <a:rPr lang="en-US" sz="2187">
                <a:solidFill>
                  <a:srgbClr val="050A30"/>
                </a:solidFill>
                <a:latin typeface="HK Grotesk"/>
              </a:rPr>
              <a:t>-Quedo pendiente la compatibilidad con dispositivos IOS ,que fue propuesta al inicio del proyecto el cual permitirá tener mas alcance a diferentes personas</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367AC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10814710" y="4497530"/>
            <a:ext cx="5438575" cy="4486824"/>
          </a:xfrm>
          <a:prstGeom prst="rect">
            <a:avLst/>
          </a:prstGeom>
        </p:spPr>
      </p:pic>
      <p:sp>
        <p:nvSpPr>
          <p:cNvPr name="TextBox 3" id="3"/>
          <p:cNvSpPr txBox="true"/>
          <p:nvPr/>
        </p:nvSpPr>
        <p:spPr>
          <a:xfrm rot="0">
            <a:off x="1586996" y="1572116"/>
            <a:ext cx="7931111" cy="1286162"/>
          </a:xfrm>
          <a:prstGeom prst="rect">
            <a:avLst/>
          </a:prstGeom>
        </p:spPr>
        <p:txBody>
          <a:bodyPr anchor="t" rtlCol="false" tIns="0" lIns="0" bIns="0" rIns="0">
            <a:spAutoFit/>
          </a:bodyPr>
          <a:lstStyle/>
          <a:p>
            <a:pPr algn="ctr">
              <a:lnSpc>
                <a:spcPts val="10017"/>
              </a:lnSpc>
              <a:spcBef>
                <a:spcPct val="0"/>
              </a:spcBef>
            </a:pPr>
            <a:r>
              <a:rPr lang="en-US" sz="8787">
                <a:solidFill>
                  <a:srgbClr val="F4F6FC"/>
                </a:solidFill>
                <a:latin typeface="Gotham Bold"/>
              </a:rPr>
              <a:t>CONCLUSIÓN</a:t>
            </a:r>
          </a:p>
        </p:txBody>
      </p:sp>
      <p:sp>
        <p:nvSpPr>
          <p:cNvPr name="TextBox 4" id="4"/>
          <p:cNvSpPr txBox="true"/>
          <p:nvPr/>
        </p:nvSpPr>
        <p:spPr>
          <a:xfrm rot="0">
            <a:off x="1586996" y="3509608"/>
            <a:ext cx="7557004" cy="6990622"/>
          </a:xfrm>
          <a:prstGeom prst="rect">
            <a:avLst/>
          </a:prstGeom>
        </p:spPr>
        <p:txBody>
          <a:bodyPr anchor="t" rtlCol="false" tIns="0" lIns="0" bIns="0" rIns="0">
            <a:spAutoFit/>
          </a:bodyPr>
          <a:lstStyle/>
          <a:p>
            <a:pPr algn="just">
              <a:lnSpc>
                <a:spcPts val="3715"/>
              </a:lnSpc>
            </a:pPr>
            <a:r>
              <a:rPr lang="en-US" sz="2653">
                <a:solidFill>
                  <a:srgbClr val="FFFFFF"/>
                </a:solidFill>
                <a:latin typeface="Open Sans"/>
              </a:rPr>
              <a:t>El proyecto podría proporcionar una ayuda para aquellas personas a quienes va dirigido, para mejorar su vida diaria en estas tareas que resultan difíciles para ellos</a:t>
            </a:r>
          </a:p>
          <a:p>
            <a:pPr algn="just">
              <a:lnSpc>
                <a:spcPts val="3715"/>
              </a:lnSpc>
            </a:pPr>
          </a:p>
          <a:p>
            <a:pPr algn="just">
              <a:lnSpc>
                <a:spcPts val="3715"/>
              </a:lnSpc>
            </a:pPr>
            <a:r>
              <a:rPr lang="en-US" sz="2653">
                <a:solidFill>
                  <a:srgbClr val="FFFFFF"/>
                </a:solidFill>
                <a:latin typeface="Open Sans"/>
              </a:rPr>
              <a:t>La finalización del proyecto permite ver si el proyecto cumple con los requisitos funcionales establecidos y que no logro implementarse o genero dificultades para implementarse</a:t>
            </a:r>
          </a:p>
          <a:p>
            <a:pPr algn="just">
              <a:lnSpc>
                <a:spcPts val="3715"/>
              </a:lnSpc>
            </a:pPr>
          </a:p>
          <a:p>
            <a:pPr algn="just">
              <a:lnSpc>
                <a:spcPts val="3715"/>
              </a:lnSpc>
            </a:pPr>
          </a:p>
          <a:p>
            <a:pPr algn="just">
              <a:lnSpc>
                <a:spcPts val="3715"/>
              </a:lnSpc>
            </a:pPr>
          </a:p>
          <a:p>
            <a:pPr algn="just">
              <a:lnSpc>
                <a:spcPts val="3715"/>
              </a:lnSpc>
            </a:pPr>
          </a:p>
          <a:p>
            <a:pPr algn="just">
              <a:lnSpc>
                <a:spcPts val="3715"/>
              </a:lnSpc>
            </a:pPr>
          </a:p>
          <a:p>
            <a:pPr algn="just">
              <a:lnSpc>
                <a:spcPts val="3715"/>
              </a:lnSpc>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028700" y="535305"/>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Referencias:</a:t>
            </a:r>
          </a:p>
        </p:txBody>
      </p:sp>
      <p:sp>
        <p:nvSpPr>
          <p:cNvPr name="TextBox 3" id="3"/>
          <p:cNvSpPr txBox="true"/>
          <p:nvPr/>
        </p:nvSpPr>
        <p:spPr>
          <a:xfrm rot="0">
            <a:off x="1281553" y="1890289"/>
            <a:ext cx="10348281" cy="8192643"/>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Ideas que se extrajeron de los documentos que facilitó el profesor D.Aracena Pizarro: </a:t>
            </a:r>
            <a:r>
              <a:rPr lang="en-US" sz="2400" u="sng">
                <a:solidFill>
                  <a:srgbClr val="050A30"/>
                </a:solidFill>
                <a:latin typeface="HK Grotesk Medium"/>
                <a:hlinkClick r:id="rId2" tooltip="https://drive.google.com/drive/folders/1mxB5mMeD8pEWB_BbM7KNFwcr0r40dFnB"/>
              </a:rPr>
              <a:t>https://drive.google.com/drive/folders/1mxB5mMeD8pEWB_BbM7KNFwcr0r40dFnB</a:t>
            </a:r>
          </a:p>
          <a:p>
            <a:pPr algn="just">
              <a:lnSpc>
                <a:spcPts val="3096"/>
              </a:lnSpc>
            </a:pPr>
          </a:p>
          <a:p>
            <a:pPr algn="just">
              <a:lnSpc>
                <a:spcPts val="3096"/>
              </a:lnSpc>
            </a:pPr>
            <a:r>
              <a:rPr lang="en-US" sz="2400">
                <a:solidFill>
                  <a:srgbClr val="050A30"/>
                </a:solidFill>
                <a:latin typeface="HK Grotesk Medium"/>
              </a:rPr>
              <a:t>Información sobre sensores de puerta:</a:t>
            </a:r>
          </a:p>
          <a:p>
            <a:pPr algn="just">
              <a:lnSpc>
                <a:spcPts val="3096"/>
              </a:lnSpc>
            </a:pPr>
            <a:r>
              <a:rPr lang="en-US" sz="2400" u="sng">
                <a:solidFill>
                  <a:srgbClr val="050A30"/>
                </a:solidFill>
                <a:latin typeface="HK Grotesk Medium"/>
                <a:hlinkClick r:id="rId3" tooltip="https://homego.es/blog/sensor-de-puerta-tipos-funcionamiento-e-instalacion/#:~:text=Estos%20no%20son%20m%C3%A1s%20que,todas%20la%20zonas%20de%20paso"/>
              </a:rPr>
              <a:t>https://homego.es/blog/sensor-de-puerta-tipos-funcionamiento-e-instalacion/#:~:text=Estos%20no%20son%20más%20que,todas%20la%20zonas%20de%20paso</a:t>
            </a:r>
            <a:r>
              <a:rPr lang="en-US" sz="2400">
                <a:solidFill>
                  <a:srgbClr val="050A30"/>
                </a:solidFill>
                <a:latin typeface="HK Grotesk Medium"/>
              </a:rPr>
              <a:t>.</a:t>
            </a:r>
          </a:p>
          <a:p>
            <a:pPr algn="just">
              <a:lnSpc>
                <a:spcPts val="3096"/>
              </a:lnSpc>
            </a:pPr>
          </a:p>
          <a:p>
            <a:pPr algn="just">
              <a:lnSpc>
                <a:spcPts val="3096"/>
              </a:lnSpc>
            </a:pPr>
            <a:r>
              <a:rPr lang="en-US" sz="2400">
                <a:solidFill>
                  <a:srgbClr val="050A30"/>
                </a:solidFill>
                <a:latin typeface="HK Grotesk Medium"/>
              </a:rPr>
              <a:t>Información sensor de movimiento de luz</a:t>
            </a:r>
          </a:p>
          <a:p>
            <a:pPr algn="just">
              <a:lnSpc>
                <a:spcPts val="3096"/>
              </a:lnSpc>
            </a:pPr>
            <a:r>
              <a:rPr lang="en-US" sz="2400" u="sng">
                <a:solidFill>
                  <a:srgbClr val="050A30"/>
                </a:solidFill>
                <a:latin typeface="HK Grotesk Medium"/>
                <a:hlinkClick r:id="rId4" tooltip="https://www.blindabeep.com/que-es-sensor-de-movimiento-con-luz-y-como-instalarlo/#:~:text=Los%20sensores%20de%20movimiento%20con,se%20activa%20de%20forma%20autom%C3%A1tica"/>
              </a:rPr>
              <a:t>https://www.blindabeep.com/que-es-sensor-de-movimiento-con-luz-y-como-instalarlo/#:~:text=Los%20sensores%20de%20movimiento%20con,se%20activa%20de%20forma%20automática</a:t>
            </a:r>
            <a:r>
              <a:rPr lang="en-US" sz="2400">
                <a:solidFill>
                  <a:srgbClr val="050A30"/>
                </a:solidFill>
                <a:latin typeface="HK Grotesk Medium"/>
              </a:rPr>
              <a:t>.</a:t>
            </a:r>
          </a:p>
          <a:p>
            <a:pPr algn="just">
              <a:lnSpc>
                <a:spcPts val="3096"/>
              </a:lnSpc>
            </a:pPr>
            <a:r>
              <a:rPr lang="en-US" sz="2400">
                <a:solidFill>
                  <a:srgbClr val="050A30"/>
                </a:solidFill>
                <a:latin typeface="HK Grotesk Medium"/>
              </a:rPr>
              <a:t>Información control de cámara:</a:t>
            </a:r>
          </a:p>
          <a:p>
            <a:pPr algn="just">
              <a:lnSpc>
                <a:spcPts val="3096"/>
              </a:lnSpc>
            </a:pPr>
          </a:p>
          <a:p>
            <a:pPr algn="just">
              <a:lnSpc>
                <a:spcPts val="3096"/>
              </a:lnSpc>
            </a:pPr>
            <a:r>
              <a:rPr lang="en-US" sz="2400" u="sng">
                <a:solidFill>
                  <a:srgbClr val="050A30"/>
                </a:solidFill>
                <a:latin typeface="HK Grotesk Medium"/>
                <a:hlinkClick r:id="rId5" tooltip="https://www.euroinnova.edu.es/blog/monitoreo-de-cctv/#:~:text=El%20monitoreo%20de%20c%C3%A1maras%20cctv,de%20movimiento%2C%20entre%20otros%20dispositivos"/>
              </a:rPr>
              <a:t>https://www.euroinnova.edu.es/blog/monitoreo-de-cctv/#:~:text=El%20monitoreo%20de%20cámaras%20cctv,de%20movimiento%2C%20entre%20otros%20dispositivos</a:t>
            </a:r>
            <a:r>
              <a:rPr lang="en-US" sz="2400">
                <a:solidFill>
                  <a:srgbClr val="050A30"/>
                </a:solidFill>
                <a:latin typeface="HK Grotesk Medium"/>
              </a:rPr>
              <a:t>.</a:t>
            </a:r>
          </a:p>
          <a:p>
            <a:pPr algn="just">
              <a:lnSpc>
                <a:spcPts val="3096"/>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F2E62"/>
        </a:solidFill>
      </p:bgPr>
    </p:bg>
    <p:spTree>
      <p:nvGrpSpPr>
        <p:cNvPr id="1" name=""/>
        <p:cNvGrpSpPr/>
        <p:nvPr/>
      </p:nvGrpSpPr>
      <p:grpSpPr>
        <a:xfrm>
          <a:off x="0" y="0"/>
          <a:ext cx="0" cy="0"/>
          <a:chOff x="0" y="0"/>
          <a:chExt cx="0" cy="0"/>
        </a:xfrm>
      </p:grpSpPr>
      <p:grpSp>
        <p:nvGrpSpPr>
          <p:cNvPr name="Group 2" id="2"/>
          <p:cNvGrpSpPr/>
          <p:nvPr/>
        </p:nvGrpSpPr>
        <p:grpSpPr>
          <a:xfrm rot="0">
            <a:off x="-444633" y="9730382"/>
            <a:ext cx="19177267" cy="1113237"/>
            <a:chOff x="0" y="0"/>
            <a:chExt cx="5050803" cy="293198"/>
          </a:xfrm>
        </p:grpSpPr>
        <p:sp>
          <p:nvSpPr>
            <p:cNvPr name="Freeform 3" id="3"/>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45598"/>
            </a:solidFill>
          </p:spPr>
        </p:sp>
        <p:sp>
          <p:nvSpPr>
            <p:cNvPr name="TextBox 4" id="4"/>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444633" y="-556618"/>
            <a:ext cx="19177267" cy="1113237"/>
            <a:chOff x="0" y="0"/>
            <a:chExt cx="5050803" cy="293198"/>
          </a:xfrm>
        </p:grpSpPr>
        <p:sp>
          <p:nvSpPr>
            <p:cNvPr name="Freeform 6" id="6"/>
            <p:cNvSpPr/>
            <p:nvPr/>
          </p:nvSpPr>
          <p:spPr>
            <a:xfrm flipH="false" flipV="false" rot="0">
              <a:off x="0" y="0"/>
              <a:ext cx="5050803" cy="293198"/>
            </a:xfrm>
            <a:custGeom>
              <a:avLst/>
              <a:gdLst/>
              <a:ahLst/>
              <a:cxnLst/>
              <a:rect r="r" b="b" t="t" l="l"/>
              <a:pathLst>
                <a:path h="293198" w="5050803">
                  <a:moveTo>
                    <a:pt x="0" y="0"/>
                  </a:moveTo>
                  <a:lnTo>
                    <a:pt x="5050803" y="0"/>
                  </a:lnTo>
                  <a:lnTo>
                    <a:pt x="5050803" y="293198"/>
                  </a:lnTo>
                  <a:lnTo>
                    <a:pt x="0" y="293198"/>
                  </a:lnTo>
                  <a:close/>
                </a:path>
              </a:pathLst>
            </a:custGeom>
            <a:solidFill>
              <a:srgbClr val="045598"/>
            </a:solidFill>
          </p:spPr>
        </p:sp>
        <p:sp>
          <p:nvSpPr>
            <p:cNvPr name="TextBox 7" id="7"/>
            <p:cNvSpPr txBox="true"/>
            <p:nvPr/>
          </p:nvSpPr>
          <p:spPr>
            <a:xfrm>
              <a:off x="0" y="-38100"/>
              <a:ext cx="5050803" cy="331298"/>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a:grpSpLocks noChangeAspect="true"/>
          </p:cNvGrpSpPr>
          <p:nvPr/>
        </p:nvGrpSpPr>
        <p:grpSpPr>
          <a:xfrm rot="0">
            <a:off x="10035836" y="2133924"/>
            <a:ext cx="6378569" cy="6378569"/>
            <a:chOff x="0" y="0"/>
            <a:chExt cx="6350000" cy="6350000"/>
          </a:xfrm>
        </p:grpSpPr>
        <p:sp>
          <p:nvSpPr>
            <p:cNvPr name="Freeform 9" id="9"/>
            <p:cNvSpPr/>
            <p:nvPr/>
          </p:nvSpPr>
          <p:spPr>
            <a:xfrm flipH="false" flipV="false" rot="0">
              <a:off x="0" y="0"/>
              <a:ext cx="6351270" cy="6350000"/>
            </a:xfrm>
            <a:custGeom>
              <a:avLst/>
              <a:gdLst/>
              <a:ahLst/>
              <a:cxnLst/>
              <a:rect r="r" b="b" t="t" l="l"/>
              <a:pathLst>
                <a:path h="6350000" w="635127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0" t="-28116" r="0" b="-50490"/>
              </a:stretch>
            </a:blipFill>
          </p:spPr>
        </p:sp>
      </p:grpSp>
      <p:sp>
        <p:nvSpPr>
          <p:cNvPr name="TextBox 10" id="10"/>
          <p:cNvSpPr txBox="true"/>
          <p:nvPr/>
        </p:nvSpPr>
        <p:spPr>
          <a:xfrm rot="0">
            <a:off x="1471317" y="2210124"/>
            <a:ext cx="7924800" cy="5942952"/>
          </a:xfrm>
          <a:prstGeom prst="rect">
            <a:avLst/>
          </a:prstGeom>
        </p:spPr>
        <p:txBody>
          <a:bodyPr anchor="t" rtlCol="false" tIns="0" lIns="0" bIns="0" rIns="0">
            <a:spAutoFit/>
          </a:bodyPr>
          <a:lstStyle/>
          <a:p>
            <a:pPr marL="0" indent="0" lvl="0">
              <a:lnSpc>
                <a:spcPts val="15578"/>
              </a:lnSpc>
            </a:pPr>
            <a:r>
              <a:rPr lang="en-US" sz="13664">
                <a:solidFill>
                  <a:srgbClr val="98C7FF"/>
                </a:solidFill>
                <a:latin typeface="HK Grotesk Bold"/>
              </a:rPr>
              <a:t>¡Gracias por su atencion!</a:t>
            </a:r>
          </a:p>
        </p:txBody>
      </p:sp>
      <p:grpSp>
        <p:nvGrpSpPr>
          <p:cNvPr name="Group 11" id="11"/>
          <p:cNvGrpSpPr/>
          <p:nvPr/>
        </p:nvGrpSpPr>
        <p:grpSpPr>
          <a:xfrm rot="0">
            <a:off x="13221652" y="1258252"/>
            <a:ext cx="110490" cy="108585"/>
            <a:chOff x="0" y="0"/>
            <a:chExt cx="147320" cy="144780"/>
          </a:xfrm>
        </p:grpSpPr>
        <p:sp>
          <p:nvSpPr>
            <p:cNvPr name="Freeform 12" id="12"/>
            <p:cNvSpPr/>
            <p:nvPr/>
          </p:nvSpPr>
          <p:spPr>
            <a:xfrm flipH="false" flipV="false" rot="0">
              <a:off x="46990" y="45720"/>
              <a:ext cx="49530" cy="52070"/>
            </a:xfrm>
            <a:custGeom>
              <a:avLst/>
              <a:gdLst/>
              <a:ahLst/>
              <a:cxnLst/>
              <a:rect r="r" b="b" t="t" l="l"/>
              <a:pathLst>
                <a:path h="52070" w="49530">
                  <a:moveTo>
                    <a:pt x="49530" y="17780"/>
                  </a:moveTo>
                  <a:cubicBezTo>
                    <a:pt x="27940" y="52070"/>
                    <a:pt x="7620" y="45720"/>
                    <a:pt x="3810" y="38100"/>
                  </a:cubicBezTo>
                  <a:cubicBezTo>
                    <a:pt x="0" y="30480"/>
                    <a:pt x="3810" y="10160"/>
                    <a:pt x="10160" y="5080"/>
                  </a:cubicBezTo>
                  <a:cubicBezTo>
                    <a:pt x="16510" y="0"/>
                    <a:pt x="43180" y="7620"/>
                    <a:pt x="43180" y="7620"/>
                  </a:cubicBezTo>
                </a:path>
              </a:pathLst>
            </a:custGeom>
            <a:solidFill>
              <a:srgbClr val="FF3131"/>
            </a:solidFill>
            <a:ln cap="sq">
              <a:noFill/>
              <a:prstDash val="solid"/>
              <a:miter/>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219200" y="2231070"/>
            <a:ext cx="6219464" cy="1069976"/>
          </a:xfrm>
          <a:prstGeom prst="rect">
            <a:avLst/>
          </a:prstGeom>
        </p:spPr>
        <p:txBody>
          <a:bodyPr anchor="t" rtlCol="false" tIns="0" lIns="0" bIns="0" rIns="0">
            <a:spAutoFit/>
          </a:bodyPr>
          <a:lstStyle/>
          <a:p>
            <a:pPr marL="0" indent="0" lvl="0">
              <a:lnSpc>
                <a:spcPts val="8000"/>
              </a:lnSpc>
            </a:pPr>
            <a:r>
              <a:rPr lang="en-US" sz="8000">
                <a:solidFill>
                  <a:srgbClr val="050A30"/>
                </a:solidFill>
                <a:latin typeface="HK Grotesk Bold"/>
              </a:rPr>
              <a:t>Introducción</a:t>
            </a:r>
          </a:p>
        </p:txBody>
      </p:sp>
      <p:sp>
        <p:nvSpPr>
          <p:cNvPr name="TextBox 3" id="3"/>
          <p:cNvSpPr txBox="true"/>
          <p:nvPr/>
        </p:nvSpPr>
        <p:spPr>
          <a:xfrm rot="0">
            <a:off x="1219200" y="4019903"/>
            <a:ext cx="8115300" cy="3329940"/>
          </a:xfrm>
          <a:prstGeom prst="rect">
            <a:avLst/>
          </a:prstGeom>
        </p:spPr>
        <p:txBody>
          <a:bodyPr anchor="t" rtlCol="false" tIns="0" lIns="0" bIns="0" rIns="0">
            <a:spAutoFit/>
          </a:bodyPr>
          <a:lstStyle/>
          <a:p>
            <a:pPr>
              <a:lnSpc>
                <a:spcPts val="3359"/>
              </a:lnSpc>
            </a:pPr>
            <a:r>
              <a:rPr lang="en-US" sz="2400">
                <a:solidFill>
                  <a:srgbClr val="000000"/>
                </a:solidFill>
                <a:latin typeface="Open Sans"/>
              </a:rPr>
              <a:t>Este proyecto tiende a brindar seguridad y comodidad a los adultos mayores con movilidad reducida, para esto se diseñara una aplicación móvil para poder automatizar la casa y así poder mejorar la calidad de vida.</a:t>
            </a:r>
          </a:p>
          <a:p>
            <a:pPr>
              <a:lnSpc>
                <a:spcPts val="3359"/>
              </a:lnSpc>
            </a:pPr>
          </a:p>
          <a:p>
            <a:pPr marL="0" indent="0" lvl="0">
              <a:lnSpc>
                <a:spcPts val="3359"/>
              </a:lnSpc>
              <a:spcBef>
                <a:spcPct val="0"/>
              </a:spcBef>
            </a:pPr>
            <a:r>
              <a:rPr lang="en-US" sz="2400">
                <a:solidFill>
                  <a:srgbClr val="000000"/>
                </a:solidFill>
                <a:latin typeface="Open Sans"/>
              </a:rPr>
              <a:t>Antes de diseñar la aplicación móvil. Definiremos el comportamiento que debe tener nuestro software y como se coordina con los sensores y cámara. </a:t>
            </a:r>
          </a:p>
        </p:txBody>
      </p:sp>
      <p:sp>
        <p:nvSpPr>
          <p:cNvPr name="Freeform 4" id="4"/>
          <p:cNvSpPr/>
          <p:nvPr/>
        </p:nvSpPr>
        <p:spPr>
          <a:xfrm flipH="false" flipV="false" rot="0">
            <a:off x="10872570" y="2694620"/>
            <a:ext cx="5994063" cy="5297253"/>
          </a:xfrm>
          <a:custGeom>
            <a:avLst/>
            <a:gdLst/>
            <a:ahLst/>
            <a:cxnLst/>
            <a:rect r="r" b="b" t="t" l="l"/>
            <a:pathLst>
              <a:path h="5297253" w="5994063">
                <a:moveTo>
                  <a:pt x="0" y="0"/>
                </a:moveTo>
                <a:lnTo>
                  <a:pt x="5994063" y="0"/>
                </a:lnTo>
                <a:lnTo>
                  <a:pt x="5994063" y="5297253"/>
                </a:lnTo>
                <a:lnTo>
                  <a:pt x="0" y="5297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4789170" y="1144905"/>
            <a:ext cx="125730" cy="133350"/>
            <a:chOff x="0" y="0"/>
            <a:chExt cx="167640" cy="177800"/>
          </a:xfrm>
        </p:grpSpPr>
        <p:sp>
          <p:nvSpPr>
            <p:cNvPr name="Freeform 6" id="6"/>
            <p:cNvSpPr/>
            <p:nvPr/>
          </p:nvSpPr>
          <p:spPr>
            <a:xfrm flipH="false" flipV="false" rot="0">
              <a:off x="48260" y="49530"/>
              <a:ext cx="71120" cy="82550"/>
            </a:xfrm>
            <a:custGeom>
              <a:avLst/>
              <a:gdLst/>
              <a:ahLst/>
              <a:cxnLst/>
              <a:rect r="r" b="b" t="t" l="l"/>
              <a:pathLst>
                <a:path h="82550" w="71120">
                  <a:moveTo>
                    <a:pt x="2540" y="39370"/>
                  </a:moveTo>
                  <a:cubicBezTo>
                    <a:pt x="45720" y="1270"/>
                    <a:pt x="64770" y="12700"/>
                    <a:pt x="68580" y="20320"/>
                  </a:cubicBezTo>
                  <a:cubicBezTo>
                    <a:pt x="71120" y="26670"/>
                    <a:pt x="67310" y="38100"/>
                    <a:pt x="62230" y="43180"/>
                  </a:cubicBezTo>
                  <a:cubicBezTo>
                    <a:pt x="57150" y="48260"/>
                    <a:pt x="46990" y="52070"/>
                    <a:pt x="40640" y="50800"/>
                  </a:cubicBezTo>
                  <a:cubicBezTo>
                    <a:pt x="33020" y="49530"/>
                    <a:pt x="24130" y="44450"/>
                    <a:pt x="20320" y="38100"/>
                  </a:cubicBezTo>
                  <a:cubicBezTo>
                    <a:pt x="16510" y="31750"/>
                    <a:pt x="17780" y="20320"/>
                    <a:pt x="21590" y="13970"/>
                  </a:cubicBezTo>
                  <a:cubicBezTo>
                    <a:pt x="26670" y="7620"/>
                    <a:pt x="41910" y="0"/>
                    <a:pt x="49530" y="1270"/>
                  </a:cubicBezTo>
                  <a:cubicBezTo>
                    <a:pt x="57150" y="2540"/>
                    <a:pt x="66040" y="10160"/>
                    <a:pt x="67310" y="17780"/>
                  </a:cubicBezTo>
                  <a:cubicBezTo>
                    <a:pt x="69850" y="30480"/>
                    <a:pt x="48260" y="71120"/>
                    <a:pt x="35560" y="77470"/>
                  </a:cubicBezTo>
                  <a:cubicBezTo>
                    <a:pt x="26670" y="82550"/>
                    <a:pt x="11430" y="80010"/>
                    <a:pt x="6350" y="73660"/>
                  </a:cubicBezTo>
                  <a:cubicBezTo>
                    <a:pt x="0" y="67310"/>
                    <a:pt x="2540" y="39370"/>
                    <a:pt x="2540" y="39370"/>
                  </a:cubicBezTo>
                </a:path>
              </a:pathLst>
            </a:custGeom>
            <a:solidFill>
              <a:srgbClr val="000000"/>
            </a:solidFill>
            <a:ln cap="sq">
              <a:noFill/>
              <a:prstDash val="solid"/>
              <a:miter/>
            </a:ln>
          </p:spPr>
        </p:sp>
      </p:grpSp>
      <p:grpSp>
        <p:nvGrpSpPr>
          <p:cNvPr name="Group 7" id="7"/>
          <p:cNvGrpSpPr/>
          <p:nvPr/>
        </p:nvGrpSpPr>
        <p:grpSpPr>
          <a:xfrm rot="0">
            <a:off x="4484370" y="7535228"/>
            <a:ext cx="110490" cy="108585"/>
            <a:chOff x="0" y="0"/>
            <a:chExt cx="147320" cy="144780"/>
          </a:xfrm>
        </p:grpSpPr>
        <p:sp>
          <p:nvSpPr>
            <p:cNvPr name="Freeform 8" id="8"/>
            <p:cNvSpPr/>
            <p:nvPr/>
          </p:nvSpPr>
          <p:spPr>
            <a:xfrm flipH="false" flipV="false" rot="0">
              <a:off x="46990" y="45720"/>
              <a:ext cx="49530" cy="52070"/>
            </a:xfrm>
            <a:custGeom>
              <a:avLst/>
              <a:gdLst/>
              <a:ahLst/>
              <a:cxnLst/>
              <a:rect r="r" b="b" t="t" l="l"/>
              <a:pathLst>
                <a:path h="52070" w="49530">
                  <a:moveTo>
                    <a:pt x="49530" y="17780"/>
                  </a:moveTo>
                  <a:cubicBezTo>
                    <a:pt x="27940" y="52070"/>
                    <a:pt x="7620" y="45720"/>
                    <a:pt x="3810" y="38100"/>
                  </a:cubicBezTo>
                  <a:cubicBezTo>
                    <a:pt x="0" y="30480"/>
                    <a:pt x="3810" y="10160"/>
                    <a:pt x="10160" y="5080"/>
                  </a:cubicBezTo>
                  <a:cubicBezTo>
                    <a:pt x="16510" y="0"/>
                    <a:pt x="43180" y="7620"/>
                    <a:pt x="43180" y="7620"/>
                  </a:cubicBezTo>
                </a:path>
              </a:pathLst>
            </a:custGeom>
            <a:solidFill>
              <a:srgbClr val="000000"/>
            </a:solidFill>
            <a:ln cap="sq">
              <a:noFill/>
              <a:prstDash val="solid"/>
              <a:miter/>
            </a:ln>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2844411" y="1274861"/>
            <a:ext cx="2077031" cy="2232105"/>
          </a:xfrm>
          <a:custGeom>
            <a:avLst/>
            <a:gdLst/>
            <a:ahLst/>
            <a:cxnLst/>
            <a:rect r="r" b="b" t="t" l="l"/>
            <a:pathLst>
              <a:path h="2232105" w="2077031">
                <a:moveTo>
                  <a:pt x="0" y="0"/>
                </a:moveTo>
                <a:lnTo>
                  <a:pt x="2077031" y="0"/>
                </a:lnTo>
                <a:lnTo>
                  <a:pt x="2077031" y="2232105"/>
                </a:lnTo>
                <a:lnTo>
                  <a:pt x="0" y="2232105"/>
                </a:lnTo>
                <a:lnTo>
                  <a:pt x="0" y="0"/>
                </a:lnTo>
                <a:close/>
              </a:path>
            </a:pathLst>
          </a:custGeom>
          <a:blipFill>
            <a:blip r:embed="rId2"/>
            <a:stretch>
              <a:fillRect l="0" t="0" r="-29613" b="-14224"/>
            </a:stretch>
          </a:blipFill>
        </p:spPr>
      </p:sp>
      <p:sp>
        <p:nvSpPr>
          <p:cNvPr name="Freeform 3" id="3"/>
          <p:cNvSpPr/>
          <p:nvPr/>
        </p:nvSpPr>
        <p:spPr>
          <a:xfrm flipH="false" flipV="false" rot="0">
            <a:off x="13941348" y="2713293"/>
            <a:ext cx="2185070" cy="2240529"/>
          </a:xfrm>
          <a:custGeom>
            <a:avLst/>
            <a:gdLst/>
            <a:ahLst/>
            <a:cxnLst/>
            <a:rect r="r" b="b" t="t" l="l"/>
            <a:pathLst>
              <a:path h="2240529" w="2185070">
                <a:moveTo>
                  <a:pt x="0" y="0"/>
                </a:moveTo>
                <a:lnTo>
                  <a:pt x="2185070" y="0"/>
                </a:lnTo>
                <a:lnTo>
                  <a:pt x="2185070" y="2240529"/>
                </a:lnTo>
                <a:lnTo>
                  <a:pt x="0" y="2240529"/>
                </a:lnTo>
                <a:lnTo>
                  <a:pt x="0" y="0"/>
                </a:lnTo>
                <a:close/>
              </a:path>
            </a:pathLst>
          </a:custGeom>
          <a:blipFill>
            <a:blip r:embed="rId3"/>
            <a:stretch>
              <a:fillRect l="0" t="0" r="0" b="0"/>
            </a:stretch>
          </a:blipFill>
        </p:spPr>
      </p:sp>
      <p:sp>
        <p:nvSpPr>
          <p:cNvPr name="Freeform 4" id="4"/>
          <p:cNvSpPr/>
          <p:nvPr/>
        </p:nvSpPr>
        <p:spPr>
          <a:xfrm flipH="false" flipV="false" rot="0">
            <a:off x="12480055" y="4239582"/>
            <a:ext cx="1917020" cy="1428480"/>
          </a:xfrm>
          <a:custGeom>
            <a:avLst/>
            <a:gdLst/>
            <a:ahLst/>
            <a:cxnLst/>
            <a:rect r="r" b="b" t="t" l="l"/>
            <a:pathLst>
              <a:path h="1428480" w="1917020">
                <a:moveTo>
                  <a:pt x="0" y="0"/>
                </a:moveTo>
                <a:lnTo>
                  <a:pt x="1917020" y="0"/>
                </a:lnTo>
                <a:lnTo>
                  <a:pt x="1917020" y="1428480"/>
                </a:lnTo>
                <a:lnTo>
                  <a:pt x="0" y="1428480"/>
                </a:lnTo>
                <a:lnTo>
                  <a:pt x="0" y="0"/>
                </a:lnTo>
                <a:close/>
              </a:path>
            </a:pathLst>
          </a:custGeom>
          <a:blipFill>
            <a:blip r:embed="rId4"/>
            <a:stretch>
              <a:fillRect l="0" t="0" r="0" b="0"/>
            </a:stretch>
          </a:blipFill>
        </p:spPr>
      </p:sp>
      <p:sp>
        <p:nvSpPr>
          <p:cNvPr name="Freeform 5" id="5"/>
          <p:cNvSpPr/>
          <p:nvPr/>
        </p:nvSpPr>
        <p:spPr>
          <a:xfrm flipH="false" flipV="false" rot="0">
            <a:off x="14672326" y="6741097"/>
            <a:ext cx="1749522" cy="2328815"/>
          </a:xfrm>
          <a:custGeom>
            <a:avLst/>
            <a:gdLst/>
            <a:ahLst/>
            <a:cxnLst/>
            <a:rect r="r" b="b" t="t" l="l"/>
            <a:pathLst>
              <a:path h="2328815" w="1749522">
                <a:moveTo>
                  <a:pt x="0" y="0"/>
                </a:moveTo>
                <a:lnTo>
                  <a:pt x="1749522" y="0"/>
                </a:lnTo>
                <a:lnTo>
                  <a:pt x="1749522" y="2328814"/>
                </a:lnTo>
                <a:lnTo>
                  <a:pt x="0" y="23288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5061029" y="5445125"/>
            <a:ext cx="2021871" cy="1933414"/>
          </a:xfrm>
          <a:custGeom>
            <a:avLst/>
            <a:gdLst/>
            <a:ahLst/>
            <a:cxnLst/>
            <a:rect r="r" b="b" t="t" l="l"/>
            <a:pathLst>
              <a:path h="1933414" w="2021871">
                <a:moveTo>
                  <a:pt x="0" y="0"/>
                </a:moveTo>
                <a:lnTo>
                  <a:pt x="2021872" y="0"/>
                </a:lnTo>
                <a:lnTo>
                  <a:pt x="2021872" y="1933414"/>
                </a:lnTo>
                <a:lnTo>
                  <a:pt x="0" y="1933414"/>
                </a:lnTo>
                <a:lnTo>
                  <a:pt x="0" y="0"/>
                </a:lnTo>
                <a:close/>
              </a:path>
            </a:pathLst>
          </a:custGeom>
          <a:blipFill>
            <a:blip r:embed="rId7"/>
            <a:stretch>
              <a:fillRect l="0" t="0" r="0" b="0"/>
            </a:stretch>
          </a:blipFill>
        </p:spPr>
      </p:sp>
      <p:sp>
        <p:nvSpPr>
          <p:cNvPr name="Freeform 7" id="7"/>
          <p:cNvSpPr/>
          <p:nvPr/>
        </p:nvSpPr>
        <p:spPr>
          <a:xfrm flipH="false" flipV="false" rot="0">
            <a:off x="12844411" y="7128200"/>
            <a:ext cx="1552664" cy="1554607"/>
          </a:xfrm>
          <a:custGeom>
            <a:avLst/>
            <a:gdLst/>
            <a:ahLst/>
            <a:cxnLst/>
            <a:rect r="r" b="b" t="t" l="l"/>
            <a:pathLst>
              <a:path h="1554607" w="1552664">
                <a:moveTo>
                  <a:pt x="0" y="0"/>
                </a:moveTo>
                <a:lnTo>
                  <a:pt x="1552664" y="0"/>
                </a:lnTo>
                <a:lnTo>
                  <a:pt x="1552664" y="1554607"/>
                </a:lnTo>
                <a:lnTo>
                  <a:pt x="0" y="1554607"/>
                </a:lnTo>
                <a:lnTo>
                  <a:pt x="0" y="0"/>
                </a:lnTo>
                <a:close/>
              </a:path>
            </a:pathLst>
          </a:custGeom>
          <a:blipFill>
            <a:blip r:embed="rId8"/>
            <a:stretch>
              <a:fillRect l="0" t="0" r="0" b="0"/>
            </a:stretch>
          </a:blipFill>
        </p:spPr>
      </p:sp>
      <p:sp>
        <p:nvSpPr>
          <p:cNvPr name="TextBox 8" id="8"/>
          <p:cNvSpPr txBox="true"/>
          <p:nvPr/>
        </p:nvSpPr>
        <p:spPr>
          <a:xfrm rot="0">
            <a:off x="1452713" y="1255811"/>
            <a:ext cx="581951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PROBLEMATICA</a:t>
            </a:r>
          </a:p>
        </p:txBody>
      </p:sp>
      <p:sp>
        <p:nvSpPr>
          <p:cNvPr name="TextBox 9" id="9"/>
          <p:cNvSpPr txBox="true"/>
          <p:nvPr/>
        </p:nvSpPr>
        <p:spPr>
          <a:xfrm rot="0">
            <a:off x="1318715" y="4822825"/>
            <a:ext cx="743429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SOLUCION:</a:t>
            </a:r>
          </a:p>
        </p:txBody>
      </p:sp>
      <p:sp>
        <p:nvSpPr>
          <p:cNvPr name="TextBox 10" id="10"/>
          <p:cNvSpPr txBox="true"/>
          <p:nvPr/>
        </p:nvSpPr>
        <p:spPr>
          <a:xfrm rot="0">
            <a:off x="1318715" y="2192436"/>
            <a:ext cx="10137755" cy="1553718"/>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Dificultad para acceder a los interruptores para las personas que tienen movilidad reducida y vulnerabilidad en el hogar al no saber quien es el huésped que está en la puerta principal o por si está mal cerrada la puerta puede llegar un ladrón a entrar a la casa.</a:t>
            </a:r>
          </a:p>
        </p:txBody>
      </p:sp>
      <p:sp>
        <p:nvSpPr>
          <p:cNvPr name="TextBox 11" id="11"/>
          <p:cNvSpPr txBox="true"/>
          <p:nvPr/>
        </p:nvSpPr>
        <p:spPr>
          <a:xfrm rot="0">
            <a:off x="1318715" y="5759450"/>
            <a:ext cx="10348281" cy="1944243"/>
          </a:xfrm>
          <a:prstGeom prst="rect">
            <a:avLst/>
          </a:prstGeom>
        </p:spPr>
        <p:txBody>
          <a:bodyPr anchor="t" rtlCol="false" tIns="0" lIns="0" bIns="0" rIns="0">
            <a:spAutoFit/>
          </a:bodyPr>
          <a:lstStyle/>
          <a:p>
            <a:pPr algn="just">
              <a:lnSpc>
                <a:spcPts val="3096"/>
              </a:lnSpc>
            </a:pPr>
            <a:r>
              <a:rPr lang="en-US" sz="2400">
                <a:solidFill>
                  <a:srgbClr val="050A30"/>
                </a:solidFill>
                <a:latin typeface="HK Grotesk Medium"/>
              </a:rPr>
              <a:t>Se tendrá una app que pueda avisar cuando la puerta principal se queda abierta para recordarle al usuario que cierre la puerta. Lo otro es la instalación de cámara donde podrá vigilar el frontis de la casa para saber quien esta enfrente de la puerta. Y por ultimo, controlar las luces ya que el usuario quizás no siempre pueda prender la luz como de costumbre.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1334154">
            <a:off x="12159094" y="4594563"/>
            <a:ext cx="9316292" cy="6504466"/>
          </a:xfrm>
          <a:custGeom>
            <a:avLst/>
            <a:gdLst/>
            <a:ahLst/>
            <a:cxnLst/>
            <a:rect r="r" b="b" t="t" l="l"/>
            <a:pathLst>
              <a:path h="6504466" w="9316292">
                <a:moveTo>
                  <a:pt x="0" y="0"/>
                </a:moveTo>
                <a:lnTo>
                  <a:pt x="9316292" y="0"/>
                </a:lnTo>
                <a:lnTo>
                  <a:pt x="9316292" y="6504466"/>
                </a:lnTo>
                <a:lnTo>
                  <a:pt x="0" y="650446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32876">
            <a:off x="12832079" y="4036610"/>
            <a:ext cx="4929539" cy="4929539"/>
          </a:xfrm>
          <a:custGeom>
            <a:avLst/>
            <a:gdLst/>
            <a:ahLst/>
            <a:cxnLst/>
            <a:rect r="r" b="b" t="t" l="l"/>
            <a:pathLst>
              <a:path h="4929539" w="4929539">
                <a:moveTo>
                  <a:pt x="0" y="0"/>
                </a:moveTo>
                <a:lnTo>
                  <a:pt x="4929540" y="0"/>
                </a:lnTo>
                <a:lnTo>
                  <a:pt x="4929540" y="4929540"/>
                </a:lnTo>
                <a:lnTo>
                  <a:pt x="0" y="49295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254338" y="1230963"/>
            <a:ext cx="581951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OBJETIVO GENERAL</a:t>
            </a:r>
          </a:p>
        </p:txBody>
      </p:sp>
      <p:sp>
        <p:nvSpPr>
          <p:cNvPr name="TextBox 5" id="5"/>
          <p:cNvSpPr txBox="true"/>
          <p:nvPr/>
        </p:nvSpPr>
        <p:spPr>
          <a:xfrm rot="0">
            <a:off x="1254338" y="3327172"/>
            <a:ext cx="7434299" cy="622300"/>
          </a:xfrm>
          <a:prstGeom prst="rect">
            <a:avLst/>
          </a:prstGeom>
        </p:spPr>
        <p:txBody>
          <a:bodyPr anchor="t" rtlCol="false" tIns="0" lIns="0" bIns="0" rIns="0">
            <a:spAutoFit/>
          </a:bodyPr>
          <a:lstStyle/>
          <a:p>
            <a:pPr>
              <a:lnSpc>
                <a:spcPts val="4999"/>
              </a:lnSpc>
            </a:pPr>
            <a:r>
              <a:rPr lang="en-US" sz="3999" spc="319">
                <a:solidFill>
                  <a:srgbClr val="050A30"/>
                </a:solidFill>
                <a:latin typeface="HK Grotesk Bold"/>
              </a:rPr>
              <a:t>OBJETIVOS ESPECIFICOS:</a:t>
            </a:r>
          </a:p>
        </p:txBody>
      </p:sp>
      <p:sp>
        <p:nvSpPr>
          <p:cNvPr name="TextBox 6" id="6"/>
          <p:cNvSpPr txBox="true"/>
          <p:nvPr/>
        </p:nvSpPr>
        <p:spPr>
          <a:xfrm rot="0">
            <a:off x="1254338" y="2183029"/>
            <a:ext cx="12547020" cy="1163193"/>
          </a:xfrm>
          <a:prstGeom prst="rect">
            <a:avLst/>
          </a:prstGeom>
        </p:spPr>
        <p:txBody>
          <a:bodyPr anchor="t" rtlCol="false" tIns="0" lIns="0" bIns="0" rIns="0">
            <a:spAutoFit/>
          </a:bodyPr>
          <a:lstStyle/>
          <a:p>
            <a:pPr marL="518160" indent="-259080" lvl="1">
              <a:lnSpc>
                <a:spcPts val="3096"/>
              </a:lnSpc>
              <a:buFont typeface="Arial"/>
              <a:buChar char="•"/>
            </a:pPr>
            <a:r>
              <a:rPr lang="en-US" sz="2400">
                <a:solidFill>
                  <a:srgbClr val="050A30"/>
                </a:solidFill>
                <a:latin typeface="HK Grotesk Medium"/>
              </a:rPr>
              <a:t>-Diseñar una aplicación móvil que permita al usuario interactuar con los sensores para la Automatización de luces, control de cámara y sensores de puerta</a:t>
            </a:r>
          </a:p>
          <a:p>
            <a:pPr>
              <a:lnSpc>
                <a:spcPts val="3096"/>
              </a:lnSpc>
            </a:pPr>
          </a:p>
        </p:txBody>
      </p:sp>
      <p:sp>
        <p:nvSpPr>
          <p:cNvPr name="TextBox 7" id="7"/>
          <p:cNvSpPr txBox="true"/>
          <p:nvPr/>
        </p:nvSpPr>
        <p:spPr>
          <a:xfrm rot="0">
            <a:off x="1254338" y="4282847"/>
            <a:ext cx="12547020" cy="3896868"/>
          </a:xfrm>
          <a:prstGeom prst="rect">
            <a:avLst/>
          </a:prstGeom>
        </p:spPr>
        <p:txBody>
          <a:bodyPr anchor="t" rtlCol="false" tIns="0" lIns="0" bIns="0" rIns="0">
            <a:spAutoFit/>
          </a:bodyPr>
          <a:lstStyle/>
          <a:p>
            <a:pPr marL="518160" indent="-259080" lvl="1">
              <a:lnSpc>
                <a:spcPts val="3096"/>
              </a:lnSpc>
              <a:buFont typeface="Arial"/>
              <a:buChar char="•"/>
            </a:pPr>
            <a:r>
              <a:rPr lang="en-US" sz="2400">
                <a:solidFill>
                  <a:srgbClr val="050A30"/>
                </a:solidFill>
                <a:latin typeface="HK Grotesk Medium"/>
              </a:rPr>
              <a:t>-Diseñar un sistema de control y automatización de iluminación</a:t>
            </a:r>
          </a:p>
          <a:p>
            <a:pPr>
              <a:lnSpc>
                <a:spcPts val="3096"/>
              </a:lnSpc>
            </a:pPr>
          </a:p>
          <a:p>
            <a:pPr marL="518160" indent="-259080" lvl="1">
              <a:lnSpc>
                <a:spcPts val="3096"/>
              </a:lnSpc>
              <a:buFont typeface="Arial"/>
              <a:buChar char="•"/>
            </a:pPr>
            <a:r>
              <a:rPr lang="en-US" sz="2400">
                <a:solidFill>
                  <a:srgbClr val="050A30"/>
                </a:solidFill>
                <a:latin typeface="HK Grotesk Medium"/>
              </a:rPr>
              <a:t>-Desarrollar un mecanismo que detecte y notifique cuando la puerta se encuentre abierta</a:t>
            </a:r>
          </a:p>
          <a:p>
            <a:pPr>
              <a:lnSpc>
                <a:spcPts val="3096"/>
              </a:lnSpc>
            </a:pPr>
          </a:p>
          <a:p>
            <a:pPr marL="518160" indent="-259080" lvl="1">
              <a:lnSpc>
                <a:spcPts val="3096"/>
              </a:lnSpc>
              <a:buFont typeface="Arial"/>
              <a:buChar char="•"/>
            </a:pPr>
            <a:r>
              <a:rPr lang="en-US" sz="2400">
                <a:solidFill>
                  <a:srgbClr val="050A30"/>
                </a:solidFill>
                <a:latin typeface="HK Grotesk Medium"/>
              </a:rPr>
              <a:t>-Implementar una cámara que permita ver el video en tiempo real</a:t>
            </a:r>
          </a:p>
          <a:p>
            <a:pPr>
              <a:lnSpc>
                <a:spcPts val="3096"/>
              </a:lnSpc>
            </a:pPr>
          </a:p>
          <a:p>
            <a:pPr marL="518160" indent="-259080" lvl="1">
              <a:lnSpc>
                <a:spcPts val="3096"/>
              </a:lnSpc>
              <a:buFont typeface="Arial"/>
              <a:buChar char="•"/>
            </a:pPr>
            <a:r>
              <a:rPr lang="en-US" sz="2400">
                <a:solidFill>
                  <a:srgbClr val="050A30"/>
                </a:solidFill>
                <a:latin typeface="HK Grotesk Medium"/>
              </a:rPr>
              <a:t>-Desarrollar la aplicación móvil que interactúa con los sensores</a:t>
            </a:r>
          </a:p>
          <a:p>
            <a:pPr>
              <a:lnSpc>
                <a:spcPts val="3096"/>
              </a:lnSpc>
            </a:pPr>
          </a:p>
          <a:p>
            <a:pPr marL="518160" indent="-259080" lvl="1">
              <a:lnSpc>
                <a:spcPts val="3096"/>
              </a:lnSpc>
              <a:buFont typeface="Arial"/>
              <a:buChar char="•"/>
            </a:pPr>
            <a:r>
              <a:rPr lang="en-US" sz="2400">
                <a:solidFill>
                  <a:srgbClr val="050A30"/>
                </a:solidFill>
                <a:latin typeface="HK Grotesk Medium"/>
              </a:rPr>
              <a:t>-Realizar pruebas comprobando la efectividad del programa</a:t>
            </a:r>
          </a:p>
          <a:p>
            <a:pPr>
              <a:lnSpc>
                <a:spcPts val="3096"/>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639956" y="3540815"/>
            <a:ext cx="13044501" cy="6055964"/>
          </a:xfrm>
          <a:custGeom>
            <a:avLst/>
            <a:gdLst/>
            <a:ahLst/>
            <a:cxnLst/>
            <a:rect r="r" b="b" t="t" l="l"/>
            <a:pathLst>
              <a:path h="6055964" w="13044501">
                <a:moveTo>
                  <a:pt x="0" y="0"/>
                </a:moveTo>
                <a:lnTo>
                  <a:pt x="13044501" y="0"/>
                </a:lnTo>
                <a:lnTo>
                  <a:pt x="13044501" y="6055964"/>
                </a:lnTo>
                <a:lnTo>
                  <a:pt x="0" y="6055964"/>
                </a:lnTo>
                <a:lnTo>
                  <a:pt x="0" y="0"/>
                </a:lnTo>
                <a:close/>
              </a:path>
            </a:pathLst>
          </a:custGeom>
          <a:blipFill>
            <a:blip r:embed="rId2"/>
            <a:stretch>
              <a:fillRect l="0" t="0" r="0" b="0"/>
            </a:stretch>
          </a:blipFill>
        </p:spPr>
      </p:sp>
      <p:sp>
        <p:nvSpPr>
          <p:cNvPr name="TextBox 3" id="3"/>
          <p:cNvSpPr txBox="true"/>
          <p:nvPr/>
        </p:nvSpPr>
        <p:spPr>
          <a:xfrm rot="0">
            <a:off x="1159435" y="1486834"/>
            <a:ext cx="9443362" cy="918294"/>
          </a:xfrm>
          <a:prstGeom prst="rect">
            <a:avLst/>
          </a:prstGeom>
        </p:spPr>
        <p:txBody>
          <a:bodyPr anchor="t" rtlCol="false" tIns="0" lIns="0" bIns="0" rIns="0">
            <a:spAutoFit/>
          </a:bodyPr>
          <a:lstStyle/>
          <a:p>
            <a:pPr marL="0" indent="0" lvl="0">
              <a:lnSpc>
                <a:spcPts val="7108"/>
              </a:lnSpc>
            </a:pPr>
            <a:r>
              <a:rPr lang="en-US" sz="6235">
                <a:solidFill>
                  <a:srgbClr val="050A30"/>
                </a:solidFill>
                <a:latin typeface="HK Grotesk Bold"/>
              </a:rPr>
              <a:t>Carta Gantt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820883" y="2788095"/>
            <a:ext cx="3304391" cy="2236609"/>
          </a:xfrm>
          <a:custGeom>
            <a:avLst/>
            <a:gdLst/>
            <a:ahLst/>
            <a:cxnLst/>
            <a:rect r="r" b="b" t="t" l="l"/>
            <a:pathLst>
              <a:path h="2236609" w="3304391">
                <a:moveTo>
                  <a:pt x="0" y="0"/>
                </a:moveTo>
                <a:lnTo>
                  <a:pt x="3304391" y="0"/>
                </a:lnTo>
                <a:lnTo>
                  <a:pt x="3304391" y="2236608"/>
                </a:lnTo>
                <a:lnTo>
                  <a:pt x="0" y="2236608"/>
                </a:lnTo>
                <a:lnTo>
                  <a:pt x="0" y="0"/>
                </a:lnTo>
                <a:close/>
              </a:path>
            </a:pathLst>
          </a:custGeom>
          <a:blipFill>
            <a:blip r:embed="rId2"/>
            <a:stretch>
              <a:fillRect l="0" t="0" r="-5043" b="0"/>
            </a:stretch>
          </a:blipFill>
          <a:ln w="38100" cap="sq">
            <a:solidFill>
              <a:srgbClr val="000000"/>
            </a:solidFill>
            <a:prstDash val="solid"/>
            <a:miter/>
          </a:ln>
        </p:spPr>
      </p:sp>
      <p:sp>
        <p:nvSpPr>
          <p:cNvPr name="Freeform 3" id="3"/>
          <p:cNvSpPr/>
          <p:nvPr/>
        </p:nvSpPr>
        <p:spPr>
          <a:xfrm flipH="false" flipV="false" rot="0">
            <a:off x="12817940" y="1772465"/>
            <a:ext cx="2045295" cy="1653546"/>
          </a:xfrm>
          <a:custGeom>
            <a:avLst/>
            <a:gdLst/>
            <a:ahLst/>
            <a:cxnLst/>
            <a:rect r="r" b="b" t="t" l="l"/>
            <a:pathLst>
              <a:path h="1653546" w="2045295">
                <a:moveTo>
                  <a:pt x="0" y="0"/>
                </a:moveTo>
                <a:lnTo>
                  <a:pt x="2045295" y="0"/>
                </a:lnTo>
                <a:lnTo>
                  <a:pt x="2045295" y="1653546"/>
                </a:lnTo>
                <a:lnTo>
                  <a:pt x="0" y="1653546"/>
                </a:lnTo>
                <a:lnTo>
                  <a:pt x="0" y="0"/>
                </a:lnTo>
                <a:close/>
              </a:path>
            </a:pathLst>
          </a:custGeom>
          <a:blipFill>
            <a:blip r:embed="rId3"/>
            <a:stretch>
              <a:fillRect l="0" t="0" r="0" b="0"/>
            </a:stretch>
          </a:blipFill>
          <a:ln w="38100" cap="rnd">
            <a:solidFill>
              <a:srgbClr val="000000"/>
            </a:solidFill>
            <a:prstDash val="solid"/>
            <a:round/>
          </a:ln>
        </p:spPr>
      </p:sp>
      <p:sp>
        <p:nvSpPr>
          <p:cNvPr name="Freeform 4" id="4"/>
          <p:cNvSpPr/>
          <p:nvPr/>
        </p:nvSpPr>
        <p:spPr>
          <a:xfrm flipH="false" flipV="false" rot="0">
            <a:off x="13030878" y="4503963"/>
            <a:ext cx="1982353" cy="1820115"/>
          </a:xfrm>
          <a:custGeom>
            <a:avLst/>
            <a:gdLst/>
            <a:ahLst/>
            <a:cxnLst/>
            <a:rect r="r" b="b" t="t" l="l"/>
            <a:pathLst>
              <a:path h="1820115" w="1982353">
                <a:moveTo>
                  <a:pt x="0" y="0"/>
                </a:moveTo>
                <a:lnTo>
                  <a:pt x="1982353" y="0"/>
                </a:lnTo>
                <a:lnTo>
                  <a:pt x="1982353" y="1820115"/>
                </a:lnTo>
                <a:lnTo>
                  <a:pt x="0" y="1820115"/>
                </a:lnTo>
                <a:lnTo>
                  <a:pt x="0" y="0"/>
                </a:lnTo>
                <a:close/>
              </a:path>
            </a:pathLst>
          </a:custGeom>
          <a:blipFill>
            <a:blip r:embed="rId4"/>
            <a:stretch>
              <a:fillRect l="0" t="0" r="0" b="0"/>
            </a:stretch>
          </a:blipFill>
          <a:ln w="38100" cap="rnd">
            <a:solidFill>
              <a:srgbClr val="000000"/>
            </a:solidFill>
            <a:prstDash val="solid"/>
            <a:round/>
          </a:ln>
        </p:spPr>
      </p:sp>
      <p:grpSp>
        <p:nvGrpSpPr>
          <p:cNvPr name="Group 5" id="5"/>
          <p:cNvGrpSpPr/>
          <p:nvPr/>
        </p:nvGrpSpPr>
        <p:grpSpPr>
          <a:xfrm rot="0">
            <a:off x="1908890" y="5250219"/>
            <a:ext cx="688745" cy="533540"/>
            <a:chOff x="0" y="0"/>
            <a:chExt cx="812800" cy="629640"/>
          </a:xfrm>
        </p:grpSpPr>
        <p:sp>
          <p:nvSpPr>
            <p:cNvPr name="Freeform 6" id="6"/>
            <p:cNvSpPr/>
            <p:nvPr/>
          </p:nvSpPr>
          <p:spPr>
            <a:xfrm flipH="false" flipV="false" rot="0">
              <a:off x="0" y="0"/>
              <a:ext cx="812800" cy="629640"/>
            </a:xfrm>
            <a:custGeom>
              <a:avLst/>
              <a:gdLst/>
              <a:ahLst/>
              <a:cxnLst/>
              <a:rect r="r" b="b" t="t" l="l"/>
              <a:pathLst>
                <a:path h="629640" w="812800">
                  <a:moveTo>
                    <a:pt x="609600" y="0"/>
                  </a:moveTo>
                  <a:lnTo>
                    <a:pt x="203200" y="0"/>
                  </a:lnTo>
                  <a:lnTo>
                    <a:pt x="0" y="314820"/>
                  </a:lnTo>
                  <a:lnTo>
                    <a:pt x="203200" y="629640"/>
                  </a:lnTo>
                  <a:lnTo>
                    <a:pt x="609600" y="629640"/>
                  </a:lnTo>
                  <a:lnTo>
                    <a:pt x="812800" y="314820"/>
                  </a:lnTo>
                  <a:lnTo>
                    <a:pt x="609600" y="0"/>
                  </a:lnTo>
                  <a:close/>
                </a:path>
              </a:pathLst>
            </a:custGeom>
            <a:solidFill>
              <a:srgbClr val="FF3131"/>
            </a:solidFill>
            <a:ln w="38100" cap="sq">
              <a:solidFill>
                <a:srgbClr val="000000"/>
              </a:solidFill>
              <a:prstDash val="solid"/>
              <a:miter/>
            </a:ln>
          </p:spPr>
        </p:sp>
        <p:sp>
          <p:nvSpPr>
            <p:cNvPr name="TextBox 7" id="7"/>
            <p:cNvSpPr txBox="true"/>
            <p:nvPr/>
          </p:nvSpPr>
          <p:spPr>
            <a:xfrm>
              <a:off x="152400" y="-38100"/>
              <a:ext cx="508000" cy="667740"/>
            </a:xfrm>
            <a:prstGeom prst="rect">
              <a:avLst/>
            </a:prstGeom>
          </p:spPr>
          <p:txBody>
            <a:bodyPr anchor="ctr" rtlCol="false" tIns="50800" lIns="50800" bIns="50800" rIns="50800"/>
            <a:lstStyle/>
            <a:p>
              <a:pPr algn="ctr">
                <a:lnSpc>
                  <a:spcPts val="2659"/>
                </a:lnSpc>
              </a:pPr>
              <a:r>
                <a:rPr lang="en-US" sz="1899">
                  <a:solidFill>
                    <a:srgbClr val="000000"/>
                  </a:solidFill>
                  <a:latin typeface="HK Grotesk Medium"/>
                </a:rPr>
                <a:t>1</a:t>
              </a:r>
            </a:p>
          </p:txBody>
        </p:sp>
      </p:grpSp>
      <p:grpSp>
        <p:nvGrpSpPr>
          <p:cNvPr name="Group 8" id="8"/>
          <p:cNvGrpSpPr/>
          <p:nvPr/>
        </p:nvGrpSpPr>
        <p:grpSpPr>
          <a:xfrm rot="0">
            <a:off x="7986136" y="5288319"/>
            <a:ext cx="688745" cy="533540"/>
            <a:chOff x="0" y="0"/>
            <a:chExt cx="812800" cy="629640"/>
          </a:xfrm>
        </p:grpSpPr>
        <p:sp>
          <p:nvSpPr>
            <p:cNvPr name="Freeform 9" id="9"/>
            <p:cNvSpPr/>
            <p:nvPr/>
          </p:nvSpPr>
          <p:spPr>
            <a:xfrm flipH="false" flipV="false" rot="0">
              <a:off x="0" y="0"/>
              <a:ext cx="812800" cy="629640"/>
            </a:xfrm>
            <a:custGeom>
              <a:avLst/>
              <a:gdLst/>
              <a:ahLst/>
              <a:cxnLst/>
              <a:rect r="r" b="b" t="t" l="l"/>
              <a:pathLst>
                <a:path h="629640" w="812800">
                  <a:moveTo>
                    <a:pt x="609600" y="0"/>
                  </a:moveTo>
                  <a:lnTo>
                    <a:pt x="203200" y="0"/>
                  </a:lnTo>
                  <a:lnTo>
                    <a:pt x="0" y="314820"/>
                  </a:lnTo>
                  <a:lnTo>
                    <a:pt x="203200" y="629640"/>
                  </a:lnTo>
                  <a:lnTo>
                    <a:pt x="609600" y="629640"/>
                  </a:lnTo>
                  <a:lnTo>
                    <a:pt x="812800" y="314820"/>
                  </a:lnTo>
                  <a:lnTo>
                    <a:pt x="609600" y="0"/>
                  </a:lnTo>
                  <a:close/>
                </a:path>
              </a:pathLst>
            </a:custGeom>
            <a:solidFill>
              <a:srgbClr val="FF3131"/>
            </a:solidFill>
            <a:ln w="38100" cap="sq">
              <a:solidFill>
                <a:srgbClr val="000000"/>
              </a:solidFill>
              <a:prstDash val="solid"/>
              <a:miter/>
            </a:ln>
          </p:spPr>
        </p:sp>
        <p:sp>
          <p:nvSpPr>
            <p:cNvPr name="TextBox 10" id="10"/>
            <p:cNvSpPr txBox="true"/>
            <p:nvPr/>
          </p:nvSpPr>
          <p:spPr>
            <a:xfrm>
              <a:off x="152400" y="-38100"/>
              <a:ext cx="508000" cy="667740"/>
            </a:xfrm>
            <a:prstGeom prst="rect">
              <a:avLst/>
            </a:prstGeom>
          </p:spPr>
          <p:txBody>
            <a:bodyPr anchor="ctr" rtlCol="false" tIns="50800" lIns="50800" bIns="50800" rIns="50800"/>
            <a:lstStyle/>
            <a:p>
              <a:pPr algn="ctr">
                <a:lnSpc>
                  <a:spcPts val="2659"/>
                </a:lnSpc>
              </a:pPr>
              <a:r>
                <a:rPr lang="en-US" sz="1899">
                  <a:solidFill>
                    <a:srgbClr val="000000"/>
                  </a:solidFill>
                  <a:latin typeface="HK Grotesk Medium"/>
                </a:rPr>
                <a:t>2</a:t>
              </a:r>
            </a:p>
          </p:txBody>
        </p:sp>
      </p:grpSp>
      <p:grpSp>
        <p:nvGrpSpPr>
          <p:cNvPr name="Group 11" id="11"/>
          <p:cNvGrpSpPr/>
          <p:nvPr/>
        </p:nvGrpSpPr>
        <p:grpSpPr>
          <a:xfrm rot="0">
            <a:off x="11092184" y="3201459"/>
            <a:ext cx="688745" cy="533540"/>
            <a:chOff x="0" y="0"/>
            <a:chExt cx="812800" cy="629640"/>
          </a:xfrm>
        </p:grpSpPr>
        <p:sp>
          <p:nvSpPr>
            <p:cNvPr name="Freeform 12" id="12"/>
            <p:cNvSpPr/>
            <p:nvPr/>
          </p:nvSpPr>
          <p:spPr>
            <a:xfrm flipH="false" flipV="false" rot="0">
              <a:off x="0" y="0"/>
              <a:ext cx="812800" cy="629640"/>
            </a:xfrm>
            <a:custGeom>
              <a:avLst/>
              <a:gdLst/>
              <a:ahLst/>
              <a:cxnLst/>
              <a:rect r="r" b="b" t="t" l="l"/>
              <a:pathLst>
                <a:path h="629640" w="812800">
                  <a:moveTo>
                    <a:pt x="609600" y="0"/>
                  </a:moveTo>
                  <a:lnTo>
                    <a:pt x="203200" y="0"/>
                  </a:lnTo>
                  <a:lnTo>
                    <a:pt x="0" y="314820"/>
                  </a:lnTo>
                  <a:lnTo>
                    <a:pt x="203200" y="629640"/>
                  </a:lnTo>
                  <a:lnTo>
                    <a:pt x="609600" y="629640"/>
                  </a:lnTo>
                  <a:lnTo>
                    <a:pt x="812800" y="314820"/>
                  </a:lnTo>
                  <a:lnTo>
                    <a:pt x="609600" y="0"/>
                  </a:lnTo>
                  <a:close/>
                </a:path>
              </a:pathLst>
            </a:custGeom>
            <a:solidFill>
              <a:srgbClr val="FF3131"/>
            </a:solidFill>
            <a:ln w="38100" cap="sq">
              <a:solidFill>
                <a:srgbClr val="000000"/>
              </a:solidFill>
              <a:prstDash val="solid"/>
              <a:miter/>
            </a:ln>
          </p:spPr>
        </p:sp>
        <p:sp>
          <p:nvSpPr>
            <p:cNvPr name="TextBox 13" id="13"/>
            <p:cNvSpPr txBox="true"/>
            <p:nvPr/>
          </p:nvSpPr>
          <p:spPr>
            <a:xfrm>
              <a:off x="152400" y="-38100"/>
              <a:ext cx="508000" cy="667740"/>
            </a:xfrm>
            <a:prstGeom prst="rect">
              <a:avLst/>
            </a:prstGeom>
          </p:spPr>
          <p:txBody>
            <a:bodyPr anchor="ctr" rtlCol="false" tIns="50800" lIns="50800" bIns="50800" rIns="50800"/>
            <a:lstStyle/>
            <a:p>
              <a:pPr algn="ctr">
                <a:lnSpc>
                  <a:spcPts val="2659"/>
                </a:lnSpc>
              </a:pPr>
              <a:r>
                <a:rPr lang="en-US" sz="1899">
                  <a:solidFill>
                    <a:srgbClr val="000000"/>
                  </a:solidFill>
                  <a:latin typeface="HK Grotesk Medium"/>
                </a:rPr>
                <a:t>3</a:t>
              </a:r>
            </a:p>
          </p:txBody>
        </p:sp>
      </p:grpSp>
      <p:sp>
        <p:nvSpPr>
          <p:cNvPr name="Freeform 14" id="14"/>
          <p:cNvSpPr/>
          <p:nvPr/>
        </p:nvSpPr>
        <p:spPr>
          <a:xfrm flipH="false" flipV="false" rot="0">
            <a:off x="12330270" y="7572037"/>
            <a:ext cx="2081863" cy="1536315"/>
          </a:xfrm>
          <a:custGeom>
            <a:avLst/>
            <a:gdLst/>
            <a:ahLst/>
            <a:cxnLst/>
            <a:rect r="r" b="b" t="t" l="l"/>
            <a:pathLst>
              <a:path h="1536315" w="2081863">
                <a:moveTo>
                  <a:pt x="0" y="0"/>
                </a:moveTo>
                <a:lnTo>
                  <a:pt x="2081863" y="0"/>
                </a:lnTo>
                <a:lnTo>
                  <a:pt x="2081863" y="1536314"/>
                </a:lnTo>
                <a:lnTo>
                  <a:pt x="0" y="1536314"/>
                </a:lnTo>
                <a:lnTo>
                  <a:pt x="0" y="0"/>
                </a:lnTo>
                <a:close/>
              </a:path>
            </a:pathLst>
          </a:custGeom>
          <a:blipFill>
            <a:blip r:embed="rId5"/>
            <a:stretch>
              <a:fillRect l="0" t="0" r="0" b="0"/>
            </a:stretch>
          </a:blipFill>
          <a:ln w="38100" cap="sq">
            <a:solidFill>
              <a:srgbClr val="000000"/>
            </a:solidFill>
            <a:prstDash val="solid"/>
            <a:miter/>
          </a:ln>
        </p:spPr>
      </p:sp>
      <p:grpSp>
        <p:nvGrpSpPr>
          <p:cNvPr name="Group 15" id="15"/>
          <p:cNvGrpSpPr/>
          <p:nvPr/>
        </p:nvGrpSpPr>
        <p:grpSpPr>
          <a:xfrm rot="0">
            <a:off x="905323" y="5910814"/>
            <a:ext cx="3304391" cy="2922395"/>
            <a:chOff x="0" y="0"/>
            <a:chExt cx="788281" cy="697153"/>
          </a:xfrm>
        </p:grpSpPr>
        <p:sp>
          <p:nvSpPr>
            <p:cNvPr name="Freeform 16" id="16"/>
            <p:cNvSpPr/>
            <p:nvPr/>
          </p:nvSpPr>
          <p:spPr>
            <a:xfrm flipH="false" flipV="false" rot="0">
              <a:off x="0" y="0"/>
              <a:ext cx="788281" cy="697153"/>
            </a:xfrm>
            <a:custGeom>
              <a:avLst/>
              <a:gdLst/>
              <a:ahLst/>
              <a:cxnLst/>
              <a:rect r="r" b="b" t="t" l="l"/>
              <a:pathLst>
                <a:path h="697153" w="788281">
                  <a:moveTo>
                    <a:pt x="130950" y="0"/>
                  </a:moveTo>
                  <a:lnTo>
                    <a:pt x="657330" y="0"/>
                  </a:lnTo>
                  <a:cubicBezTo>
                    <a:pt x="692061" y="0"/>
                    <a:pt x="725368" y="13797"/>
                    <a:pt x="749926" y="38354"/>
                  </a:cubicBezTo>
                  <a:cubicBezTo>
                    <a:pt x="774484" y="62912"/>
                    <a:pt x="788281" y="96220"/>
                    <a:pt x="788281" y="130950"/>
                  </a:cubicBezTo>
                  <a:lnTo>
                    <a:pt x="788281" y="566203"/>
                  </a:lnTo>
                  <a:cubicBezTo>
                    <a:pt x="788281" y="600933"/>
                    <a:pt x="774484" y="634241"/>
                    <a:pt x="749926" y="658799"/>
                  </a:cubicBezTo>
                  <a:cubicBezTo>
                    <a:pt x="725368" y="683357"/>
                    <a:pt x="692061" y="697153"/>
                    <a:pt x="657330" y="697153"/>
                  </a:cubicBezTo>
                  <a:lnTo>
                    <a:pt x="130950" y="697153"/>
                  </a:lnTo>
                  <a:cubicBezTo>
                    <a:pt x="96220" y="697153"/>
                    <a:pt x="62912" y="683357"/>
                    <a:pt x="38354" y="658799"/>
                  </a:cubicBezTo>
                  <a:cubicBezTo>
                    <a:pt x="13797" y="634241"/>
                    <a:pt x="0" y="600933"/>
                    <a:pt x="0" y="566203"/>
                  </a:cubicBezTo>
                  <a:lnTo>
                    <a:pt x="0" y="130950"/>
                  </a:lnTo>
                  <a:cubicBezTo>
                    <a:pt x="0" y="96220"/>
                    <a:pt x="13797" y="62912"/>
                    <a:pt x="38354" y="38354"/>
                  </a:cubicBezTo>
                  <a:cubicBezTo>
                    <a:pt x="62912" y="13797"/>
                    <a:pt x="96220" y="0"/>
                    <a:pt x="130950" y="0"/>
                  </a:cubicBezTo>
                  <a:close/>
                </a:path>
              </a:pathLst>
            </a:custGeom>
            <a:solidFill>
              <a:srgbClr val="FF3131"/>
            </a:solidFill>
            <a:ln w="38100" cap="rnd">
              <a:solidFill>
                <a:srgbClr val="000000"/>
              </a:solidFill>
              <a:prstDash val="solid"/>
              <a:round/>
            </a:ln>
          </p:spPr>
        </p:sp>
        <p:sp>
          <p:nvSpPr>
            <p:cNvPr name="TextBox 17" id="17"/>
            <p:cNvSpPr txBox="true"/>
            <p:nvPr/>
          </p:nvSpPr>
          <p:spPr>
            <a:xfrm>
              <a:off x="0" y="-38100"/>
              <a:ext cx="788281" cy="735253"/>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Interfaz mediate el usuario puede acceder y controlar las diferentes funciones que contiene la aplicacion la cual le permite acceder a los sensores.</a:t>
              </a:r>
            </a:p>
          </p:txBody>
        </p:sp>
      </p:grpSp>
      <p:sp>
        <p:nvSpPr>
          <p:cNvPr name="Freeform 18" id="18"/>
          <p:cNvSpPr/>
          <p:nvPr/>
        </p:nvSpPr>
        <p:spPr>
          <a:xfrm flipH="false" flipV="false" rot="1785945">
            <a:off x="9705580" y="5951876"/>
            <a:ext cx="2773208" cy="783431"/>
          </a:xfrm>
          <a:custGeom>
            <a:avLst/>
            <a:gdLst/>
            <a:ahLst/>
            <a:cxnLst/>
            <a:rect r="r" b="b" t="t" l="l"/>
            <a:pathLst>
              <a:path h="783431" w="2773208">
                <a:moveTo>
                  <a:pt x="0" y="0"/>
                </a:moveTo>
                <a:lnTo>
                  <a:pt x="2773208" y="0"/>
                </a:lnTo>
                <a:lnTo>
                  <a:pt x="2773208" y="783431"/>
                </a:lnTo>
                <a:lnTo>
                  <a:pt x="0" y="7834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true" rot="-982832">
            <a:off x="9900661" y="2022540"/>
            <a:ext cx="2383046" cy="673210"/>
          </a:xfrm>
          <a:custGeom>
            <a:avLst/>
            <a:gdLst/>
            <a:ahLst/>
            <a:cxnLst/>
            <a:rect r="r" b="b" t="t" l="l"/>
            <a:pathLst>
              <a:path h="673210" w="2383046">
                <a:moveTo>
                  <a:pt x="0" y="673210"/>
                </a:moveTo>
                <a:lnTo>
                  <a:pt x="2383045" y="673210"/>
                </a:lnTo>
                <a:lnTo>
                  <a:pt x="2383045" y="0"/>
                </a:lnTo>
                <a:lnTo>
                  <a:pt x="0" y="0"/>
                </a:lnTo>
                <a:lnTo>
                  <a:pt x="0" y="67321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true" rot="1050656">
            <a:off x="10419313" y="3968953"/>
            <a:ext cx="2383046" cy="673210"/>
          </a:xfrm>
          <a:custGeom>
            <a:avLst/>
            <a:gdLst/>
            <a:ahLst/>
            <a:cxnLst/>
            <a:rect r="r" b="b" t="t" l="l"/>
            <a:pathLst>
              <a:path h="673210" w="2383046">
                <a:moveTo>
                  <a:pt x="0" y="673210"/>
                </a:moveTo>
                <a:lnTo>
                  <a:pt x="2383046" y="673210"/>
                </a:lnTo>
                <a:lnTo>
                  <a:pt x="2383046" y="0"/>
                </a:lnTo>
                <a:lnTo>
                  <a:pt x="0" y="0"/>
                </a:lnTo>
                <a:lnTo>
                  <a:pt x="0" y="67321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4125274" y="3658799"/>
            <a:ext cx="2422454" cy="732792"/>
          </a:xfrm>
          <a:custGeom>
            <a:avLst/>
            <a:gdLst/>
            <a:ahLst/>
            <a:cxnLst/>
            <a:rect r="r" b="b" t="t" l="l"/>
            <a:pathLst>
              <a:path h="732792" w="2422454">
                <a:moveTo>
                  <a:pt x="0" y="0"/>
                </a:moveTo>
                <a:lnTo>
                  <a:pt x="2422454" y="0"/>
                </a:lnTo>
                <a:lnTo>
                  <a:pt x="2422454" y="732793"/>
                </a:lnTo>
                <a:lnTo>
                  <a:pt x="0" y="73279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2" id="22"/>
          <p:cNvGrpSpPr/>
          <p:nvPr/>
        </p:nvGrpSpPr>
        <p:grpSpPr>
          <a:xfrm rot="0">
            <a:off x="15137056" y="1700175"/>
            <a:ext cx="2860773" cy="2125441"/>
            <a:chOff x="0" y="0"/>
            <a:chExt cx="682453" cy="507036"/>
          </a:xfrm>
        </p:grpSpPr>
        <p:sp>
          <p:nvSpPr>
            <p:cNvPr name="Freeform 23" id="23"/>
            <p:cNvSpPr/>
            <p:nvPr/>
          </p:nvSpPr>
          <p:spPr>
            <a:xfrm flipH="false" flipV="false" rot="0">
              <a:off x="0" y="0"/>
              <a:ext cx="682453" cy="507036"/>
            </a:xfrm>
            <a:custGeom>
              <a:avLst/>
              <a:gdLst/>
              <a:ahLst/>
              <a:cxnLst/>
              <a:rect r="r" b="b" t="t" l="l"/>
              <a:pathLst>
                <a:path h="507036" w="682453">
                  <a:moveTo>
                    <a:pt x="151549" y="0"/>
                  </a:moveTo>
                  <a:lnTo>
                    <a:pt x="530904" y="0"/>
                  </a:lnTo>
                  <a:cubicBezTo>
                    <a:pt x="614602" y="0"/>
                    <a:pt x="682453" y="67851"/>
                    <a:pt x="682453" y="151549"/>
                  </a:cubicBezTo>
                  <a:lnTo>
                    <a:pt x="682453" y="355487"/>
                  </a:lnTo>
                  <a:cubicBezTo>
                    <a:pt x="682453" y="439185"/>
                    <a:pt x="614602" y="507036"/>
                    <a:pt x="530904" y="507036"/>
                  </a:cubicBezTo>
                  <a:lnTo>
                    <a:pt x="151549" y="507036"/>
                  </a:lnTo>
                  <a:cubicBezTo>
                    <a:pt x="67851" y="507036"/>
                    <a:pt x="0" y="439185"/>
                    <a:pt x="0" y="355487"/>
                  </a:cubicBezTo>
                  <a:lnTo>
                    <a:pt x="0" y="151549"/>
                  </a:lnTo>
                  <a:cubicBezTo>
                    <a:pt x="0" y="67851"/>
                    <a:pt x="67851" y="0"/>
                    <a:pt x="151549" y="0"/>
                  </a:cubicBezTo>
                  <a:close/>
                </a:path>
              </a:pathLst>
            </a:custGeom>
            <a:solidFill>
              <a:srgbClr val="FF3131"/>
            </a:solidFill>
            <a:ln w="38100" cap="rnd">
              <a:solidFill>
                <a:srgbClr val="000000"/>
              </a:solidFill>
              <a:prstDash val="solid"/>
              <a:round/>
            </a:ln>
          </p:spPr>
        </p:sp>
        <p:sp>
          <p:nvSpPr>
            <p:cNvPr name="TextBox 24" id="24"/>
            <p:cNvSpPr txBox="true"/>
            <p:nvPr/>
          </p:nvSpPr>
          <p:spPr>
            <a:xfrm>
              <a:off x="0" y="-38100"/>
              <a:ext cx="682453" cy="545136"/>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El sensor magnetico detecta cuando sus imanes son separadas para notificar que la puerta esta abierta</a:t>
              </a:r>
            </a:p>
          </p:txBody>
        </p:sp>
      </p:grpSp>
      <p:grpSp>
        <p:nvGrpSpPr>
          <p:cNvPr name="Group 25" id="25"/>
          <p:cNvGrpSpPr/>
          <p:nvPr/>
        </p:nvGrpSpPr>
        <p:grpSpPr>
          <a:xfrm rot="0">
            <a:off x="15247909" y="4684211"/>
            <a:ext cx="2909253" cy="2098412"/>
            <a:chOff x="0" y="0"/>
            <a:chExt cx="694018" cy="500588"/>
          </a:xfrm>
        </p:grpSpPr>
        <p:sp>
          <p:nvSpPr>
            <p:cNvPr name="Freeform 26" id="26"/>
            <p:cNvSpPr/>
            <p:nvPr/>
          </p:nvSpPr>
          <p:spPr>
            <a:xfrm flipH="false" flipV="false" rot="0">
              <a:off x="0" y="0"/>
              <a:ext cx="694018" cy="500588"/>
            </a:xfrm>
            <a:custGeom>
              <a:avLst/>
              <a:gdLst/>
              <a:ahLst/>
              <a:cxnLst/>
              <a:rect r="r" b="b" t="t" l="l"/>
              <a:pathLst>
                <a:path h="500588" w="694018">
                  <a:moveTo>
                    <a:pt x="149024" y="0"/>
                  </a:moveTo>
                  <a:lnTo>
                    <a:pt x="544995" y="0"/>
                  </a:lnTo>
                  <a:cubicBezTo>
                    <a:pt x="584518" y="0"/>
                    <a:pt x="622423" y="15701"/>
                    <a:pt x="650370" y="43648"/>
                  </a:cubicBezTo>
                  <a:cubicBezTo>
                    <a:pt x="678318" y="71595"/>
                    <a:pt x="694018" y="109500"/>
                    <a:pt x="694018" y="149024"/>
                  </a:cubicBezTo>
                  <a:lnTo>
                    <a:pt x="694018" y="351564"/>
                  </a:lnTo>
                  <a:cubicBezTo>
                    <a:pt x="694018" y="433867"/>
                    <a:pt x="627298" y="500588"/>
                    <a:pt x="544995" y="500588"/>
                  </a:cubicBezTo>
                  <a:lnTo>
                    <a:pt x="149024" y="500588"/>
                  </a:lnTo>
                  <a:cubicBezTo>
                    <a:pt x="109500" y="500588"/>
                    <a:pt x="71595" y="484887"/>
                    <a:pt x="43648" y="456940"/>
                  </a:cubicBezTo>
                  <a:cubicBezTo>
                    <a:pt x="15701" y="428992"/>
                    <a:pt x="0" y="391087"/>
                    <a:pt x="0" y="351564"/>
                  </a:cubicBezTo>
                  <a:lnTo>
                    <a:pt x="0" y="149024"/>
                  </a:lnTo>
                  <a:cubicBezTo>
                    <a:pt x="0" y="109500"/>
                    <a:pt x="15701" y="71595"/>
                    <a:pt x="43648" y="43648"/>
                  </a:cubicBezTo>
                  <a:cubicBezTo>
                    <a:pt x="71595" y="15701"/>
                    <a:pt x="109500" y="0"/>
                    <a:pt x="149024" y="0"/>
                  </a:cubicBezTo>
                  <a:close/>
                </a:path>
              </a:pathLst>
            </a:custGeom>
            <a:solidFill>
              <a:srgbClr val="FF3131"/>
            </a:solidFill>
            <a:ln w="38100" cap="rnd">
              <a:solidFill>
                <a:srgbClr val="000000"/>
              </a:solidFill>
              <a:prstDash val="solid"/>
              <a:round/>
            </a:ln>
          </p:spPr>
        </p:sp>
        <p:sp>
          <p:nvSpPr>
            <p:cNvPr name="TextBox 27" id="27"/>
            <p:cNvSpPr txBox="true"/>
            <p:nvPr/>
          </p:nvSpPr>
          <p:spPr>
            <a:xfrm>
              <a:off x="0" y="-38100"/>
              <a:ext cx="694018" cy="538688"/>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La camara permite ver y detectar junto al sensor Pir,si alguien se encuentra en la puerta</a:t>
              </a:r>
            </a:p>
          </p:txBody>
        </p:sp>
      </p:grpSp>
      <p:grpSp>
        <p:nvGrpSpPr>
          <p:cNvPr name="Group 28" id="28"/>
          <p:cNvGrpSpPr/>
          <p:nvPr/>
        </p:nvGrpSpPr>
        <p:grpSpPr>
          <a:xfrm rot="0">
            <a:off x="14863235" y="7803745"/>
            <a:ext cx="3066450" cy="2014367"/>
            <a:chOff x="0" y="0"/>
            <a:chExt cx="731519" cy="480538"/>
          </a:xfrm>
        </p:grpSpPr>
        <p:sp>
          <p:nvSpPr>
            <p:cNvPr name="Freeform 29" id="29"/>
            <p:cNvSpPr/>
            <p:nvPr/>
          </p:nvSpPr>
          <p:spPr>
            <a:xfrm flipH="false" flipV="false" rot="0">
              <a:off x="0" y="0"/>
              <a:ext cx="731519" cy="480538"/>
            </a:xfrm>
            <a:custGeom>
              <a:avLst/>
              <a:gdLst/>
              <a:ahLst/>
              <a:cxnLst/>
              <a:rect r="r" b="b" t="t" l="l"/>
              <a:pathLst>
                <a:path h="480538" w="731519">
                  <a:moveTo>
                    <a:pt x="141384" y="0"/>
                  </a:moveTo>
                  <a:lnTo>
                    <a:pt x="590134" y="0"/>
                  </a:lnTo>
                  <a:cubicBezTo>
                    <a:pt x="668219" y="0"/>
                    <a:pt x="731519" y="63300"/>
                    <a:pt x="731519" y="141384"/>
                  </a:cubicBezTo>
                  <a:lnTo>
                    <a:pt x="731519" y="339154"/>
                  </a:lnTo>
                  <a:cubicBezTo>
                    <a:pt x="731519" y="376652"/>
                    <a:pt x="716623" y="412613"/>
                    <a:pt x="690108" y="439128"/>
                  </a:cubicBezTo>
                  <a:cubicBezTo>
                    <a:pt x="663594" y="465643"/>
                    <a:pt x="627632" y="480538"/>
                    <a:pt x="590134" y="480538"/>
                  </a:cubicBezTo>
                  <a:lnTo>
                    <a:pt x="141384" y="480538"/>
                  </a:lnTo>
                  <a:cubicBezTo>
                    <a:pt x="103887" y="480538"/>
                    <a:pt x="67925" y="465643"/>
                    <a:pt x="41410" y="439128"/>
                  </a:cubicBezTo>
                  <a:cubicBezTo>
                    <a:pt x="14896" y="412613"/>
                    <a:pt x="0" y="376652"/>
                    <a:pt x="0" y="339154"/>
                  </a:cubicBezTo>
                  <a:lnTo>
                    <a:pt x="0" y="141384"/>
                  </a:lnTo>
                  <a:cubicBezTo>
                    <a:pt x="0" y="103887"/>
                    <a:pt x="14896" y="67925"/>
                    <a:pt x="41410" y="41410"/>
                  </a:cubicBezTo>
                  <a:cubicBezTo>
                    <a:pt x="67925" y="14896"/>
                    <a:pt x="103887" y="0"/>
                    <a:pt x="141384" y="0"/>
                  </a:cubicBezTo>
                  <a:close/>
                </a:path>
              </a:pathLst>
            </a:custGeom>
            <a:solidFill>
              <a:srgbClr val="FF3131"/>
            </a:solidFill>
            <a:ln w="38100" cap="rnd">
              <a:solidFill>
                <a:srgbClr val="000000"/>
              </a:solidFill>
              <a:prstDash val="solid"/>
              <a:round/>
            </a:ln>
          </p:spPr>
        </p:sp>
        <p:sp>
          <p:nvSpPr>
            <p:cNvPr name="TextBox 30" id="30"/>
            <p:cNvSpPr txBox="true"/>
            <p:nvPr/>
          </p:nvSpPr>
          <p:spPr>
            <a:xfrm>
              <a:off x="0" y="-38100"/>
              <a:ext cx="731519" cy="518638"/>
            </a:xfrm>
            <a:prstGeom prst="rect">
              <a:avLst/>
            </a:prstGeom>
          </p:spPr>
          <p:txBody>
            <a:bodyPr anchor="ctr" rtlCol="false" tIns="50800" lIns="50800" bIns="50800" rIns="50800"/>
            <a:lstStyle/>
            <a:p>
              <a:pPr algn="just">
                <a:lnSpc>
                  <a:spcPts val="2659"/>
                </a:lnSpc>
              </a:pPr>
              <a:r>
                <a:rPr lang="en-US" sz="1899">
                  <a:solidFill>
                    <a:srgbClr val="FFFFFF"/>
                  </a:solidFill>
                  <a:latin typeface="HK Grotesk Medium"/>
                </a:rPr>
                <a:t>El sensor Pir detecta movimiento dentro del campo inflarrojo y acciona para prender luces .</a:t>
              </a:r>
            </a:p>
          </p:txBody>
        </p:sp>
      </p:grpSp>
      <p:grpSp>
        <p:nvGrpSpPr>
          <p:cNvPr name="Group 31" id="31"/>
          <p:cNvGrpSpPr/>
          <p:nvPr/>
        </p:nvGrpSpPr>
        <p:grpSpPr>
          <a:xfrm rot="0">
            <a:off x="6780078" y="5947543"/>
            <a:ext cx="3304391" cy="2848937"/>
            <a:chOff x="0" y="0"/>
            <a:chExt cx="788281" cy="679629"/>
          </a:xfrm>
        </p:grpSpPr>
        <p:sp>
          <p:nvSpPr>
            <p:cNvPr name="Freeform 32" id="32"/>
            <p:cNvSpPr/>
            <p:nvPr/>
          </p:nvSpPr>
          <p:spPr>
            <a:xfrm flipH="false" flipV="false" rot="0">
              <a:off x="0" y="0"/>
              <a:ext cx="788281" cy="679629"/>
            </a:xfrm>
            <a:custGeom>
              <a:avLst/>
              <a:gdLst/>
              <a:ahLst/>
              <a:cxnLst/>
              <a:rect r="r" b="b" t="t" l="l"/>
              <a:pathLst>
                <a:path h="679629" w="788281">
                  <a:moveTo>
                    <a:pt x="131203" y="0"/>
                  </a:moveTo>
                  <a:lnTo>
                    <a:pt x="657077" y="0"/>
                  </a:lnTo>
                  <a:cubicBezTo>
                    <a:pt x="691875" y="0"/>
                    <a:pt x="725247" y="13823"/>
                    <a:pt x="749852" y="38429"/>
                  </a:cubicBezTo>
                  <a:cubicBezTo>
                    <a:pt x="774458" y="63034"/>
                    <a:pt x="788281" y="96406"/>
                    <a:pt x="788281" y="131203"/>
                  </a:cubicBezTo>
                  <a:lnTo>
                    <a:pt x="788281" y="548426"/>
                  </a:lnTo>
                  <a:cubicBezTo>
                    <a:pt x="788281" y="583223"/>
                    <a:pt x="774458" y="616595"/>
                    <a:pt x="749852" y="641201"/>
                  </a:cubicBezTo>
                  <a:cubicBezTo>
                    <a:pt x="725247" y="665806"/>
                    <a:pt x="691875" y="679629"/>
                    <a:pt x="657077" y="679629"/>
                  </a:cubicBezTo>
                  <a:lnTo>
                    <a:pt x="131203" y="679629"/>
                  </a:lnTo>
                  <a:cubicBezTo>
                    <a:pt x="96406" y="679629"/>
                    <a:pt x="63034" y="665806"/>
                    <a:pt x="38429" y="641201"/>
                  </a:cubicBezTo>
                  <a:cubicBezTo>
                    <a:pt x="13823" y="616595"/>
                    <a:pt x="0" y="583223"/>
                    <a:pt x="0" y="548426"/>
                  </a:cubicBezTo>
                  <a:lnTo>
                    <a:pt x="0" y="131203"/>
                  </a:lnTo>
                  <a:cubicBezTo>
                    <a:pt x="0" y="96406"/>
                    <a:pt x="13823" y="63034"/>
                    <a:pt x="38429" y="38429"/>
                  </a:cubicBezTo>
                  <a:cubicBezTo>
                    <a:pt x="63034" y="13823"/>
                    <a:pt x="96406" y="0"/>
                    <a:pt x="131203" y="0"/>
                  </a:cubicBezTo>
                  <a:close/>
                </a:path>
              </a:pathLst>
            </a:custGeom>
            <a:solidFill>
              <a:srgbClr val="FF3131"/>
            </a:solidFill>
            <a:ln w="38100" cap="rnd">
              <a:solidFill>
                <a:srgbClr val="000000"/>
              </a:solidFill>
              <a:prstDash val="solid"/>
              <a:round/>
            </a:ln>
          </p:spPr>
        </p:sp>
        <p:sp>
          <p:nvSpPr>
            <p:cNvPr name="TextBox 33" id="33"/>
            <p:cNvSpPr txBox="true"/>
            <p:nvPr/>
          </p:nvSpPr>
          <p:spPr>
            <a:xfrm>
              <a:off x="0" y="-38100"/>
              <a:ext cx="788281" cy="717729"/>
            </a:xfrm>
            <a:prstGeom prst="rect">
              <a:avLst/>
            </a:prstGeom>
          </p:spPr>
          <p:txBody>
            <a:bodyPr anchor="ctr" rtlCol="false" tIns="50800" lIns="50800" bIns="50800" rIns="50800"/>
            <a:lstStyle/>
            <a:p>
              <a:pPr algn="just">
                <a:lnSpc>
                  <a:spcPts val="2659"/>
                </a:lnSpc>
              </a:pPr>
              <a:r>
                <a:rPr lang="en-US" sz="1899">
                  <a:solidFill>
                    <a:srgbClr val="F4F6FC"/>
                  </a:solidFill>
                  <a:latin typeface="HK Grotesk Medium"/>
                </a:rPr>
                <a:t>La raspberry Pi 4 es una pequeña computadora de placa unica la cual ofrece memoria,procesamiento y conectivadad para interactuar con los diferentes sensores conectados a esta.</a:t>
              </a:r>
            </a:p>
          </p:txBody>
        </p:sp>
      </p:grpSp>
      <p:sp>
        <p:nvSpPr>
          <p:cNvPr name="TextBox 34" id="34"/>
          <p:cNvSpPr txBox="true"/>
          <p:nvPr/>
        </p:nvSpPr>
        <p:spPr>
          <a:xfrm rot="0">
            <a:off x="12068987" y="971550"/>
            <a:ext cx="4365665"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Sensor Contacto Magnetico</a:t>
            </a:r>
          </a:p>
        </p:txBody>
      </p:sp>
      <p:sp>
        <p:nvSpPr>
          <p:cNvPr name="TextBox 35" id="35"/>
          <p:cNvSpPr txBox="true"/>
          <p:nvPr/>
        </p:nvSpPr>
        <p:spPr>
          <a:xfrm rot="0">
            <a:off x="701410" y="846024"/>
            <a:ext cx="9087441" cy="783560"/>
          </a:xfrm>
          <a:prstGeom prst="rect">
            <a:avLst/>
          </a:prstGeom>
        </p:spPr>
        <p:txBody>
          <a:bodyPr anchor="t" rtlCol="false" tIns="0" lIns="0" bIns="0" rIns="0">
            <a:spAutoFit/>
          </a:bodyPr>
          <a:lstStyle/>
          <a:p>
            <a:pPr algn="ctr">
              <a:lnSpc>
                <a:spcPts val="6025"/>
              </a:lnSpc>
              <a:spcBef>
                <a:spcPct val="0"/>
              </a:spcBef>
            </a:pPr>
            <a:r>
              <a:rPr lang="en-US" sz="5285">
                <a:solidFill>
                  <a:srgbClr val="050A30"/>
                </a:solidFill>
                <a:latin typeface="HK Grotesk Bold"/>
              </a:rPr>
              <a:t>Descripción </a:t>
            </a:r>
            <a:r>
              <a:rPr lang="en-US" sz="5285">
                <a:solidFill>
                  <a:srgbClr val="050A30"/>
                </a:solidFill>
                <a:latin typeface="HK Grotesk Bold"/>
              </a:rPr>
              <a:t>de la Arquitectura</a:t>
            </a:r>
          </a:p>
        </p:txBody>
      </p:sp>
      <p:grpSp>
        <p:nvGrpSpPr>
          <p:cNvPr name="Group 36" id="36"/>
          <p:cNvGrpSpPr/>
          <p:nvPr/>
        </p:nvGrpSpPr>
        <p:grpSpPr>
          <a:xfrm rot="0">
            <a:off x="12075795" y="424815"/>
            <a:ext cx="122873" cy="116205"/>
            <a:chOff x="0" y="0"/>
            <a:chExt cx="163830" cy="154940"/>
          </a:xfrm>
        </p:grpSpPr>
        <p:sp>
          <p:nvSpPr>
            <p:cNvPr name="Freeform 37" id="37"/>
            <p:cNvSpPr/>
            <p:nvPr/>
          </p:nvSpPr>
          <p:spPr>
            <a:xfrm flipH="false" flipV="false" rot="0">
              <a:off x="48260" y="49530"/>
              <a:ext cx="66040" cy="55880"/>
            </a:xfrm>
            <a:custGeom>
              <a:avLst/>
              <a:gdLst/>
              <a:ahLst/>
              <a:cxnLst/>
              <a:rect r="r" b="b" t="t" l="l"/>
              <a:pathLst>
                <a:path h="55880" w="66040">
                  <a:moveTo>
                    <a:pt x="35560" y="1270"/>
                  </a:moveTo>
                  <a:cubicBezTo>
                    <a:pt x="63500" y="13970"/>
                    <a:pt x="66040" y="25400"/>
                    <a:pt x="64770" y="31750"/>
                  </a:cubicBezTo>
                  <a:cubicBezTo>
                    <a:pt x="63500" y="38100"/>
                    <a:pt x="55880" y="46990"/>
                    <a:pt x="49530" y="49530"/>
                  </a:cubicBezTo>
                  <a:cubicBezTo>
                    <a:pt x="43180" y="52070"/>
                    <a:pt x="31750" y="50800"/>
                    <a:pt x="25400" y="46990"/>
                  </a:cubicBezTo>
                  <a:cubicBezTo>
                    <a:pt x="19050" y="43180"/>
                    <a:pt x="13970" y="33020"/>
                    <a:pt x="13970" y="25400"/>
                  </a:cubicBezTo>
                  <a:cubicBezTo>
                    <a:pt x="13970" y="19050"/>
                    <a:pt x="19050" y="8890"/>
                    <a:pt x="25400" y="5080"/>
                  </a:cubicBezTo>
                  <a:cubicBezTo>
                    <a:pt x="31750" y="1270"/>
                    <a:pt x="43180" y="0"/>
                    <a:pt x="49530" y="2540"/>
                  </a:cubicBezTo>
                  <a:cubicBezTo>
                    <a:pt x="55880" y="5080"/>
                    <a:pt x="63500" y="13970"/>
                    <a:pt x="64770" y="20320"/>
                  </a:cubicBezTo>
                  <a:cubicBezTo>
                    <a:pt x="66040" y="26670"/>
                    <a:pt x="63500" y="38100"/>
                    <a:pt x="58420" y="43180"/>
                  </a:cubicBezTo>
                  <a:cubicBezTo>
                    <a:pt x="53340" y="49530"/>
                    <a:pt x="40640" y="55880"/>
                    <a:pt x="31750" y="54610"/>
                  </a:cubicBezTo>
                  <a:cubicBezTo>
                    <a:pt x="21590" y="53340"/>
                    <a:pt x="5080" y="41910"/>
                    <a:pt x="2540" y="33020"/>
                  </a:cubicBezTo>
                  <a:cubicBezTo>
                    <a:pt x="0" y="24130"/>
                    <a:pt x="15240" y="3810"/>
                    <a:pt x="15240" y="3810"/>
                  </a:cubicBezTo>
                </a:path>
              </a:pathLst>
            </a:custGeom>
            <a:solidFill>
              <a:srgbClr val="FF3131"/>
            </a:solidFill>
            <a:ln cap="sq">
              <a:noFill/>
              <a:prstDash val="solid"/>
              <a:miter/>
            </a:ln>
          </p:spPr>
        </p:sp>
      </p:grpSp>
      <p:sp>
        <p:nvSpPr>
          <p:cNvPr name="Freeform 38" id="38"/>
          <p:cNvSpPr/>
          <p:nvPr/>
        </p:nvSpPr>
        <p:spPr>
          <a:xfrm flipH="false" flipV="false" rot="0">
            <a:off x="6867730" y="3097971"/>
            <a:ext cx="3185518" cy="2190348"/>
          </a:xfrm>
          <a:custGeom>
            <a:avLst/>
            <a:gdLst/>
            <a:ahLst/>
            <a:cxnLst/>
            <a:rect r="r" b="b" t="t" l="l"/>
            <a:pathLst>
              <a:path h="2190348" w="3185518">
                <a:moveTo>
                  <a:pt x="0" y="0"/>
                </a:moveTo>
                <a:lnTo>
                  <a:pt x="3185517" y="0"/>
                </a:lnTo>
                <a:lnTo>
                  <a:pt x="3185517" y="2190348"/>
                </a:lnTo>
                <a:lnTo>
                  <a:pt x="0" y="2190348"/>
                </a:lnTo>
                <a:lnTo>
                  <a:pt x="0" y="0"/>
                </a:lnTo>
                <a:close/>
              </a:path>
            </a:pathLst>
          </a:custGeom>
          <a:blipFill>
            <a:blip r:embed="rId10"/>
            <a:stretch>
              <a:fillRect l="0" t="0" r="0" b="0"/>
            </a:stretch>
          </a:blipFill>
          <a:ln w="38100" cap="sq">
            <a:solidFill>
              <a:srgbClr val="000000"/>
            </a:solidFill>
            <a:prstDash val="solid"/>
            <a:miter/>
          </a:ln>
        </p:spPr>
      </p:sp>
      <p:sp>
        <p:nvSpPr>
          <p:cNvPr name="TextBox 39" id="39"/>
          <p:cNvSpPr txBox="true"/>
          <p:nvPr/>
        </p:nvSpPr>
        <p:spPr>
          <a:xfrm rot="0">
            <a:off x="13438974" y="3849249"/>
            <a:ext cx="1256705"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Camara</a:t>
            </a:r>
          </a:p>
        </p:txBody>
      </p:sp>
      <p:sp>
        <p:nvSpPr>
          <p:cNvPr name="TextBox 40" id="40"/>
          <p:cNvSpPr txBox="true"/>
          <p:nvPr/>
        </p:nvSpPr>
        <p:spPr>
          <a:xfrm rot="0">
            <a:off x="12654834" y="6725472"/>
            <a:ext cx="1596985"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Sensor Pir</a:t>
            </a:r>
          </a:p>
        </p:txBody>
      </p:sp>
      <p:sp>
        <p:nvSpPr>
          <p:cNvPr name="TextBox 41" id="41"/>
          <p:cNvSpPr txBox="true"/>
          <p:nvPr/>
        </p:nvSpPr>
        <p:spPr>
          <a:xfrm rot="0">
            <a:off x="905323" y="2150810"/>
            <a:ext cx="3135511"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Interfaz del usuario</a:t>
            </a:r>
          </a:p>
        </p:txBody>
      </p:sp>
      <p:sp>
        <p:nvSpPr>
          <p:cNvPr name="TextBox 42" id="42"/>
          <p:cNvSpPr txBox="true"/>
          <p:nvPr/>
        </p:nvSpPr>
        <p:spPr>
          <a:xfrm rot="0">
            <a:off x="7036185" y="2102415"/>
            <a:ext cx="2361843" cy="456309"/>
          </a:xfrm>
          <a:prstGeom prst="rect">
            <a:avLst/>
          </a:prstGeom>
        </p:spPr>
        <p:txBody>
          <a:bodyPr anchor="t" rtlCol="false" tIns="0" lIns="0" bIns="0" rIns="0">
            <a:spAutoFit/>
          </a:bodyPr>
          <a:lstStyle/>
          <a:p>
            <a:pPr algn="ctr">
              <a:lnSpc>
                <a:spcPts val="3724"/>
              </a:lnSpc>
            </a:pPr>
            <a:r>
              <a:rPr lang="en-US" sz="2660">
                <a:solidFill>
                  <a:srgbClr val="050A30"/>
                </a:solidFill>
                <a:latin typeface="Open Sans Bold Italics"/>
              </a:rPr>
              <a:t>Raspberry Pi 4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661129" y="3172379"/>
            <a:ext cx="12709769" cy="5652593"/>
          </a:xfrm>
          <a:custGeom>
            <a:avLst/>
            <a:gdLst/>
            <a:ahLst/>
            <a:cxnLst/>
            <a:rect r="r" b="b" t="t" l="l"/>
            <a:pathLst>
              <a:path h="5652593" w="12709769">
                <a:moveTo>
                  <a:pt x="0" y="0"/>
                </a:moveTo>
                <a:lnTo>
                  <a:pt x="12709769" y="0"/>
                </a:lnTo>
                <a:lnTo>
                  <a:pt x="12709769" y="5652593"/>
                </a:lnTo>
                <a:lnTo>
                  <a:pt x="0" y="5652593"/>
                </a:lnTo>
                <a:lnTo>
                  <a:pt x="0" y="0"/>
                </a:lnTo>
                <a:close/>
              </a:path>
            </a:pathLst>
          </a:custGeom>
          <a:blipFill>
            <a:blip r:embed="rId2"/>
            <a:stretch>
              <a:fillRect l="0" t="0" r="0" b="0"/>
            </a:stretch>
          </a:blipFill>
        </p:spPr>
      </p:sp>
      <p:sp>
        <p:nvSpPr>
          <p:cNvPr name="TextBox 3" id="3"/>
          <p:cNvSpPr txBox="true"/>
          <p:nvPr/>
        </p:nvSpPr>
        <p:spPr>
          <a:xfrm rot="0">
            <a:off x="1661129" y="1833782"/>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Requerimientos Funcionales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AE8FF"/>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3125976"/>
            <a:ext cx="11390792" cy="6132324"/>
          </a:xfrm>
          <a:custGeom>
            <a:avLst/>
            <a:gdLst/>
            <a:ahLst/>
            <a:cxnLst/>
            <a:rect r="r" b="b" t="t" l="l"/>
            <a:pathLst>
              <a:path h="6132324" w="11390792">
                <a:moveTo>
                  <a:pt x="0" y="0"/>
                </a:moveTo>
                <a:lnTo>
                  <a:pt x="11390792" y="0"/>
                </a:lnTo>
                <a:lnTo>
                  <a:pt x="11390792" y="6132324"/>
                </a:lnTo>
                <a:lnTo>
                  <a:pt x="0" y="6132324"/>
                </a:lnTo>
                <a:lnTo>
                  <a:pt x="0" y="0"/>
                </a:lnTo>
                <a:close/>
              </a:path>
            </a:pathLst>
          </a:custGeom>
          <a:blipFill>
            <a:blip r:embed="rId2"/>
            <a:stretch>
              <a:fillRect l="0" t="0" r="0" b="0"/>
            </a:stretch>
          </a:blipFill>
        </p:spPr>
      </p:sp>
      <p:sp>
        <p:nvSpPr>
          <p:cNvPr name="TextBox 3" id="3"/>
          <p:cNvSpPr txBox="true"/>
          <p:nvPr/>
        </p:nvSpPr>
        <p:spPr>
          <a:xfrm rot="0">
            <a:off x="1028700" y="1484891"/>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Requerimientos No Funcionales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CAE8FF"/>
        </a:solidFill>
      </p:bgPr>
    </p:bg>
    <p:spTree>
      <p:nvGrpSpPr>
        <p:cNvPr id="1" name=""/>
        <p:cNvGrpSpPr/>
        <p:nvPr/>
      </p:nvGrpSpPr>
      <p:grpSpPr>
        <a:xfrm>
          <a:off x="0" y="0"/>
          <a:ext cx="0" cy="0"/>
          <a:chOff x="0" y="0"/>
          <a:chExt cx="0" cy="0"/>
        </a:xfrm>
      </p:grpSpPr>
      <p:sp>
        <p:nvSpPr>
          <p:cNvPr name="TextBox 2" id="2"/>
          <p:cNvSpPr txBox="true"/>
          <p:nvPr/>
        </p:nvSpPr>
        <p:spPr>
          <a:xfrm rot="0">
            <a:off x="1028700" y="1484891"/>
            <a:ext cx="13279150" cy="1024890"/>
          </a:xfrm>
          <a:prstGeom prst="rect">
            <a:avLst/>
          </a:prstGeom>
        </p:spPr>
        <p:txBody>
          <a:bodyPr anchor="t" rtlCol="false" tIns="0" lIns="0" bIns="0" rIns="0">
            <a:spAutoFit/>
          </a:bodyPr>
          <a:lstStyle/>
          <a:p>
            <a:pPr marL="0" indent="0" lvl="0">
              <a:lnSpc>
                <a:spcPts val="7979"/>
              </a:lnSpc>
            </a:pPr>
            <a:r>
              <a:rPr lang="en-US" sz="6999">
                <a:solidFill>
                  <a:srgbClr val="050A30"/>
                </a:solidFill>
                <a:latin typeface="HK Grotesk Bold"/>
              </a:rPr>
              <a:t>Módulos de Implementación:</a:t>
            </a:r>
          </a:p>
        </p:txBody>
      </p:sp>
      <p:sp>
        <p:nvSpPr>
          <p:cNvPr name="TextBox 3" id="3"/>
          <p:cNvSpPr txBox="true"/>
          <p:nvPr/>
        </p:nvSpPr>
        <p:spPr>
          <a:xfrm rot="0">
            <a:off x="1028700" y="2951646"/>
            <a:ext cx="10250898" cy="4380462"/>
          </a:xfrm>
          <a:prstGeom prst="rect">
            <a:avLst/>
          </a:prstGeom>
        </p:spPr>
        <p:txBody>
          <a:bodyPr anchor="t" rtlCol="false" tIns="0" lIns="0" bIns="0" rIns="0">
            <a:spAutoFit/>
          </a:bodyPr>
          <a:lstStyle/>
          <a:p>
            <a:pPr algn="just">
              <a:lnSpc>
                <a:spcPts val="3163"/>
              </a:lnSpc>
            </a:pPr>
            <a:r>
              <a:rPr lang="en-US" sz="2452">
                <a:solidFill>
                  <a:srgbClr val="050A30"/>
                </a:solidFill>
                <a:latin typeface="HK Grotesk Medium"/>
              </a:rPr>
              <a:t>-Servidor: El servidor esta implementado en la raspberry y se activa mediante el cmd del sistema operativo, donde capta las funciones de la aplicación utilizando un puerto por cada una</a:t>
            </a:r>
          </a:p>
          <a:p>
            <a:pPr algn="just">
              <a:lnSpc>
                <a:spcPts val="3163"/>
              </a:lnSpc>
            </a:pPr>
          </a:p>
          <a:p>
            <a:pPr algn="just">
              <a:lnSpc>
                <a:spcPts val="3163"/>
              </a:lnSpc>
            </a:pPr>
            <a:r>
              <a:rPr lang="en-US" sz="2452">
                <a:solidFill>
                  <a:srgbClr val="050A30"/>
                </a:solidFill>
                <a:latin typeface="HK Grotesk Medium"/>
              </a:rPr>
              <a:t>-Aplicación Móvil: El proyecto fue desarrollado utilizado App inventor a través de bloques que interactuaban con la Raspberry una vez inicializado el servidor ,el lenguaje designado para el desarrollo fue Python utilizando la librería GPio para los sensores</a:t>
            </a:r>
          </a:p>
          <a:p>
            <a:pPr algn="just">
              <a:lnSpc>
                <a:spcPts val="3163"/>
              </a:lnSpc>
            </a:pPr>
          </a:p>
          <a:p>
            <a:pPr algn="just">
              <a:lnSpc>
                <a:spcPts val="3163"/>
              </a:lnSpc>
            </a:pPr>
          </a:p>
          <a:p>
            <a:pPr algn="just">
              <a:lnSpc>
                <a:spcPts val="3163"/>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DAF07KUuEvM</dc:identifier>
  <dcterms:modified xsi:type="dcterms:W3CDTF">2011-08-01T06:04:30Z</dcterms:modified>
  <cp:revision>1</cp:revision>
  <dc:title>Presentación Informe 3</dc:title>
</cp:coreProperties>
</file>