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Nuni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5" name="ALEXIS RAMIRO YUCRA VERGARA"/>
  <p:cmAuthor clrIdx="1" id="1" initials="" lastIdx="4" name="RODRIGO MAURICIO TORREZ ZENI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regular.fntdata"/><Relationship Id="rId20" Type="http://schemas.openxmlformats.org/officeDocument/2006/relationships/slide" Target="slides/slide14.xml"/><Relationship Id="rId42" Type="http://schemas.openxmlformats.org/officeDocument/2006/relationships/font" Target="fonts/Nunito-italic.fntdata"/><Relationship Id="rId41" Type="http://schemas.openxmlformats.org/officeDocument/2006/relationships/font" Target="fonts/Nunito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Nunito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1-28T16:53:17.152">
    <p:pos x="6000" y="0"/>
    <p:text>alexis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11-28T16:53:48.399">
    <p:pos x="6000" y="0"/>
    <p:text>alexis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3-11-28T16:54:00.662">
    <p:pos x="6000" y="0"/>
    <p:text>alexis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3-11-28T16:54:17.054">
    <p:pos x="6000" y="0"/>
    <p:text>alexis28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3-11-28T16:54:30.075">
    <p:pos x="6000" y="0"/>
    <p:text>alexis 43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3-11-28T16:48:39.640">
    <p:pos x="6000" y="0"/>
    <p:text>Begin Mouri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3-11-28T17:55:30.740">
    <p:pos x="6000" y="0"/>
    <p:text>End Mouri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3" dt="2023-11-28T16:51:04.071">
    <p:pos x="6000" y="0"/>
    <p:text>Begin Mouri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4" dt="2023-11-28T16:51:10.981">
    <p:pos x="6000" y="0"/>
    <p:text>End Mouri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f975e48b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9f975e48b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f975e48be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9f975e48be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2661e898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62661e898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64e9cb827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64e9cb827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4e9cb827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64e9cb827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f975e48be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9f975e48be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f975e48be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9f975e48be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62661e89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62661e89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f975e48be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9f975e48be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2661e898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62661e898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f984b810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f984b810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62661e898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62661e898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2661e898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62661e898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2661e898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62661e898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2661e898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62661e898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626c86e8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626c86e8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626c86e82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626c86e82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62661e898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62661e898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62661e898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62661e898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f984b8107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9f984b8107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62661e898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62661e898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f984b8107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f984b8107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2661e898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62661e898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64e9cb827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64e9cb827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4e9cb827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64e9cb827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ab9635b7d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ab9635b7d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f975e48be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9f975e48b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f975e48be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f975e48be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f975e48b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f975e48b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f975e48be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f975e48be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f984b8107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f984b8107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f975e48be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9f975e48be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3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4.xml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6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comments" Target="../comments/comment7.xml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comments" Target="../comments/comment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comments" Target="../comments/comment9.xml"/><Relationship Id="rId4" Type="http://schemas.openxmlformats.org/officeDocument/2006/relationships/hyperlink" Target="https://docs.python.org/3/glossary.html#term-EAF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cl.talent.com/" TargetMode="External"/><Relationship Id="rId4" Type="http://schemas.openxmlformats.org/officeDocument/2006/relationships/hyperlink" Target="https://www.revistaei.cl/2022/02/02/sec-confirma-que-emergencias-por-uso-del-gas-en-hogares-bajaron-en-un-21-durante-el-2021/" TargetMode="External"/><Relationship Id="rId5" Type="http://schemas.openxmlformats.org/officeDocument/2006/relationships/hyperlink" Target="https://pinout.xyz/" TargetMode="External"/><Relationship Id="rId6" Type="http://schemas.openxmlformats.org/officeDocument/2006/relationships/hyperlink" Target="https://docs.python-telegram-bot.org/en/v20.7/" TargetMode="External"/><Relationship Id="rId7" Type="http://schemas.openxmlformats.org/officeDocument/2006/relationships/hyperlink" Target="https://maker.pro/raspberry-pi/projects/raspberry-pi-fire-and-gas-detecto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 inteligente Anti-fugas de gas</a:t>
            </a:r>
            <a:r>
              <a:rPr lang="es"/>
              <a:t>  </a:t>
            </a:r>
            <a:r>
              <a:rPr lang="es"/>
              <a:t>“</a:t>
            </a:r>
            <a:r>
              <a:rPr lang="es"/>
              <a:t>SmartGas”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1"/>
            <a:ext cx="6292200" cy="13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Integrantes: Alexis Yucra</a:t>
            </a:r>
            <a:endParaRPr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    Franco Villagra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Rodrigo Torrez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Joaquín Guarachi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				Profesor:  Diego Alberto Aracena 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899" y="825488"/>
            <a:ext cx="3207648" cy="9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1008" y="872300"/>
            <a:ext cx="1352942" cy="14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1101900" y="1309950"/>
            <a:ext cx="6940200" cy="191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Diseño de interfaz y requerimientos</a:t>
            </a:r>
            <a:endParaRPr sz="6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type="title"/>
          </p:nvPr>
        </p:nvSpPr>
        <p:spPr>
          <a:xfrm>
            <a:off x="2717400" y="44455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Menú</a:t>
            </a:r>
            <a:r>
              <a:rPr lang="es"/>
              <a:t> principal</a:t>
            </a:r>
            <a:endParaRPr/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5700" y="1187400"/>
            <a:ext cx="2412600" cy="3157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788100" y="419475"/>
            <a:ext cx="75678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Menú</a:t>
            </a:r>
            <a:r>
              <a:rPr lang="es"/>
              <a:t> administrar </a:t>
            </a:r>
            <a:r>
              <a:rPr lang="es"/>
              <a:t>número</a:t>
            </a:r>
            <a:endParaRPr/>
          </a:p>
        </p:txBody>
      </p:sp>
      <p:pic>
        <p:nvPicPr>
          <p:cNvPr id="193" name="Google Shape;1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913" y="1042250"/>
            <a:ext cx="2924175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2028300" y="189250"/>
            <a:ext cx="50874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Menú</a:t>
            </a:r>
            <a:r>
              <a:rPr lang="es"/>
              <a:t> administrar </a:t>
            </a:r>
            <a:r>
              <a:rPr lang="es"/>
              <a:t>número</a:t>
            </a:r>
            <a:endParaRPr/>
          </a:p>
        </p:txBody>
      </p:sp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925" y="845600"/>
            <a:ext cx="293370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050" y="840838"/>
            <a:ext cx="29337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848250" y="182925"/>
            <a:ext cx="74475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Menú</a:t>
            </a:r>
            <a:r>
              <a:rPr lang="es"/>
              <a:t> administrar </a:t>
            </a:r>
            <a:r>
              <a:rPr lang="es"/>
              <a:t>número</a:t>
            </a:r>
            <a:endParaRPr/>
          </a:p>
        </p:txBody>
      </p:sp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850" y="739325"/>
            <a:ext cx="2933700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025" y="758375"/>
            <a:ext cx="2933700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type="title"/>
          </p:nvPr>
        </p:nvSpPr>
        <p:spPr>
          <a:xfrm>
            <a:off x="819150" y="3067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Mostrar</a:t>
            </a:r>
            <a:r>
              <a:rPr lang="es"/>
              <a:t> </a:t>
            </a:r>
            <a:r>
              <a:rPr lang="es"/>
              <a:t>números</a:t>
            </a:r>
            <a:endParaRPr/>
          </a:p>
        </p:txBody>
      </p:sp>
      <p:sp>
        <p:nvSpPr>
          <p:cNvPr id="215" name="Google Shape;215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850" y="891150"/>
            <a:ext cx="29337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716513" y="444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Mostrar mi </a:t>
            </a:r>
            <a:r>
              <a:rPr lang="es"/>
              <a:t>número</a:t>
            </a:r>
            <a:endParaRPr/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012" y="1075500"/>
            <a:ext cx="2748725" cy="360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title"/>
          </p:nvPr>
        </p:nvSpPr>
        <p:spPr>
          <a:xfrm>
            <a:off x="819150" y="394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Desactivar servomotor</a:t>
            </a:r>
            <a:endParaRPr/>
          </a:p>
        </p:txBody>
      </p:sp>
      <p:pic>
        <p:nvPicPr>
          <p:cNvPr id="228" name="Google Shape;2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300" y="953900"/>
            <a:ext cx="2933700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>
            <p:ph type="title"/>
          </p:nvPr>
        </p:nvSpPr>
        <p:spPr>
          <a:xfrm>
            <a:off x="819150" y="2440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Administrar alarmas</a:t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25" y="981475"/>
            <a:ext cx="2566450" cy="34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9125" y="980936"/>
            <a:ext cx="2599725" cy="341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975" y="981474"/>
            <a:ext cx="2599725" cy="3410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Especificación</a:t>
            </a:r>
            <a:r>
              <a:rPr lang="es"/>
              <a:t> de Requerimientos</a:t>
            </a:r>
            <a:endParaRPr/>
          </a:p>
        </p:txBody>
      </p:sp>
      <p:sp>
        <p:nvSpPr>
          <p:cNvPr id="242" name="Google Shape;242;p31"/>
          <p:cNvSpPr txBox="1"/>
          <p:nvPr>
            <p:ph idx="1" type="body"/>
          </p:nvPr>
        </p:nvSpPr>
        <p:spPr>
          <a:xfrm>
            <a:off x="-459200" y="1865375"/>
            <a:ext cx="483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Requerimientos funcionales:</a:t>
            </a:r>
            <a:endParaRPr b="1">
              <a:solidFill>
                <a:srgbClr val="000000"/>
              </a:solidFill>
            </a:endParaRPr>
          </a:p>
          <a:p>
            <a:pPr indent="-298450" lvl="0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s" sz="1100">
                <a:solidFill>
                  <a:srgbClr val="000000"/>
                </a:solidFill>
              </a:rPr>
              <a:t>Alertar al usuario si se detecta una fuga mediante los sensores que  acciona las alarmas de emergencia en el hogar.</a:t>
            </a:r>
            <a:endParaRPr>
              <a:solidFill>
                <a:srgbClr val="000000"/>
              </a:solidFill>
            </a:endParaRPr>
          </a:p>
          <a:p>
            <a:pPr indent="-298450" lvl="0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s" sz="1100">
                <a:solidFill>
                  <a:srgbClr val="000000"/>
                </a:solidFill>
              </a:rPr>
              <a:t>Envía una notificación al usuario informando de la detección de una fuga en el hogar.</a:t>
            </a:r>
            <a:endParaRPr>
              <a:solidFill>
                <a:srgbClr val="000000"/>
              </a:solidFill>
            </a:endParaRPr>
          </a:p>
          <a:p>
            <a:pPr indent="-298450" lvl="0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s" sz="1100">
                <a:solidFill>
                  <a:srgbClr val="000000"/>
                </a:solidFill>
              </a:rPr>
              <a:t>El usuario se dirige al sector  de emergencia  y gestiona a los actuadores  , alarmas desde la aplicación telegram.</a:t>
            </a:r>
            <a:endParaRPr sz="1100"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3" name="Google Shape;243;p31"/>
          <p:cNvSpPr txBox="1"/>
          <p:nvPr>
            <p:ph idx="1" type="body"/>
          </p:nvPr>
        </p:nvSpPr>
        <p:spPr>
          <a:xfrm>
            <a:off x="3419725" y="1827500"/>
            <a:ext cx="483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Requerimientos No funcionales:</a:t>
            </a:r>
            <a:endParaRPr b="1">
              <a:solidFill>
                <a:srgbClr val="000000"/>
              </a:solidFill>
            </a:endParaRPr>
          </a:p>
          <a:p>
            <a:pPr indent="-298450" lvl="0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s" sz="1100">
                <a:solidFill>
                  <a:srgbClr val="000000"/>
                </a:solidFill>
              </a:rPr>
              <a:t>El sensor de gas detecta una fuga de gas en el medio ambiente.</a:t>
            </a:r>
            <a:endParaRPr>
              <a:solidFill>
                <a:srgbClr val="000000"/>
              </a:solidFill>
            </a:endParaRPr>
          </a:p>
          <a:p>
            <a:pPr indent="-298450" lvl="0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s" sz="1100">
                <a:solidFill>
                  <a:srgbClr val="000000"/>
                </a:solidFill>
              </a:rPr>
              <a:t>El sistema envía una notificación al usuario informando de la detección de una fuga en el hogar.</a:t>
            </a:r>
            <a:endParaRPr>
              <a:solidFill>
                <a:srgbClr val="000000"/>
              </a:solidFill>
            </a:endParaRPr>
          </a:p>
          <a:p>
            <a:pPr indent="-298450" lvl="0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s" sz="1100">
                <a:solidFill>
                  <a:srgbClr val="000000"/>
                </a:solidFill>
              </a:rPr>
              <a:t>El sistema puede gestionar números, alarmas y el servomotor.</a:t>
            </a:r>
            <a:endParaRPr>
              <a:solidFill>
                <a:srgbClr val="000000"/>
              </a:solidFill>
            </a:endParaRPr>
          </a:p>
          <a:p>
            <a:pPr indent="-298450" lvl="0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s" sz="1100">
                <a:solidFill>
                  <a:srgbClr val="000000"/>
                </a:solidFill>
              </a:rPr>
              <a:t>Está programado con python.</a:t>
            </a:r>
            <a:endParaRPr>
              <a:solidFill>
                <a:srgbClr val="000000"/>
              </a:solidFill>
            </a:endParaRPr>
          </a:p>
          <a:p>
            <a:pPr indent="-298450" lvl="0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s" sz="1100">
                <a:solidFill>
                  <a:srgbClr val="000000"/>
                </a:solidFill>
              </a:rPr>
              <a:t>Requiere de conexión a internet.</a:t>
            </a:r>
            <a:endParaRPr sz="1100"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title"/>
          </p:nvPr>
        </p:nvSpPr>
        <p:spPr>
          <a:xfrm>
            <a:off x="819150" y="6129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Introducción</a:t>
            </a:r>
            <a:endParaRPr/>
          </a:p>
        </p:txBody>
      </p:sp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564450" y="1280850"/>
            <a:ext cx="8015100" cy="3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s" sz="1604"/>
              <a:t>A continuación presentaremos sobre la finalización del sistema “Smart Gas”, su estructura y detalles, para esto, se profundizaremos sobre los siguientes puntos: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Objetivos.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Diseño y casos de uso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Descripción de la arquitectura.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Diseño interfaz de usuario y requerimientos.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Implementación.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Carta Gantt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Herramientas y </a:t>
            </a:r>
            <a:r>
              <a:rPr lang="es" sz="1604"/>
              <a:t>técnicas.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Problemas encontrados, soluciones y trabajo a futuro.</a:t>
            </a:r>
            <a:endParaRPr sz="1604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/>
          <p:nvPr>
            <p:ph type="title"/>
          </p:nvPr>
        </p:nvSpPr>
        <p:spPr>
          <a:xfrm>
            <a:off x="819150" y="546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Carta Gantt</a:t>
            </a:r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750" y="1224400"/>
            <a:ext cx="7393244" cy="333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 de </a:t>
            </a:r>
            <a:r>
              <a:rPr lang="es"/>
              <a:t>integración</a:t>
            </a:r>
            <a:endParaRPr/>
          </a:p>
        </p:txBody>
      </p:sp>
      <p:sp>
        <p:nvSpPr>
          <p:cNvPr id="255" name="Google Shape;255;p33"/>
          <p:cNvSpPr txBox="1"/>
          <p:nvPr>
            <p:ph idx="1" type="body"/>
          </p:nvPr>
        </p:nvSpPr>
        <p:spPr>
          <a:xfrm>
            <a:off x="819150" y="18994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El sistema de antifugas Smart Gas, posee una interfaz que se reproduce en telegram, esto permite la comunicación entre el usuario y la Raspberry Pi.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00000"/>
                </a:solidFill>
              </a:rPr>
              <a:t>¿Cómo funciona?</a:t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Se tiene programada una interfaz gráfica en el bot de telegram con distintas opciones como administrar número, administrar alarmas y Reactivar electroválvula.</a:t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Modelo de </a:t>
            </a:r>
            <a:r>
              <a:rPr lang="es"/>
              <a:t>implementación</a:t>
            </a:r>
            <a:endParaRPr/>
          </a:p>
        </p:txBody>
      </p:sp>
      <p:sp>
        <p:nvSpPr>
          <p:cNvPr id="261" name="Google Shape;261;p34"/>
          <p:cNvSpPr txBox="1"/>
          <p:nvPr>
            <p:ph idx="1" type="body"/>
          </p:nvPr>
        </p:nvSpPr>
        <p:spPr>
          <a:xfrm>
            <a:off x="819150" y="1800200"/>
            <a:ext cx="75057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En la aplicación de “El sistema de anti-fugas SmartGas” se está utilizando la IDE de Visual Studio Code, donde se programa con el lenguaje python e implementan  las siguientes librerías: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python-telegram-bot.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gpiozero.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Librerías </a:t>
            </a:r>
            <a:r>
              <a:rPr lang="es" sz="1400">
                <a:solidFill>
                  <a:srgbClr val="000000"/>
                </a:solidFill>
              </a:rPr>
              <a:t>incluidas</a:t>
            </a:r>
            <a:r>
              <a:rPr lang="es" sz="1400">
                <a:solidFill>
                  <a:srgbClr val="000000"/>
                </a:solidFill>
              </a:rPr>
              <a:t> con Python.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threading.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time.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asyncio.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/>
          <p:nvPr>
            <p:ph type="title"/>
          </p:nvPr>
        </p:nvSpPr>
        <p:spPr>
          <a:xfrm>
            <a:off x="819150" y="3104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Módulos</a:t>
            </a:r>
            <a:r>
              <a:rPr lang="es"/>
              <a:t> Implementados</a:t>
            </a:r>
            <a:endParaRPr/>
          </a:p>
        </p:txBody>
      </p:sp>
      <p:sp>
        <p:nvSpPr>
          <p:cNvPr id="267" name="Google Shape;267;p35"/>
          <p:cNvSpPr txBox="1"/>
          <p:nvPr>
            <p:ph idx="1" type="body"/>
          </p:nvPr>
        </p:nvSpPr>
        <p:spPr>
          <a:xfrm>
            <a:off x="545600" y="4126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Todos los botones disparan la función “boton_handler(...)”:</a:t>
            </a:r>
            <a:endParaRPr sz="135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75" y="1107500"/>
            <a:ext cx="3592925" cy="393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3225" y="1107501"/>
            <a:ext cx="3806925" cy="39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/>
          <p:nvPr>
            <p:ph idx="1" type="body"/>
          </p:nvPr>
        </p:nvSpPr>
        <p:spPr>
          <a:xfrm>
            <a:off x="685900" y="4849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000000"/>
                </a:solidFill>
              </a:rPr>
              <a:t>Manejador de mensajes ordinarios</a:t>
            </a:r>
            <a:endParaRPr b="1"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600" y="765500"/>
            <a:ext cx="4726975" cy="41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>
            <p:ph idx="1" type="body"/>
          </p:nvPr>
        </p:nvSpPr>
        <p:spPr>
          <a:xfrm>
            <a:off x="579325" y="7537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Comando </a:t>
            </a:r>
            <a:r>
              <a:rPr lang="es"/>
              <a:t>menú</a:t>
            </a:r>
            <a:r>
              <a:rPr lang="es"/>
              <a:t>:</a:t>
            </a:r>
            <a:endParaRPr/>
          </a:p>
        </p:txBody>
      </p:sp>
      <p:pic>
        <p:nvPicPr>
          <p:cNvPr id="281" name="Google Shape;28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7525" y="1234475"/>
            <a:ext cx="5987475" cy="30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/>
          <p:nvPr>
            <p:ph type="title"/>
          </p:nvPr>
        </p:nvSpPr>
        <p:spPr>
          <a:xfrm>
            <a:off x="1385850" y="17741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6940"/>
              <a:t>Herramientas y técnicas</a:t>
            </a:r>
            <a:endParaRPr sz="694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/>
          <p:nvPr>
            <p:ph type="title"/>
          </p:nvPr>
        </p:nvSpPr>
        <p:spPr>
          <a:xfrm>
            <a:off x="-911350" y="5765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Herramientas </a:t>
            </a:r>
            <a:endParaRPr/>
          </a:p>
        </p:txBody>
      </p:sp>
      <p:sp>
        <p:nvSpPr>
          <p:cNvPr id="292" name="Google Shape;292;p39"/>
          <p:cNvSpPr txBox="1"/>
          <p:nvPr>
            <p:ph idx="1" type="body"/>
          </p:nvPr>
        </p:nvSpPr>
        <p:spPr>
          <a:xfrm>
            <a:off x="-1627825" y="1626875"/>
            <a:ext cx="5337000" cy="3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000000"/>
                </a:solidFill>
              </a:rPr>
              <a:t>Comunicación</a:t>
            </a:r>
            <a:r>
              <a:rPr lang="es"/>
              <a:t>:</a:t>
            </a:r>
            <a:endParaRPr/>
          </a:p>
          <a:p>
            <a:pPr indent="-311150" lvl="0" marL="2743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Discord</a:t>
            </a:r>
            <a:r>
              <a:rPr lang="es" sz="1100">
                <a:solidFill>
                  <a:srgbClr val="000000"/>
                </a:solidFill>
              </a:rPr>
              <a:t> </a:t>
            </a:r>
            <a:endParaRPr sz="1100">
              <a:solidFill>
                <a:srgbClr val="000000"/>
              </a:solidFill>
            </a:endParaRPr>
          </a:p>
          <a:p>
            <a:pPr indent="-311150" lvl="0" marL="2743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WhatsApp</a:t>
            </a:r>
            <a:endParaRPr sz="1100">
              <a:solidFill>
                <a:srgbClr val="000000"/>
              </a:solidFill>
            </a:endParaRPr>
          </a:p>
          <a:p>
            <a:pPr indent="-311150" lvl="0" marL="2743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Gmail</a:t>
            </a:r>
            <a:endParaRPr sz="1100">
              <a:solidFill>
                <a:srgbClr val="000000"/>
              </a:solidFill>
            </a:endParaRPr>
          </a:p>
          <a:p>
            <a:pPr indent="-311150" lvl="0" marL="274320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Redmine</a:t>
            </a:r>
            <a:endParaRPr/>
          </a:p>
        </p:txBody>
      </p:sp>
      <p:sp>
        <p:nvSpPr>
          <p:cNvPr id="293" name="Google Shape;293;p39"/>
          <p:cNvSpPr txBox="1"/>
          <p:nvPr>
            <p:ph idx="1" type="body"/>
          </p:nvPr>
        </p:nvSpPr>
        <p:spPr>
          <a:xfrm>
            <a:off x="2198800" y="1626875"/>
            <a:ext cx="45225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000000"/>
                </a:solidFill>
              </a:rPr>
              <a:t>Elaboración de diagramas e informes:</a:t>
            </a:r>
            <a:endParaRPr/>
          </a:p>
          <a:p>
            <a:pPr indent="-3111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Google Docs</a:t>
            </a:r>
            <a:endParaRPr sz="11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Microsoft Word</a:t>
            </a:r>
            <a:endParaRPr sz="11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Microsoft PowerPoint</a:t>
            </a:r>
            <a:endParaRPr sz="11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Lucidchart</a:t>
            </a:r>
            <a:endParaRPr sz="11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Homestyler</a:t>
            </a:r>
            <a:endParaRPr b="1" sz="1100">
              <a:solidFill>
                <a:srgbClr val="000000"/>
              </a:solidFill>
            </a:endParaRPr>
          </a:p>
        </p:txBody>
      </p:sp>
      <p:sp>
        <p:nvSpPr>
          <p:cNvPr id="294" name="Google Shape;294;p39"/>
          <p:cNvSpPr txBox="1"/>
          <p:nvPr>
            <p:ph type="title"/>
          </p:nvPr>
        </p:nvSpPr>
        <p:spPr>
          <a:xfrm>
            <a:off x="2622375" y="5765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Técnicas</a:t>
            </a:r>
            <a:endParaRPr/>
          </a:p>
        </p:txBody>
      </p:sp>
      <p:sp>
        <p:nvSpPr>
          <p:cNvPr id="295" name="Google Shape;295;p39"/>
          <p:cNvSpPr txBox="1"/>
          <p:nvPr>
            <p:ph idx="1" type="body"/>
          </p:nvPr>
        </p:nvSpPr>
        <p:spPr>
          <a:xfrm>
            <a:off x="5563000" y="1875525"/>
            <a:ext cx="2685600" cy="19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es" sz="1100">
                <a:solidFill>
                  <a:srgbClr val="000000"/>
                </a:solidFill>
              </a:rPr>
              <a:t>División de tareas</a:t>
            </a:r>
            <a:endParaRPr b="1" sz="1100">
              <a:solidFill>
                <a:srgbClr val="000000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es" sz="1100">
                <a:solidFill>
                  <a:srgbClr val="000000"/>
                </a:solidFill>
              </a:rPr>
              <a:t>Fijación de horarios de trabajo</a:t>
            </a:r>
            <a:endParaRPr b="1" sz="1100">
              <a:solidFill>
                <a:srgbClr val="000000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es" sz="1100">
                <a:solidFill>
                  <a:srgbClr val="000000"/>
                </a:solidFill>
              </a:rPr>
              <a:t>Reuniones de control de avance</a:t>
            </a:r>
            <a:endParaRPr b="1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/>
          <p:nvPr>
            <p:ph type="title"/>
          </p:nvPr>
        </p:nvSpPr>
        <p:spPr>
          <a:xfrm>
            <a:off x="1385850" y="16979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6940"/>
              <a:t>Problemas, soluciones y trabajo a futuro</a:t>
            </a:r>
            <a:endParaRPr sz="694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Problemas encontrados/</a:t>
            </a:r>
            <a:r>
              <a:rPr lang="es"/>
              <a:t>Soluciones propuestas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1"/>
          <p:cNvSpPr txBox="1"/>
          <p:nvPr>
            <p:ph idx="1" type="body"/>
          </p:nvPr>
        </p:nvSpPr>
        <p:spPr>
          <a:xfrm>
            <a:off x="636800" y="1744600"/>
            <a:ext cx="3843600" cy="33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</a:rPr>
              <a:t>PROBLEMA 1 : Confusión de librerías de telegram: Cuando se buscaba documentación sobre la librería “python-telegram-bot”, a menudo los resultados se mezclaban con otras librerías parecidas como “pyTelegramBotAPI”, “AIOGram” o “telepot”, dificultando la búsqueda.</a:t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</a:rPr>
              <a:t>PROBLEMA 2 : Problemas de sincronización entre interfaz y la alarma: La interfaz y la comunicación con telegram funciona mediante funciones asíncronas mientras que la alarma funciona con funciones síncronas, lo que pasaba es que se hacían llamadas a la función de encender alarma tanto desde funciones asíncronas como síncronas, casos los cuales son excluyentes, en el sentido de que para manejar cada caso se requiere una implementación diferente e incompatibles entre sí.</a:t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</a:rPr>
              <a:t>PROBLEMA 3 : Problemas a la hora de conectar el sensor de gas y sincronizarlo con las demás alarmas ya que este mandaba una señal de 5V que no se puede conectar directamente a la Raspberry Pi porque se quemaría.</a:t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</a:rPr>
              <a:t>PROBLEMA 4 : El sensor de gas no se encontró en ninguna tienda de nuestra ciudad.</a:t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307" name="Google Shape;307;p41"/>
          <p:cNvSpPr txBox="1"/>
          <p:nvPr>
            <p:ph idx="1" type="body"/>
          </p:nvPr>
        </p:nvSpPr>
        <p:spPr>
          <a:xfrm>
            <a:off x="4709325" y="1744600"/>
            <a:ext cx="3661200" cy="27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</a:rPr>
              <a:t>PROBLEMA 1 : la solución que encontramos fue revisar la página oficial de la documentación de la librería “python-telegram-bot” para Python.</a:t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</a:rPr>
              <a:t>PROBLEMA 2 : Se llegó a la una solución que implica hacer uso del </a:t>
            </a:r>
            <a:r>
              <a:rPr lang="es" sz="11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EAFP</a:t>
            </a:r>
            <a:r>
              <a:rPr lang="es" sz="1100">
                <a:solidFill>
                  <a:srgbClr val="000000"/>
                </a:solidFill>
              </a:rPr>
              <a:t> </a:t>
            </a:r>
            <a:r>
              <a:rPr i="1" lang="es" sz="1100">
                <a:solidFill>
                  <a:srgbClr val="000000"/>
                </a:solidFill>
              </a:rPr>
              <a:t>(Easier to ask for forgiveness than permission), </a:t>
            </a:r>
            <a:r>
              <a:rPr lang="es" sz="1100">
                <a:solidFill>
                  <a:srgbClr val="000000"/>
                </a:solidFill>
              </a:rPr>
              <a:t>básicamente probar a ejecutar el código de una forma y de otra mediante un bloque </a:t>
            </a:r>
            <a:r>
              <a:rPr b="1" lang="es" sz="1100">
                <a:solidFill>
                  <a:srgbClr val="444444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try</a:t>
            </a:r>
            <a:r>
              <a:rPr lang="es" sz="1100">
                <a:solidFill>
                  <a:srgbClr val="000000"/>
                </a:solidFill>
              </a:rPr>
              <a:t>; de tal forma que una de las dos implementaciones fallaba y la otra se ejecutaba con éxito dependiendo de cómo era llamada la función.</a:t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</a:rPr>
              <a:t>problema 3 : Armar un divisor de voltaje para ajustar el voltaje de la señal a 3.3V que es el voltaje con el que funciona la Raspberry.</a:t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100">
                <a:solidFill>
                  <a:srgbClr val="000000"/>
                </a:solidFill>
              </a:rPr>
              <a:t>problema 4 : La solución que tomamos fue mandarla a pedir a Santiago lo cual tomó días de espera.</a:t>
            </a: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ctrTitle"/>
          </p:nvPr>
        </p:nvSpPr>
        <p:spPr>
          <a:xfrm>
            <a:off x="1391399" y="604725"/>
            <a:ext cx="63612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Objetivos</a:t>
            </a:r>
            <a:endParaRPr/>
          </a:p>
        </p:txBody>
      </p:sp>
      <p:sp>
        <p:nvSpPr>
          <p:cNvPr id="143" name="Google Shape;143;p15"/>
          <p:cNvSpPr txBox="1"/>
          <p:nvPr>
            <p:ph idx="4294967295" type="body"/>
          </p:nvPr>
        </p:nvSpPr>
        <p:spPr>
          <a:xfrm>
            <a:off x="819150" y="180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000000"/>
                </a:solidFill>
              </a:rPr>
              <a:t>Objetivo general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Desarrollar un sistema de detección y prevención de fugas de gas para la cocina con el fin de prevenir accidentes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000000"/>
                </a:solidFill>
              </a:rPr>
              <a:t>Objetivos específicos</a:t>
            </a:r>
            <a:endParaRPr b="1" sz="14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s">
                <a:solidFill>
                  <a:srgbClr val="000000"/>
                </a:solidFill>
              </a:rPr>
              <a:t>Recopilar información acerca de los accidentes en la cocina provocados por la gestión del gas.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s">
                <a:solidFill>
                  <a:srgbClr val="000000"/>
                </a:solidFill>
              </a:rPr>
              <a:t>Diseñar y programar el sistema planteado.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s">
                <a:solidFill>
                  <a:srgbClr val="000000"/>
                </a:solidFill>
              </a:rPr>
              <a:t>Implementar el código en la totalidad del sistema.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s">
                <a:solidFill>
                  <a:srgbClr val="000000"/>
                </a:solidFill>
              </a:rPr>
              <a:t>Realizar pruebas de funcionamiento y efectividad del sistema anti-fugas.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Trabajo a futuro</a:t>
            </a:r>
            <a:endParaRPr/>
          </a:p>
        </p:txBody>
      </p:sp>
      <p:sp>
        <p:nvSpPr>
          <p:cNvPr id="313" name="Google Shape;313;p42"/>
          <p:cNvSpPr txBox="1"/>
          <p:nvPr>
            <p:ph idx="1" type="body"/>
          </p:nvPr>
        </p:nvSpPr>
        <p:spPr>
          <a:xfrm>
            <a:off x="819150" y="1913650"/>
            <a:ext cx="7505700" cy="27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s" u="sng">
                <a:solidFill>
                  <a:srgbClr val="000000"/>
                </a:solidFill>
              </a:rPr>
              <a:t>Mejoras en la aplicación</a:t>
            </a:r>
            <a:r>
              <a:rPr lang="es">
                <a:solidFill>
                  <a:srgbClr val="000000"/>
                </a:solidFill>
              </a:rPr>
              <a:t>: Si bien la aplicación ya está terminada, siempre se pueden optimizar cosas.</a:t>
            </a:r>
            <a:endParaRPr>
              <a:solidFill>
                <a:srgbClr val="000000"/>
              </a:solidFill>
            </a:endParaRPr>
          </a:p>
          <a:p>
            <a:pPr indent="-3111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s" u="sng">
                <a:solidFill>
                  <a:srgbClr val="000000"/>
                </a:solidFill>
              </a:rPr>
              <a:t>Mejora la experiencia del usuario(UX/Diseño de interfaz (UI) )</a:t>
            </a:r>
            <a:r>
              <a:rPr lang="es">
                <a:solidFill>
                  <a:srgbClr val="000000"/>
                </a:solidFill>
              </a:rPr>
              <a:t>: Si bien ya cuenta con una interfaz, nunca se tiene que dejar de lado las vistas donde el usuario interacciona con la aplicación haciéndola más fluida y con más opciones.</a:t>
            </a:r>
            <a:endParaRPr>
              <a:solidFill>
                <a:srgbClr val="000000"/>
              </a:solidFill>
            </a:endParaRPr>
          </a:p>
          <a:p>
            <a:pPr indent="-3111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s" u="sng">
                <a:solidFill>
                  <a:srgbClr val="000000"/>
                </a:solidFill>
              </a:rPr>
              <a:t>Mejorar la promoción del producto</a:t>
            </a:r>
            <a:r>
              <a:rPr lang="es">
                <a:solidFill>
                  <a:srgbClr val="000000"/>
                </a:solidFill>
              </a:rPr>
              <a:t>: Se tratará de dar más promoción al producto para crear conciencia y reducir los accidentes por gas en los hogares.</a:t>
            </a:r>
            <a:endParaRPr>
              <a:solidFill>
                <a:srgbClr val="000000"/>
              </a:solidFill>
            </a:endParaRPr>
          </a:p>
          <a:p>
            <a:pPr indent="-3111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s" u="sng">
                <a:solidFill>
                  <a:srgbClr val="000000"/>
                </a:solidFill>
              </a:rPr>
              <a:t>Mejorar la atención al cliente</a:t>
            </a:r>
            <a:r>
              <a:rPr lang="es">
                <a:solidFill>
                  <a:srgbClr val="000000"/>
                </a:solidFill>
              </a:rPr>
              <a:t>: Nunca se tiene que dejar de lado el trato con los usuarios que contrataron nuestro servicio por ende trataremos de que la comunicación con nosotros sea lo más rápido posible a la hora de querer contactarnos.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Conclusiones</a:t>
            </a:r>
            <a:endParaRPr/>
          </a:p>
        </p:txBody>
      </p:sp>
      <p:sp>
        <p:nvSpPr>
          <p:cNvPr id="319" name="Google Shape;319;p43"/>
          <p:cNvSpPr txBox="1"/>
          <p:nvPr>
            <p:ph idx="1" type="body"/>
          </p:nvPr>
        </p:nvSpPr>
        <p:spPr>
          <a:xfrm>
            <a:off x="819150" y="1501400"/>
            <a:ext cx="7505700" cy="31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- La implementación de un sistema anti-fugas de gas es esencial para garantizar la seguridad de las personas y los bienes en cualquier entorno donde se maneje gas.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- El trabajo hecho con el sistema “Smart Gas” a lo largo de todas sus fases nos ha permitido aprender con mayor claridad sobre los procesos de planificación, desarrollo, implementación y documentación que permiten la creación y mantenimiento de este tipo de sistemas.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- Por último, la tercera y última fase del proyecto nos ha permitido valorar la importancia de cada una de las fases de trabajo para el correcto desarrollo de un sistema para el hogar.</a:t>
            </a:r>
            <a:endParaRPr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>
            <p:ph type="title"/>
          </p:nvPr>
        </p:nvSpPr>
        <p:spPr>
          <a:xfrm>
            <a:off x="781300" y="2460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Póster</a:t>
            </a:r>
            <a:endParaRPr/>
          </a:p>
        </p:txBody>
      </p:sp>
      <p:pic>
        <p:nvPicPr>
          <p:cNvPr id="325" name="Google Shape;3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900" y="967625"/>
            <a:ext cx="2572198" cy="363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Referencias</a:t>
            </a:r>
            <a:endParaRPr/>
          </a:p>
        </p:txBody>
      </p:sp>
      <p:sp>
        <p:nvSpPr>
          <p:cNvPr id="331" name="Google Shape;331;p4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000000"/>
                </a:solidFill>
              </a:rPr>
              <a:t>Referencias de sueldos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1" lang="es" sz="1100">
                <a:solidFill>
                  <a:srgbClr val="000000"/>
                </a:solidFill>
              </a:rPr>
              <a:t>Búsqueda de empleo en Talent.com | Encuentra vacantes disponibles cerca de ti</a:t>
            </a:r>
            <a:r>
              <a:rPr lang="es" sz="1100">
                <a:solidFill>
                  <a:srgbClr val="000000"/>
                </a:solidFill>
              </a:rPr>
              <a:t>, </a:t>
            </a:r>
            <a:r>
              <a:rPr lang="es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https://cl.talent.com/</a:t>
            </a:r>
            <a:r>
              <a:rPr lang="es" sz="1100">
                <a:solidFill>
                  <a:srgbClr val="000000"/>
                </a:solidFill>
              </a:rPr>
              <a:t>. Accessed 25 September 2023.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000000"/>
                </a:solidFill>
              </a:rPr>
              <a:t>Referencia de datos sobre fugas de gas</a:t>
            </a:r>
            <a:endParaRPr b="1" sz="14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</a:rPr>
              <a:t>“SEC confirma que emergencias por uso del gas en hogares bajaron en un 21% durante el 2021.” </a:t>
            </a:r>
            <a:r>
              <a:rPr i="1" lang="es" sz="1100">
                <a:solidFill>
                  <a:srgbClr val="000000"/>
                </a:solidFill>
              </a:rPr>
              <a:t>Portal Electricidad</a:t>
            </a:r>
            <a:r>
              <a:rPr lang="es" sz="1100">
                <a:solidFill>
                  <a:srgbClr val="000000"/>
                </a:solidFill>
              </a:rPr>
              <a:t>, 2 February 2022, </a:t>
            </a:r>
            <a:r>
              <a:rPr lang="es" sz="11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https://www.revistaei.cl/2022/02/02/sec-confirma-que-emergencias-por-uso-del-gas-en-hogares-bajaron-en-un-21-durante-el-2021/</a:t>
            </a:r>
            <a:r>
              <a:rPr lang="es" sz="1100">
                <a:solidFill>
                  <a:srgbClr val="000000"/>
                </a:solidFill>
              </a:rPr>
              <a:t>. Accessed 3 January 2024.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000000"/>
                </a:solidFill>
              </a:rPr>
              <a:t>Referencias de diseño</a:t>
            </a:r>
            <a:endParaRPr b="1" sz="18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i="1" lang="es" sz="1100">
                <a:solidFill>
                  <a:srgbClr val="000000"/>
                </a:solidFill>
              </a:rPr>
              <a:t>Raspberry Pi GPIO Pinout</a:t>
            </a:r>
            <a:r>
              <a:rPr lang="es" sz="1100">
                <a:solidFill>
                  <a:srgbClr val="000000"/>
                </a:solidFill>
              </a:rPr>
              <a:t>, </a:t>
            </a:r>
            <a:r>
              <a:rPr lang="es" sz="11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https://pinout.xyz/</a:t>
            </a:r>
            <a:r>
              <a:rPr lang="es" sz="1100">
                <a:solidFill>
                  <a:srgbClr val="000000"/>
                </a:solidFill>
              </a:rPr>
              <a:t>. Accessed 3 January 2024.</a:t>
            </a:r>
            <a:endParaRPr sz="11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100">
                <a:solidFill>
                  <a:srgbClr val="000000"/>
                </a:solidFill>
              </a:rPr>
              <a:t>python-telegram-bot v20.7</a:t>
            </a:r>
            <a:r>
              <a:rPr lang="es" sz="1100">
                <a:solidFill>
                  <a:srgbClr val="000000"/>
                </a:solidFill>
              </a:rPr>
              <a:t>, </a:t>
            </a:r>
            <a:r>
              <a:rPr lang="es" sz="11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https://docs.python-telegram-bot.org/en/v20.7/</a:t>
            </a:r>
            <a:r>
              <a:rPr lang="es" sz="1100">
                <a:solidFill>
                  <a:srgbClr val="000000"/>
                </a:solidFill>
              </a:rPr>
              <a:t>. Accessed 3 January 2024.</a:t>
            </a:r>
            <a:endParaRPr sz="11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</a:rPr>
              <a:t>Moore, Connor, and aarsh diwakar. “Raspberry Pi Fire and Gas Detector | Raspberry Pi.” </a:t>
            </a:r>
            <a:r>
              <a:rPr i="1" lang="es" sz="1100">
                <a:solidFill>
                  <a:srgbClr val="000000"/>
                </a:solidFill>
              </a:rPr>
              <a:t>Maker Pro</a:t>
            </a:r>
            <a:r>
              <a:rPr lang="es" sz="1100">
                <a:solidFill>
                  <a:srgbClr val="000000"/>
                </a:solidFill>
              </a:rPr>
              <a:t>, 4 June 2018, </a:t>
            </a:r>
            <a:r>
              <a:rPr lang="es" sz="11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https://maker.pro/raspberry-pi/projects/raspberry-pi-fire-and-gas-detector</a:t>
            </a:r>
            <a:r>
              <a:rPr lang="es" sz="1100">
                <a:solidFill>
                  <a:srgbClr val="000000"/>
                </a:solidFill>
              </a:rPr>
              <a:t>. Accessed 3 January 2024.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278950" y="18022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Modelo de diseño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(Caso general)</a:t>
            </a: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175" y="28275"/>
            <a:ext cx="5969951" cy="496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1358550" y="1748700"/>
            <a:ext cx="64269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Casos de uso y modelo de </a:t>
            </a:r>
            <a:r>
              <a:rPr lang="es" sz="6000"/>
              <a:t>interacción</a:t>
            </a:r>
            <a:endParaRPr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599" y="554775"/>
            <a:ext cx="6068000" cy="43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125" y="542913"/>
            <a:ext cx="3813750" cy="40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50" y="670700"/>
            <a:ext cx="7675824" cy="36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1102174" y="1746100"/>
            <a:ext cx="61641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600"/>
              <a:t>Descripción de la arquitectura</a:t>
            </a:r>
            <a:endParaRPr sz="4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625" y="763900"/>
            <a:ext cx="8146000" cy="41596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>
            <p:ph type="title"/>
          </p:nvPr>
        </p:nvSpPr>
        <p:spPr>
          <a:xfrm>
            <a:off x="883763" y="2279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Descripción</a:t>
            </a:r>
            <a:r>
              <a:rPr lang="es"/>
              <a:t> de la </a:t>
            </a:r>
            <a:r>
              <a:rPr lang="es"/>
              <a:t>arquitectura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