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285" r:id="rId51"/>
  </p:sldIdLst>
  <p:sldSz cx="9753600" cy="7315200"/>
  <p:notesSz cx="6858000" cy="9144000"/>
  <p:embeddedFontLst>
    <p:embeddedFont>
      <p:font typeface="Glacial Indifference" charset="1" panose="00000000000000000000"/>
      <p:regular r:id="rId6"/>
    </p:embeddedFont>
    <p:embeddedFont>
      <p:font typeface="Glacial Indifference Bold" charset="1" panose="00000800000000000000"/>
      <p:regular r:id="rId7"/>
    </p:embeddedFont>
    <p:embeddedFont>
      <p:font typeface="Glacial Indifference Italics" charset="1" panose="00000000000000000000"/>
      <p:regular r:id="rId8"/>
    </p:embeddedFont>
    <p:embeddedFont>
      <p:font typeface="Glacial Indifference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Open Sans" charset="1" panose="020B0606030504020204"/>
      <p:regular r:id="rId14"/>
    </p:embeddedFont>
    <p:embeddedFont>
      <p:font typeface="Open Sans Bold" charset="1" panose="020B0806030504020204"/>
      <p:regular r:id="rId15"/>
    </p:embeddedFont>
    <p:embeddedFont>
      <p:font typeface="Open Sans Italics" charset="1" panose="020B0606030504020204"/>
      <p:regular r:id="rId16"/>
    </p:embeddedFont>
    <p:embeddedFont>
      <p:font typeface="Open Sans Bold Italics" charset="1" panose="020B0806030504020204"/>
      <p:regular r:id="rId17"/>
    </p:embeddedFont>
    <p:embeddedFont>
      <p:font typeface="Open Sans Light" charset="1" panose="020B0306030504020204"/>
      <p:regular r:id="rId18"/>
    </p:embeddedFont>
    <p:embeddedFont>
      <p:font typeface="Open Sans Light Italics" charset="1" panose="020B0306030504020204"/>
      <p:regular r:id="rId19"/>
    </p:embeddedFont>
    <p:embeddedFont>
      <p:font typeface="Open Sans Ultra-Bold" charset="1" panose="00000000000000000000"/>
      <p:regular r:id="rId20"/>
    </p:embeddedFont>
    <p:embeddedFont>
      <p:font typeface="Open Sans Ultra-Bold Italics" charset="1" panose="000000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slides/slide1.xml" Type="http://schemas.openxmlformats.org/officeDocument/2006/relationships/slide"/><Relationship Id="rId23" Target="slides/slide2.xml" Type="http://schemas.openxmlformats.org/officeDocument/2006/relationships/slide"/><Relationship Id="rId24" Target="slides/slide3.xml" Type="http://schemas.openxmlformats.org/officeDocument/2006/relationships/slide"/><Relationship Id="rId25" Target="slides/slide4.xml" Type="http://schemas.openxmlformats.org/officeDocument/2006/relationships/slide"/><Relationship Id="rId26" Target="slides/slide5.xml" Type="http://schemas.openxmlformats.org/officeDocument/2006/relationships/slide"/><Relationship Id="rId27" Target="slides/slide6.xml" Type="http://schemas.openxmlformats.org/officeDocument/2006/relationships/slide"/><Relationship Id="rId28" Target="slides/slide7.xml" Type="http://schemas.openxmlformats.org/officeDocument/2006/relationships/slide"/><Relationship Id="rId29" Target="slides/slide8.xml" Type="http://schemas.openxmlformats.org/officeDocument/2006/relationships/slide"/><Relationship Id="rId3" Target="viewProps.xml" Type="http://schemas.openxmlformats.org/officeDocument/2006/relationships/viewProps"/><Relationship Id="rId30" Target="slides/slide9.xml" Type="http://schemas.openxmlformats.org/officeDocument/2006/relationships/slide"/><Relationship Id="rId31" Target="slides/slide10.xml" Type="http://schemas.openxmlformats.org/officeDocument/2006/relationships/slide"/><Relationship Id="rId32" Target="slides/slide11.xml" Type="http://schemas.openxmlformats.org/officeDocument/2006/relationships/slide"/><Relationship Id="rId33" Target="slides/slide12.xml" Type="http://schemas.openxmlformats.org/officeDocument/2006/relationships/slide"/><Relationship Id="rId34" Target="slides/slide13.xml" Type="http://schemas.openxmlformats.org/officeDocument/2006/relationships/slide"/><Relationship Id="rId35" Target="slides/slide14.xml" Type="http://schemas.openxmlformats.org/officeDocument/2006/relationships/slide"/><Relationship Id="rId36" Target="slides/slide15.xml" Type="http://schemas.openxmlformats.org/officeDocument/2006/relationships/slide"/><Relationship Id="rId37" Target="slides/slide16.xml" Type="http://schemas.openxmlformats.org/officeDocument/2006/relationships/slide"/><Relationship Id="rId38" Target="slides/slide17.xml" Type="http://schemas.openxmlformats.org/officeDocument/2006/relationships/slide"/><Relationship Id="rId39" Target="slides/slide18.xml" Type="http://schemas.openxmlformats.org/officeDocument/2006/relationships/slide"/><Relationship Id="rId4" Target="theme/theme1.xml" Type="http://schemas.openxmlformats.org/officeDocument/2006/relationships/theme"/><Relationship Id="rId40" Target="slides/slide19.xml" Type="http://schemas.openxmlformats.org/officeDocument/2006/relationships/slide"/><Relationship Id="rId41" Target="slides/slide20.xml" Type="http://schemas.openxmlformats.org/officeDocument/2006/relationships/slide"/><Relationship Id="rId42" Target="slides/slide21.xml" Type="http://schemas.openxmlformats.org/officeDocument/2006/relationships/slide"/><Relationship Id="rId43" Target="slides/slide22.xml" Type="http://schemas.openxmlformats.org/officeDocument/2006/relationships/slide"/><Relationship Id="rId44" Target="slides/slide23.xml" Type="http://schemas.openxmlformats.org/officeDocument/2006/relationships/slide"/><Relationship Id="rId45" Target="slides/slide24.xml" Type="http://schemas.openxmlformats.org/officeDocument/2006/relationships/slide"/><Relationship Id="rId46" Target="slides/slide25.xml" Type="http://schemas.openxmlformats.org/officeDocument/2006/relationships/slide"/><Relationship Id="rId47" Target="slides/slide26.xml" Type="http://schemas.openxmlformats.org/officeDocument/2006/relationships/slide"/><Relationship Id="rId48" Target="slides/slide27.xml" Type="http://schemas.openxmlformats.org/officeDocument/2006/relationships/slide"/><Relationship Id="rId49" Target="slides/slide28.xml" Type="http://schemas.openxmlformats.org/officeDocument/2006/relationships/slide"/><Relationship Id="rId5" Target="tableStyles.xml" Type="http://schemas.openxmlformats.org/officeDocument/2006/relationships/tableStyles"/><Relationship Id="rId50" Target="slides/slide29.xml" Type="http://schemas.openxmlformats.org/officeDocument/2006/relationships/slide"/><Relationship Id="rId51" Target="slides/slide30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Relationship Id="rId5" Target="../media/image35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6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45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49.sv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52.jpeg" Type="http://schemas.openxmlformats.org/officeDocument/2006/relationships/image"/><Relationship Id="rId7" Target="../media/VAF4T8kvWoA.mp4" Type="http://schemas.openxmlformats.org/officeDocument/2006/relationships/video"/><Relationship Id="rId8" Target="../media/VAF4T8kvWoA.mp4" Type="http://schemas.microsoft.com/office/2007/relationships/media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Relationship Id="rId6" Target="../media/image59.png" Type="http://schemas.openxmlformats.org/officeDocument/2006/relationships/image"/><Relationship Id="rId7" Target="../media/image60.svg" Type="http://schemas.openxmlformats.org/officeDocument/2006/relationships/image"/><Relationship Id="rId8" Target="../media/image61.png" Type="http://schemas.openxmlformats.org/officeDocument/2006/relationships/image"/><Relationship Id="rId9" Target="../media/image62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3F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4292" y="1054522"/>
            <a:ext cx="7898569" cy="8551600"/>
          </a:xfrm>
          <a:custGeom>
            <a:avLst/>
            <a:gdLst/>
            <a:ahLst/>
            <a:cxnLst/>
            <a:rect r="r" b="b" t="t" l="l"/>
            <a:pathLst>
              <a:path h="8551600" w="7898569">
                <a:moveTo>
                  <a:pt x="0" y="0"/>
                </a:moveTo>
                <a:lnTo>
                  <a:pt x="7898569" y="0"/>
                </a:lnTo>
                <a:lnTo>
                  <a:pt x="7898569" y="8551600"/>
                </a:lnTo>
                <a:lnTo>
                  <a:pt x="0" y="855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18162" y="3189456"/>
            <a:ext cx="4327207" cy="3960667"/>
          </a:xfrm>
          <a:custGeom>
            <a:avLst/>
            <a:gdLst/>
            <a:ahLst/>
            <a:cxnLst/>
            <a:rect r="r" b="b" t="t" l="l"/>
            <a:pathLst>
              <a:path h="3960667" w="4327207">
                <a:moveTo>
                  <a:pt x="0" y="0"/>
                </a:moveTo>
                <a:lnTo>
                  <a:pt x="4327207" y="0"/>
                </a:lnTo>
                <a:lnTo>
                  <a:pt x="4327207" y="3960667"/>
                </a:lnTo>
                <a:lnTo>
                  <a:pt x="0" y="39606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96548" y="269574"/>
            <a:ext cx="4368024" cy="1109098"/>
          </a:xfrm>
          <a:custGeom>
            <a:avLst/>
            <a:gdLst/>
            <a:ahLst/>
            <a:cxnLst/>
            <a:rect r="r" b="b" t="t" l="l"/>
            <a:pathLst>
              <a:path h="1109098" w="4368024">
                <a:moveTo>
                  <a:pt x="0" y="0"/>
                </a:moveTo>
                <a:lnTo>
                  <a:pt x="4368024" y="0"/>
                </a:lnTo>
                <a:lnTo>
                  <a:pt x="4368024" y="1109098"/>
                </a:lnTo>
                <a:lnTo>
                  <a:pt x="0" y="11090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76265" y="269574"/>
            <a:ext cx="1044694" cy="1569896"/>
          </a:xfrm>
          <a:custGeom>
            <a:avLst/>
            <a:gdLst/>
            <a:ahLst/>
            <a:cxnLst/>
            <a:rect r="r" b="b" t="t" l="l"/>
            <a:pathLst>
              <a:path h="1569896" w="1044694">
                <a:moveTo>
                  <a:pt x="0" y="0"/>
                </a:moveTo>
                <a:lnTo>
                  <a:pt x="1044694" y="0"/>
                </a:lnTo>
                <a:lnTo>
                  <a:pt x="1044694" y="1569895"/>
                </a:lnTo>
                <a:lnTo>
                  <a:pt x="0" y="1569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98612" y="2447940"/>
            <a:ext cx="6038894" cy="1058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7923"/>
              </a:lnSpc>
              <a:spcBef>
                <a:spcPct val="0"/>
              </a:spcBef>
            </a:pPr>
            <a:r>
              <a:rPr lang="en-US" sz="7923">
                <a:solidFill>
                  <a:srgbClr val="903F6D"/>
                </a:solidFill>
                <a:latin typeface="Glacial Indifference Bold"/>
              </a:rPr>
              <a:t>Golf-Craft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99448" y="4116245"/>
            <a:ext cx="2620566" cy="2506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Integrantes: Matías Suazo 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             Cristofer Pinto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              José Escalante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              Nelson Ramirez</a:t>
            </a:r>
          </a:p>
          <a:p>
            <a:pPr algn="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Álvaro Guarachi</a:t>
            </a:r>
          </a:p>
          <a:p>
            <a:pPr algn="ctr">
              <a:lnSpc>
                <a:spcPts val="2520"/>
              </a:lnSpc>
            </a:pPr>
          </a:p>
          <a:p>
            <a:pPr algn="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Asignatura: Proyecto I</a:t>
            </a:r>
          </a:p>
          <a:p>
            <a:pPr algn="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Profesor: Humberto Urrutia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986733" y="310084"/>
            <a:ext cx="1780133" cy="747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2"/>
              </a:lnSpc>
              <a:spcBef>
                <a:spcPct val="0"/>
              </a:spcBef>
            </a:pPr>
            <a:r>
              <a:rPr lang="en-US" sz="4316">
                <a:solidFill>
                  <a:srgbClr val="000000"/>
                </a:solidFill>
                <a:latin typeface="Glacial Indifference Bold"/>
              </a:rPr>
              <a:t>Costos</a:t>
            </a:r>
          </a:p>
        </p:txBody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5398214" y="1355977"/>
          <a:ext cx="3879644" cy="3600726"/>
        </p:xfrm>
        <a:graphic>
          <a:graphicData uri="http://schemas.openxmlformats.org/drawingml/2006/table">
            <a:tbl>
              <a:tblPr/>
              <a:tblGrid>
                <a:gridCol w="1997719"/>
                <a:gridCol w="1881925"/>
              </a:tblGrid>
              <a:tr h="102760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 Bold"/>
                        </a:rPr>
                        <a:t>Categoría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 Bold"/>
                        </a:rPr>
                        <a:t>Costos (CLP)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28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Hardware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2.213.000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28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Software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36.440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28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Mano de Obra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13.632.000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28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Total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15.881.440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4" id="4"/>
          <p:cNvSpPr txBox="true"/>
          <p:nvPr/>
        </p:nvSpPr>
        <p:spPr>
          <a:xfrm rot="0">
            <a:off x="2320751" y="6260875"/>
            <a:ext cx="5112097" cy="32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2"/>
              </a:lnSpc>
              <a:spcBef>
                <a:spcPct val="0"/>
              </a:spcBef>
            </a:pPr>
            <a:r>
              <a:rPr lang="en-US" sz="1916">
                <a:solidFill>
                  <a:srgbClr val="000000"/>
                </a:solidFill>
                <a:latin typeface="Glacial Indifference Bold"/>
              </a:rPr>
              <a:t>El valor del proyecto es de $15.881.440 pesos.</a:t>
            </a:r>
          </a:p>
        </p:txBody>
      </p: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532854" y="1355977"/>
          <a:ext cx="4164654" cy="4152900"/>
        </p:xfrm>
        <a:graphic>
          <a:graphicData uri="http://schemas.openxmlformats.org/drawingml/2006/table">
            <a:tbl>
              <a:tblPr/>
              <a:tblGrid>
                <a:gridCol w="1831964"/>
                <a:gridCol w="2332690"/>
              </a:tblGrid>
              <a:tr h="93991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 Bold"/>
                        </a:rPr>
                        <a:t>Cargo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 Bold"/>
                        </a:rPr>
                        <a:t>Valor hora trabajada (CLP)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59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Jefe de grupo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35.000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59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Ensamblador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24.000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59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Programador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30.000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59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Diseñador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29.000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59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Documentador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Glacial Indifference"/>
                        </a:rPr>
                        <a:t>24.000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0C7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07232" y="2609850"/>
            <a:ext cx="593913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lacial Indifference Bold"/>
              </a:rPr>
              <a:t>Análisis y diseño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-700562" y="5539160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4" y="0"/>
                </a:lnTo>
                <a:lnTo>
                  <a:pt x="2864164" y="2437144"/>
                </a:lnTo>
                <a:lnTo>
                  <a:pt x="0" y="2437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481394" y="6583680"/>
            <a:ext cx="3901440" cy="794475"/>
          </a:xfrm>
          <a:custGeom>
            <a:avLst/>
            <a:gdLst/>
            <a:ahLst/>
            <a:cxnLst/>
            <a:rect r="r" b="b" t="t" l="l"/>
            <a:pathLst>
              <a:path h="794475" w="3901440">
                <a:moveTo>
                  <a:pt x="0" y="0"/>
                </a:moveTo>
                <a:lnTo>
                  <a:pt x="3901440" y="0"/>
                </a:lnTo>
                <a:lnTo>
                  <a:pt x="3901440" y="794475"/>
                </a:lnTo>
                <a:lnTo>
                  <a:pt x="0" y="79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81394" y="-472906"/>
            <a:ext cx="3475905" cy="2926080"/>
          </a:xfrm>
          <a:custGeom>
            <a:avLst/>
            <a:gdLst/>
            <a:ahLst/>
            <a:cxnLst/>
            <a:rect r="r" b="b" t="t" l="l"/>
            <a:pathLst>
              <a:path h="2926080" w="3475905">
                <a:moveTo>
                  <a:pt x="0" y="0"/>
                </a:moveTo>
                <a:lnTo>
                  <a:pt x="3475905" y="0"/>
                </a:lnTo>
                <a:lnTo>
                  <a:pt x="34759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1520" y="1559095"/>
            <a:ext cx="2978944" cy="2675447"/>
          </a:xfrm>
          <a:custGeom>
            <a:avLst/>
            <a:gdLst/>
            <a:ahLst/>
            <a:cxnLst/>
            <a:rect r="r" b="b" t="t" l="l"/>
            <a:pathLst>
              <a:path h="2675447" w="2978944">
                <a:moveTo>
                  <a:pt x="0" y="0"/>
                </a:moveTo>
                <a:lnTo>
                  <a:pt x="2978944" y="0"/>
                </a:lnTo>
                <a:lnTo>
                  <a:pt x="2978944" y="2675447"/>
                </a:lnTo>
                <a:lnTo>
                  <a:pt x="0" y="26754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120" r="0" b="-16128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3234161" y="4539194"/>
            <a:ext cx="3285278" cy="2562517"/>
          </a:xfrm>
          <a:custGeom>
            <a:avLst/>
            <a:gdLst/>
            <a:ahLst/>
            <a:cxnLst/>
            <a:rect r="r" b="b" t="t" l="l"/>
            <a:pathLst>
              <a:path h="2562517" w="3285278">
                <a:moveTo>
                  <a:pt x="0" y="0"/>
                </a:moveTo>
                <a:lnTo>
                  <a:pt x="3285278" y="0"/>
                </a:lnTo>
                <a:lnTo>
                  <a:pt x="3285278" y="2562517"/>
                </a:lnTo>
                <a:lnTo>
                  <a:pt x="0" y="25625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3504664" y="-350798"/>
            <a:ext cx="2744271" cy="1787207"/>
          </a:xfrm>
          <a:custGeom>
            <a:avLst/>
            <a:gdLst/>
            <a:ahLst/>
            <a:cxnLst/>
            <a:rect r="r" b="b" t="t" l="l"/>
            <a:pathLst>
              <a:path h="1787207" w="2744271">
                <a:moveTo>
                  <a:pt x="0" y="0"/>
                </a:moveTo>
                <a:lnTo>
                  <a:pt x="2744272" y="0"/>
                </a:lnTo>
                <a:lnTo>
                  <a:pt x="2744272" y="1787206"/>
                </a:lnTo>
                <a:lnTo>
                  <a:pt x="0" y="17872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420806" y="1559095"/>
            <a:ext cx="2918172" cy="2577287"/>
          </a:xfrm>
          <a:custGeom>
            <a:avLst/>
            <a:gdLst/>
            <a:ahLst/>
            <a:cxnLst/>
            <a:rect r="r" b="b" t="t" l="l"/>
            <a:pathLst>
              <a:path h="2577287" w="2918172">
                <a:moveTo>
                  <a:pt x="0" y="0"/>
                </a:moveTo>
                <a:lnTo>
                  <a:pt x="2918171" y="0"/>
                </a:lnTo>
                <a:lnTo>
                  <a:pt x="2918171" y="2577287"/>
                </a:lnTo>
                <a:lnTo>
                  <a:pt x="0" y="2577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639" t="0" r="-18168" b="-11081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504664" y="476130"/>
            <a:ext cx="2744271" cy="473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2"/>
              </a:lnSpc>
              <a:spcBef>
                <a:spcPct val="0"/>
              </a:spcBef>
            </a:pPr>
            <a:r>
              <a:rPr lang="en-US" sz="2716">
                <a:solidFill>
                  <a:srgbClr val="000000"/>
                </a:solidFill>
                <a:latin typeface="Glacial Indifference Bold"/>
              </a:rPr>
              <a:t>Versiones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6222" y="2302205"/>
            <a:ext cx="4145280" cy="3722956"/>
          </a:xfrm>
          <a:custGeom>
            <a:avLst/>
            <a:gdLst/>
            <a:ahLst/>
            <a:cxnLst/>
            <a:rect r="r" b="b" t="t" l="l"/>
            <a:pathLst>
              <a:path h="3722956" w="4145280">
                <a:moveTo>
                  <a:pt x="0" y="0"/>
                </a:moveTo>
                <a:lnTo>
                  <a:pt x="4145280" y="0"/>
                </a:lnTo>
                <a:lnTo>
                  <a:pt x="4145280" y="3722956"/>
                </a:lnTo>
                <a:lnTo>
                  <a:pt x="0" y="3722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120" r="0" b="-16128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5091502" y="3156418"/>
            <a:ext cx="3040112" cy="1426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86411" indent="-293206" lvl="1">
              <a:lnSpc>
                <a:spcPts val="3802"/>
              </a:lnSpc>
              <a:buFont typeface="Arial"/>
              <a:buChar char="•"/>
            </a:pPr>
            <a:r>
              <a:rPr lang="en-US" sz="2716">
                <a:solidFill>
                  <a:srgbClr val="000000"/>
                </a:solidFill>
                <a:latin typeface="Glacial Indifference Bold"/>
              </a:rPr>
              <a:t>Estable</a:t>
            </a:r>
          </a:p>
          <a:p>
            <a:pPr marL="586411" indent="-293206" lvl="1">
              <a:lnSpc>
                <a:spcPts val="3802"/>
              </a:lnSpc>
              <a:buFont typeface="Arial"/>
              <a:buChar char="•"/>
            </a:pPr>
            <a:r>
              <a:rPr lang="en-US" sz="2716">
                <a:solidFill>
                  <a:srgbClr val="000000"/>
                </a:solidFill>
                <a:latin typeface="Glacial Indifference Bold"/>
              </a:rPr>
              <a:t>Poca movilidad</a:t>
            </a:r>
          </a:p>
          <a:p>
            <a:pPr marL="586411" indent="-293206" lvl="1">
              <a:lnSpc>
                <a:spcPts val="3802"/>
              </a:lnSpc>
              <a:spcBef>
                <a:spcPct val="0"/>
              </a:spcBef>
              <a:buFont typeface="Arial"/>
              <a:buChar char="•"/>
            </a:pPr>
            <a:r>
              <a:rPr lang="en-US" sz="2716">
                <a:solidFill>
                  <a:srgbClr val="000000"/>
                </a:solidFill>
                <a:latin typeface="Glacial Indifference Bold"/>
              </a:rPr>
              <a:t>Palo débil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302874" y="-320539"/>
            <a:ext cx="3073117" cy="2001368"/>
          </a:xfrm>
          <a:custGeom>
            <a:avLst/>
            <a:gdLst/>
            <a:ahLst/>
            <a:cxnLst/>
            <a:rect r="r" b="b" t="t" l="l"/>
            <a:pathLst>
              <a:path h="2001368" w="3073117">
                <a:moveTo>
                  <a:pt x="0" y="0"/>
                </a:moveTo>
                <a:lnTo>
                  <a:pt x="3073117" y="0"/>
                </a:lnTo>
                <a:lnTo>
                  <a:pt x="3073117" y="2001368"/>
                </a:lnTo>
                <a:lnTo>
                  <a:pt x="0" y="2001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166029" y="622995"/>
            <a:ext cx="1346806" cy="444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6"/>
              </a:lnSpc>
              <a:spcBef>
                <a:spcPct val="0"/>
              </a:spcBef>
            </a:pPr>
            <a:r>
              <a:rPr lang="en-US" sz="2583">
                <a:solidFill>
                  <a:srgbClr val="000000"/>
                </a:solidFill>
                <a:latin typeface="Glacial Indifference Bold"/>
              </a:rPr>
              <a:t>Versión 1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62098" y="2007609"/>
            <a:ext cx="4510305" cy="3518038"/>
          </a:xfrm>
          <a:custGeom>
            <a:avLst/>
            <a:gdLst/>
            <a:ahLst/>
            <a:cxnLst/>
            <a:rect r="r" b="b" t="t" l="l"/>
            <a:pathLst>
              <a:path h="3518038" w="4510305">
                <a:moveTo>
                  <a:pt x="0" y="0"/>
                </a:moveTo>
                <a:lnTo>
                  <a:pt x="4510305" y="0"/>
                </a:lnTo>
                <a:lnTo>
                  <a:pt x="4510305" y="3518038"/>
                </a:lnTo>
                <a:lnTo>
                  <a:pt x="0" y="3518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687672" y="1614154"/>
            <a:ext cx="3585427" cy="4283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02"/>
              </a:lnSpc>
            </a:pPr>
            <a:r>
              <a:rPr lang="en-US" sz="2716">
                <a:solidFill>
                  <a:srgbClr val="000000"/>
                </a:solidFill>
                <a:latin typeface="Glacial Indifference Bold"/>
              </a:rPr>
              <a:t> </a:t>
            </a:r>
          </a:p>
          <a:p>
            <a:pPr>
              <a:lnSpc>
                <a:spcPts val="3802"/>
              </a:lnSpc>
            </a:pPr>
          </a:p>
          <a:p>
            <a:pPr marL="586411" indent="-293206" lvl="1">
              <a:lnSpc>
                <a:spcPts val="3802"/>
              </a:lnSpc>
              <a:buFont typeface="Arial"/>
              <a:buChar char="•"/>
            </a:pPr>
            <a:r>
              <a:rPr lang="en-US" sz="2716">
                <a:solidFill>
                  <a:srgbClr val="000000"/>
                </a:solidFill>
                <a:latin typeface="Glacial Indifference Bold"/>
              </a:rPr>
              <a:t>Golpes de pelota poco certeros</a:t>
            </a:r>
          </a:p>
          <a:p>
            <a:pPr marL="586411" indent="-293206" lvl="1">
              <a:lnSpc>
                <a:spcPts val="3802"/>
              </a:lnSpc>
              <a:buFont typeface="Arial"/>
              <a:buChar char="•"/>
            </a:pPr>
            <a:r>
              <a:rPr lang="en-US" sz="2716">
                <a:solidFill>
                  <a:srgbClr val="000000"/>
                </a:solidFill>
                <a:latin typeface="Glacial Indifference Bold"/>
              </a:rPr>
              <a:t>Mejor aspecto</a:t>
            </a:r>
          </a:p>
          <a:p>
            <a:pPr marL="586411" indent="-293206" lvl="1">
              <a:lnSpc>
                <a:spcPts val="3802"/>
              </a:lnSpc>
              <a:buFont typeface="Arial"/>
              <a:buChar char="•"/>
            </a:pPr>
            <a:r>
              <a:rPr lang="en-US" sz="2716">
                <a:solidFill>
                  <a:srgbClr val="000000"/>
                </a:solidFill>
                <a:latin typeface="Glacial Indifference Bold"/>
              </a:rPr>
              <a:t>Mayor movilidad</a:t>
            </a:r>
          </a:p>
          <a:p>
            <a:pPr marL="586411" indent="-293206" lvl="1">
              <a:lnSpc>
                <a:spcPts val="3802"/>
              </a:lnSpc>
              <a:buFont typeface="Arial"/>
              <a:buChar char="•"/>
            </a:pPr>
            <a:r>
              <a:rPr lang="en-US" sz="2716">
                <a:solidFill>
                  <a:srgbClr val="000000"/>
                </a:solidFill>
                <a:latin typeface="Glacial Indifference Bold"/>
              </a:rPr>
              <a:t>Incluye sensor ultrasónico</a:t>
            </a:r>
          </a:p>
          <a:p>
            <a:pPr>
              <a:lnSpc>
                <a:spcPts val="3802"/>
              </a:lnSpc>
              <a:spcBef>
                <a:spcPct val="0"/>
              </a:spcBef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293349" y="-320539"/>
            <a:ext cx="3073117" cy="2001368"/>
          </a:xfrm>
          <a:custGeom>
            <a:avLst/>
            <a:gdLst/>
            <a:ahLst/>
            <a:cxnLst/>
            <a:rect r="r" b="b" t="t" l="l"/>
            <a:pathLst>
              <a:path h="2001368" w="3073117">
                <a:moveTo>
                  <a:pt x="0" y="0"/>
                </a:moveTo>
                <a:lnTo>
                  <a:pt x="3073117" y="0"/>
                </a:lnTo>
                <a:lnTo>
                  <a:pt x="3073117" y="2001368"/>
                </a:lnTo>
                <a:lnTo>
                  <a:pt x="0" y="2001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120760" y="622995"/>
            <a:ext cx="1418294" cy="444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6"/>
              </a:lnSpc>
              <a:spcBef>
                <a:spcPct val="0"/>
              </a:spcBef>
            </a:pPr>
            <a:r>
              <a:rPr lang="en-US" sz="2583">
                <a:solidFill>
                  <a:srgbClr val="000000"/>
                </a:solidFill>
                <a:latin typeface="Glacial Indifference Bold"/>
              </a:rPr>
              <a:t>Versión 2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93349" y="-320539"/>
            <a:ext cx="3073117" cy="2001368"/>
          </a:xfrm>
          <a:custGeom>
            <a:avLst/>
            <a:gdLst/>
            <a:ahLst/>
            <a:cxnLst/>
            <a:rect r="r" b="b" t="t" l="l"/>
            <a:pathLst>
              <a:path h="2001368" w="3073117">
                <a:moveTo>
                  <a:pt x="0" y="0"/>
                </a:moveTo>
                <a:lnTo>
                  <a:pt x="3073117" y="0"/>
                </a:lnTo>
                <a:lnTo>
                  <a:pt x="3073117" y="2001368"/>
                </a:lnTo>
                <a:lnTo>
                  <a:pt x="0" y="2001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4900" y="2165279"/>
            <a:ext cx="4641900" cy="3481425"/>
          </a:xfrm>
          <a:custGeom>
            <a:avLst/>
            <a:gdLst/>
            <a:ahLst/>
            <a:cxnLst/>
            <a:rect r="r" b="b" t="t" l="l"/>
            <a:pathLst>
              <a:path h="3481425" w="4641900">
                <a:moveTo>
                  <a:pt x="0" y="0"/>
                </a:moveTo>
                <a:lnTo>
                  <a:pt x="4641900" y="0"/>
                </a:lnTo>
                <a:lnTo>
                  <a:pt x="4641900" y="3481426"/>
                </a:lnTo>
                <a:lnTo>
                  <a:pt x="0" y="34814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829907" y="1968812"/>
            <a:ext cx="4766360" cy="3807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86411" indent="-293206" lvl="1">
              <a:lnSpc>
                <a:spcPts val="3802"/>
              </a:lnSpc>
              <a:buFont typeface="Arial"/>
              <a:buChar char="•"/>
            </a:pPr>
            <a:r>
              <a:rPr lang="en-US" sz="2716">
                <a:solidFill>
                  <a:srgbClr val="000000"/>
                </a:solidFill>
                <a:latin typeface="Glacial Indifference Bold"/>
              </a:rPr>
              <a:t>Estabilidad optima.</a:t>
            </a:r>
          </a:p>
          <a:p>
            <a:pPr algn="just" marL="586411" indent="-293206" lvl="1">
              <a:lnSpc>
                <a:spcPts val="3802"/>
              </a:lnSpc>
              <a:buFont typeface="Arial"/>
              <a:buChar char="•"/>
            </a:pPr>
            <a:r>
              <a:rPr lang="en-US" sz="2716">
                <a:solidFill>
                  <a:srgbClr val="000000"/>
                </a:solidFill>
                <a:latin typeface="Glacial Indifference Bold"/>
              </a:rPr>
              <a:t>Golpe en forma de parábola.</a:t>
            </a:r>
          </a:p>
          <a:p>
            <a:pPr algn="just" marL="586411" indent="-293206" lvl="1">
              <a:lnSpc>
                <a:spcPts val="3802"/>
              </a:lnSpc>
              <a:buFont typeface="Arial"/>
              <a:buChar char="•"/>
            </a:pPr>
            <a:r>
              <a:rPr lang="en-US" sz="2716">
                <a:solidFill>
                  <a:srgbClr val="000000"/>
                </a:solidFill>
                <a:latin typeface="Glacial Indifference Bold"/>
              </a:rPr>
              <a:t>Sistema de golpeo más preciso.</a:t>
            </a:r>
          </a:p>
          <a:p>
            <a:pPr algn="just" marL="586411" indent="-293206" lvl="1">
              <a:lnSpc>
                <a:spcPts val="3802"/>
              </a:lnSpc>
              <a:buFont typeface="Arial"/>
              <a:buChar char="•"/>
            </a:pPr>
            <a:r>
              <a:rPr lang="en-US" sz="2716">
                <a:solidFill>
                  <a:srgbClr val="000000"/>
                </a:solidFill>
                <a:latin typeface="Glacial Indifference Bold"/>
              </a:rPr>
              <a:t>Incluye una base para la pelota de golf.</a:t>
            </a:r>
          </a:p>
          <a:p>
            <a:pPr algn="just">
              <a:lnSpc>
                <a:spcPts val="3802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4117151" y="622995"/>
            <a:ext cx="1425514" cy="444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6"/>
              </a:lnSpc>
              <a:spcBef>
                <a:spcPct val="0"/>
              </a:spcBef>
            </a:pPr>
            <a:r>
              <a:rPr lang="en-US" sz="2583">
                <a:solidFill>
                  <a:srgbClr val="000000"/>
                </a:solidFill>
                <a:latin typeface="Glacial Indifference Bold"/>
              </a:rPr>
              <a:t>Versión 3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05498" y="-264964"/>
            <a:ext cx="3230891" cy="2104118"/>
          </a:xfrm>
          <a:custGeom>
            <a:avLst/>
            <a:gdLst/>
            <a:ahLst/>
            <a:cxnLst/>
            <a:rect r="r" b="b" t="t" l="l"/>
            <a:pathLst>
              <a:path h="2104118" w="3230891">
                <a:moveTo>
                  <a:pt x="0" y="0"/>
                </a:moveTo>
                <a:lnTo>
                  <a:pt x="3230891" y="0"/>
                </a:lnTo>
                <a:lnTo>
                  <a:pt x="3230891" y="2104118"/>
                </a:lnTo>
                <a:lnTo>
                  <a:pt x="0" y="2104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43494" y="1959414"/>
            <a:ext cx="7777060" cy="4953023"/>
          </a:xfrm>
          <a:custGeom>
            <a:avLst/>
            <a:gdLst/>
            <a:ahLst/>
            <a:cxnLst/>
            <a:rect r="r" b="b" t="t" l="l"/>
            <a:pathLst>
              <a:path h="4953023" w="7777060">
                <a:moveTo>
                  <a:pt x="0" y="0"/>
                </a:moveTo>
                <a:lnTo>
                  <a:pt x="7777059" y="0"/>
                </a:lnTo>
                <a:lnTo>
                  <a:pt x="7777059" y="4953023"/>
                </a:lnTo>
                <a:lnTo>
                  <a:pt x="0" y="4953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954972" y="949792"/>
            <a:ext cx="3531942" cy="376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26"/>
              </a:lnSpc>
              <a:spcBef>
                <a:spcPct val="0"/>
              </a:spcBef>
            </a:pPr>
            <a:r>
              <a:rPr lang="en-US" sz="2826" spc="73">
                <a:solidFill>
                  <a:srgbClr val="000000"/>
                </a:solidFill>
                <a:latin typeface="Glacial Indifference Bold"/>
              </a:rPr>
              <a:t>Arquitectura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110308" y="2609850"/>
            <a:ext cx="5532983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Glacial Indifference Bold"/>
              </a:rPr>
              <a:t>Interfaz gráfica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7333579" y="5204032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5" y="0"/>
                </a:lnTo>
                <a:lnTo>
                  <a:pt x="2864165" y="2437144"/>
                </a:lnTo>
                <a:lnTo>
                  <a:pt x="0" y="2437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6103" y="1105676"/>
            <a:ext cx="9069625" cy="5771172"/>
          </a:xfrm>
          <a:custGeom>
            <a:avLst/>
            <a:gdLst/>
            <a:ahLst/>
            <a:cxnLst/>
            <a:rect r="r" b="b" t="t" l="l"/>
            <a:pathLst>
              <a:path h="5771172" w="9069625">
                <a:moveTo>
                  <a:pt x="0" y="0"/>
                </a:moveTo>
                <a:lnTo>
                  <a:pt x="9069625" y="0"/>
                </a:lnTo>
                <a:lnTo>
                  <a:pt x="9069625" y="5771171"/>
                </a:lnTo>
                <a:lnTo>
                  <a:pt x="0" y="5771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" r="0" b="-92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164944" y="550207"/>
            <a:ext cx="3531942" cy="41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26"/>
              </a:lnSpc>
              <a:spcBef>
                <a:spcPct val="0"/>
              </a:spcBef>
            </a:pPr>
            <a:r>
              <a:rPr lang="en-US" sz="3026" spc="78">
                <a:solidFill>
                  <a:srgbClr val="000000"/>
                </a:solidFill>
                <a:latin typeface="Glacial Indifference Bold"/>
              </a:rPr>
              <a:t>Interfaz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1352" y="1119485"/>
            <a:ext cx="9170896" cy="5953422"/>
          </a:xfrm>
          <a:custGeom>
            <a:avLst/>
            <a:gdLst/>
            <a:ahLst/>
            <a:cxnLst/>
            <a:rect r="r" b="b" t="t" l="l"/>
            <a:pathLst>
              <a:path h="5953422" w="9170896">
                <a:moveTo>
                  <a:pt x="0" y="0"/>
                </a:moveTo>
                <a:lnTo>
                  <a:pt x="9170896" y="0"/>
                </a:lnTo>
                <a:lnTo>
                  <a:pt x="9170896" y="5953421"/>
                </a:lnTo>
                <a:lnTo>
                  <a:pt x="0" y="595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110829" y="550207"/>
            <a:ext cx="3531942" cy="41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26"/>
              </a:lnSpc>
              <a:spcBef>
                <a:spcPct val="0"/>
              </a:spcBef>
            </a:pPr>
            <a:r>
              <a:rPr lang="en-US" sz="3026" spc="78">
                <a:solidFill>
                  <a:srgbClr val="000000"/>
                </a:solidFill>
                <a:latin typeface="Glacial Indifference Bold"/>
              </a:rPr>
              <a:t>Instrucciones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3F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71360" y="6486772"/>
            <a:ext cx="3901440" cy="759007"/>
          </a:xfrm>
          <a:custGeom>
            <a:avLst/>
            <a:gdLst/>
            <a:ahLst/>
            <a:cxnLst/>
            <a:rect r="r" b="b" t="t" l="l"/>
            <a:pathLst>
              <a:path h="759007" w="3901440">
                <a:moveTo>
                  <a:pt x="0" y="0"/>
                </a:moveTo>
                <a:lnTo>
                  <a:pt x="3901440" y="0"/>
                </a:lnTo>
                <a:lnTo>
                  <a:pt x="3901440" y="759008"/>
                </a:lnTo>
                <a:lnTo>
                  <a:pt x="0" y="759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1520" y="1997314"/>
            <a:ext cx="3524709" cy="4084188"/>
            <a:chOff x="0" y="0"/>
            <a:chExt cx="4699612" cy="5445584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907380" y="40028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 u="none">
                  <a:solidFill>
                    <a:srgbClr val="FFFFFF"/>
                  </a:solidFill>
                  <a:latin typeface="Glacial Indifference"/>
                </a:rPr>
                <a:t>Introducción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907380" y="524884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1291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907380" y="1209752"/>
              <a:ext cx="3792232" cy="4388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727"/>
                </a:lnSpc>
              </a:pPr>
              <a:r>
                <a:rPr lang="en-US" sz="1947">
                  <a:solidFill>
                    <a:srgbClr val="FFFFFF"/>
                  </a:solidFill>
                  <a:latin typeface="Glacial Indifference"/>
                </a:rPr>
                <a:t>Objetivos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907380" y="1704133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907380" y="2398525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Organización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905288" y="3577773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Carta Gantt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905288" y="4062629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907380" y="5241878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905288" y="4757022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Costos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66675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01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1132105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02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2330886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03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3529666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04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4728447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05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731520" y="845820"/>
            <a:ext cx="3295964" cy="857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399"/>
              </a:lnSpc>
              <a:spcBef>
                <a:spcPct val="0"/>
              </a:spcBef>
            </a:pPr>
            <a:r>
              <a:rPr lang="en-US" sz="6399" spc="435">
                <a:solidFill>
                  <a:srgbClr val="FFFFFF"/>
                </a:solidFill>
                <a:latin typeface="Glacial Indifference Bold"/>
              </a:rPr>
              <a:t>Índice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4876800" y="1997314"/>
            <a:ext cx="3524709" cy="4084188"/>
            <a:chOff x="0" y="0"/>
            <a:chExt cx="4699612" cy="5445584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907380" y="40028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Análisis y diseño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907380" y="524884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1291"/>
                </a:lnSpc>
              </a:pP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907380" y="1219277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Interfaz gráfica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07380" y="1704133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907380" y="2398525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Programación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905288" y="3577773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Demostración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905288" y="4062629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907380" y="5241878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-66675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06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1132105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07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0" y="2330886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08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0" y="3529666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09</a:t>
              </a: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4876800" y="5427377"/>
            <a:ext cx="375196" cy="523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2"/>
              </a:lnSpc>
              <a:spcBef>
                <a:spcPct val="0"/>
              </a:spcBef>
            </a:pPr>
            <a:r>
              <a:rPr lang="en-US" sz="3016">
                <a:solidFill>
                  <a:srgbClr val="F7F7F1"/>
                </a:solidFill>
                <a:latin typeface="Glacial Indifference Bold"/>
              </a:rPr>
              <a:t>10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571084" y="5553791"/>
            <a:ext cx="1230809" cy="34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9"/>
              </a:lnSpc>
              <a:spcBef>
                <a:spcPct val="0"/>
              </a:spcBef>
            </a:pPr>
            <a:r>
              <a:rPr lang="en-US" sz="2049">
                <a:solidFill>
                  <a:srgbClr val="F7F7F1"/>
                </a:solidFill>
                <a:latin typeface="Glacial Indifference"/>
              </a:rPr>
              <a:t>Conclusión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0A3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97950" y="0"/>
            <a:ext cx="4455650" cy="7315200"/>
          </a:xfrm>
          <a:custGeom>
            <a:avLst/>
            <a:gdLst/>
            <a:ahLst/>
            <a:cxnLst/>
            <a:rect r="r" b="b" t="t" l="l"/>
            <a:pathLst>
              <a:path h="7315200" w="4455650">
                <a:moveTo>
                  <a:pt x="0" y="0"/>
                </a:moveTo>
                <a:lnTo>
                  <a:pt x="4455650" y="0"/>
                </a:lnTo>
                <a:lnTo>
                  <a:pt x="445565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998" t="0" r="-6826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73641" y="2209442"/>
            <a:ext cx="4258256" cy="1850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51"/>
              </a:lnSpc>
            </a:pPr>
            <a:r>
              <a:rPr lang="en-US" sz="5322">
                <a:solidFill>
                  <a:srgbClr val="F7F7F1"/>
                </a:solidFill>
                <a:latin typeface="Glacial Indifference"/>
              </a:rPr>
              <a:t>Códigos de</a:t>
            </a:r>
          </a:p>
          <a:p>
            <a:pPr algn="ctr">
              <a:lnSpc>
                <a:spcPts val="7451"/>
              </a:lnSpc>
              <a:spcBef>
                <a:spcPct val="0"/>
              </a:spcBef>
            </a:pPr>
            <a:r>
              <a:rPr lang="en-US" sz="5322">
                <a:solidFill>
                  <a:srgbClr val="F7F7F1"/>
                </a:solidFill>
                <a:latin typeface="Glacial Indifference"/>
              </a:rPr>
              <a:t> programación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0A3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55272" y="63589"/>
            <a:ext cx="6341557" cy="6779439"/>
            <a:chOff x="0" y="0"/>
            <a:chExt cx="2348725" cy="251090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48725" cy="2510903"/>
            </a:xfrm>
            <a:custGeom>
              <a:avLst/>
              <a:gdLst/>
              <a:ahLst/>
              <a:cxnLst/>
              <a:rect r="r" b="b" t="t" l="l"/>
              <a:pathLst>
                <a:path h="2510903" w="2348725">
                  <a:moveTo>
                    <a:pt x="0" y="0"/>
                  </a:moveTo>
                  <a:lnTo>
                    <a:pt x="2348725" y="0"/>
                  </a:lnTo>
                  <a:lnTo>
                    <a:pt x="2348725" y="2510903"/>
                  </a:lnTo>
                  <a:lnTo>
                    <a:pt x="0" y="2510903"/>
                  </a:lnTo>
                  <a:close/>
                </a:path>
              </a:pathLst>
            </a:custGeom>
            <a:solidFill>
              <a:srgbClr val="F7F7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348725" cy="25394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570749" y="323835"/>
            <a:ext cx="6304877" cy="6805769"/>
          </a:xfrm>
          <a:custGeom>
            <a:avLst/>
            <a:gdLst/>
            <a:ahLst/>
            <a:cxnLst/>
            <a:rect r="r" b="b" t="t" l="l"/>
            <a:pathLst>
              <a:path h="6805769" w="6304877">
                <a:moveTo>
                  <a:pt x="0" y="0"/>
                </a:moveTo>
                <a:lnTo>
                  <a:pt x="6304877" y="0"/>
                </a:lnTo>
                <a:lnTo>
                  <a:pt x="6304877" y="6805769"/>
                </a:lnTo>
                <a:lnTo>
                  <a:pt x="0" y="6805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11591" y="2888650"/>
            <a:ext cx="2000435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00"/>
              </a:lnSpc>
              <a:spcBef>
                <a:spcPct val="0"/>
              </a:spcBef>
            </a:pPr>
            <a:r>
              <a:rPr lang="en-US" sz="3000" spc="78">
                <a:solidFill>
                  <a:srgbClr val="FFFFFF"/>
                </a:solidFill>
                <a:latin typeface="Glacial Indifference Bold"/>
              </a:rPr>
              <a:t>Funciones del robot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0A3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47578" y="139092"/>
            <a:ext cx="6381071" cy="6444588"/>
            <a:chOff x="0" y="0"/>
            <a:chExt cx="2363360" cy="238688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63359" cy="2386885"/>
            </a:xfrm>
            <a:custGeom>
              <a:avLst/>
              <a:gdLst/>
              <a:ahLst/>
              <a:cxnLst/>
              <a:rect r="r" b="b" t="t" l="l"/>
              <a:pathLst>
                <a:path h="2386885" w="2363359">
                  <a:moveTo>
                    <a:pt x="0" y="0"/>
                  </a:moveTo>
                  <a:lnTo>
                    <a:pt x="2363359" y="0"/>
                  </a:lnTo>
                  <a:lnTo>
                    <a:pt x="2363359" y="2386885"/>
                  </a:lnTo>
                  <a:lnTo>
                    <a:pt x="0" y="2386885"/>
                  </a:lnTo>
                  <a:close/>
                </a:path>
              </a:pathLst>
            </a:custGeom>
            <a:solidFill>
              <a:srgbClr val="F7F7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363360" cy="24154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713362" y="418457"/>
            <a:ext cx="6490396" cy="6636658"/>
          </a:xfrm>
          <a:custGeom>
            <a:avLst/>
            <a:gdLst/>
            <a:ahLst/>
            <a:cxnLst/>
            <a:rect r="r" b="b" t="t" l="l"/>
            <a:pathLst>
              <a:path h="6636658" w="6490396">
                <a:moveTo>
                  <a:pt x="0" y="0"/>
                </a:moveTo>
                <a:lnTo>
                  <a:pt x="6490396" y="0"/>
                </a:lnTo>
                <a:lnTo>
                  <a:pt x="6490396" y="6636658"/>
                </a:lnTo>
                <a:lnTo>
                  <a:pt x="0" y="6636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230038" y="3097489"/>
            <a:ext cx="3531942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00"/>
              </a:lnSpc>
              <a:spcBef>
                <a:spcPct val="0"/>
              </a:spcBef>
            </a:pPr>
            <a:r>
              <a:rPr lang="en-US" sz="3000" spc="78">
                <a:solidFill>
                  <a:srgbClr val="FFFFFF"/>
                </a:solidFill>
                <a:latin typeface="Glacial Indifference Bold"/>
              </a:rPr>
              <a:t>Servidor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0A3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26014" y="393428"/>
            <a:ext cx="7140816" cy="6190252"/>
            <a:chOff x="0" y="0"/>
            <a:chExt cx="2644747" cy="229268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44747" cy="2292686"/>
            </a:xfrm>
            <a:custGeom>
              <a:avLst/>
              <a:gdLst/>
              <a:ahLst/>
              <a:cxnLst/>
              <a:rect r="r" b="b" t="t" l="l"/>
              <a:pathLst>
                <a:path h="2292686" w="2644747">
                  <a:moveTo>
                    <a:pt x="0" y="0"/>
                  </a:moveTo>
                  <a:lnTo>
                    <a:pt x="2644747" y="0"/>
                  </a:lnTo>
                  <a:lnTo>
                    <a:pt x="2644747" y="2292686"/>
                  </a:lnTo>
                  <a:lnTo>
                    <a:pt x="0" y="2292686"/>
                  </a:lnTo>
                  <a:close/>
                </a:path>
              </a:pathLst>
            </a:custGeom>
            <a:solidFill>
              <a:srgbClr val="F7F7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644747" cy="2321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078954" y="686566"/>
            <a:ext cx="6943126" cy="6359048"/>
          </a:xfrm>
          <a:custGeom>
            <a:avLst/>
            <a:gdLst/>
            <a:ahLst/>
            <a:cxnLst/>
            <a:rect r="r" b="b" t="t" l="l"/>
            <a:pathLst>
              <a:path h="6359048" w="6943126">
                <a:moveTo>
                  <a:pt x="0" y="0"/>
                </a:moveTo>
                <a:lnTo>
                  <a:pt x="6943126" y="0"/>
                </a:lnTo>
                <a:lnTo>
                  <a:pt x="6943126" y="6359048"/>
                </a:lnTo>
                <a:lnTo>
                  <a:pt x="0" y="6359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2764" y="2809280"/>
            <a:ext cx="1996190" cy="1056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5"/>
              </a:lnSpc>
            </a:pPr>
            <a:r>
              <a:rPr lang="en-US" sz="3018">
                <a:solidFill>
                  <a:srgbClr val="FFFFFF"/>
                </a:solidFill>
                <a:latin typeface="Glacial Indifference Bold"/>
              </a:rPr>
              <a:t>Interfaz gráfica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0A3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0410" y="551216"/>
            <a:ext cx="8399545" cy="5568825"/>
            <a:chOff x="0" y="0"/>
            <a:chExt cx="3110943" cy="20625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10943" cy="2062528"/>
            </a:xfrm>
            <a:custGeom>
              <a:avLst/>
              <a:gdLst/>
              <a:ahLst/>
              <a:cxnLst/>
              <a:rect r="r" b="b" t="t" l="l"/>
              <a:pathLst>
                <a:path h="2062528" w="3110943">
                  <a:moveTo>
                    <a:pt x="0" y="0"/>
                  </a:moveTo>
                  <a:lnTo>
                    <a:pt x="3110943" y="0"/>
                  </a:lnTo>
                  <a:lnTo>
                    <a:pt x="3110943" y="2062528"/>
                  </a:lnTo>
                  <a:lnTo>
                    <a:pt x="0" y="2062528"/>
                  </a:lnTo>
                  <a:close/>
                </a:path>
              </a:pathLst>
            </a:custGeom>
            <a:solidFill>
              <a:srgbClr val="F7F7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110943" cy="20911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434035" y="829484"/>
            <a:ext cx="8588045" cy="5656231"/>
          </a:xfrm>
          <a:custGeom>
            <a:avLst/>
            <a:gdLst/>
            <a:ahLst/>
            <a:cxnLst/>
            <a:rect r="r" b="b" t="t" l="l"/>
            <a:pathLst>
              <a:path h="5656231" w="8588045">
                <a:moveTo>
                  <a:pt x="0" y="0"/>
                </a:moveTo>
                <a:lnTo>
                  <a:pt x="8588045" y="0"/>
                </a:lnTo>
                <a:lnTo>
                  <a:pt x="8588045" y="5656232"/>
                </a:lnTo>
                <a:lnTo>
                  <a:pt x="0" y="5656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0A3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41925" y="0"/>
            <a:ext cx="7311135" cy="7315200"/>
          </a:xfrm>
          <a:custGeom>
            <a:avLst/>
            <a:gdLst/>
            <a:ahLst/>
            <a:cxnLst/>
            <a:rect r="r" b="b" t="t" l="l"/>
            <a:pathLst>
              <a:path h="7315200" w="7311135">
                <a:moveTo>
                  <a:pt x="0" y="0"/>
                </a:moveTo>
                <a:lnTo>
                  <a:pt x="7311135" y="0"/>
                </a:lnTo>
                <a:lnTo>
                  <a:pt x="7311135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182" t="0" r="-25182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1915" y="3309330"/>
            <a:ext cx="5210413" cy="863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7F7F1"/>
                </a:solidFill>
                <a:latin typeface="Open Sans Bold"/>
              </a:rPr>
              <a:t>Implementación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886641" y="-731520"/>
            <a:ext cx="3438769" cy="2926080"/>
          </a:xfrm>
          <a:custGeom>
            <a:avLst/>
            <a:gdLst/>
            <a:ahLst/>
            <a:cxnLst/>
            <a:rect r="r" b="b" t="t" l="l"/>
            <a:pathLst>
              <a:path h="2926080" w="3438769">
                <a:moveTo>
                  <a:pt x="0" y="0"/>
                </a:moveTo>
                <a:lnTo>
                  <a:pt x="3438769" y="0"/>
                </a:lnTo>
                <a:lnTo>
                  <a:pt x="343876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33504" y="1142852"/>
            <a:ext cx="5886592" cy="4141188"/>
          </a:xfrm>
          <a:custGeom>
            <a:avLst/>
            <a:gdLst/>
            <a:ahLst/>
            <a:cxnLst/>
            <a:rect r="r" b="b" t="t" l="l"/>
            <a:pathLst>
              <a:path h="4141188" w="5886592">
                <a:moveTo>
                  <a:pt x="0" y="0"/>
                </a:moveTo>
                <a:lnTo>
                  <a:pt x="5886592" y="0"/>
                </a:lnTo>
                <a:lnTo>
                  <a:pt x="5886592" y="4141188"/>
                </a:lnTo>
                <a:lnTo>
                  <a:pt x="0" y="4141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74994" y="550299"/>
            <a:ext cx="6411647" cy="410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19"/>
              </a:lnSpc>
              <a:spcBef>
                <a:spcPct val="0"/>
              </a:spcBef>
            </a:pPr>
            <a:r>
              <a:rPr lang="en-US" sz="3019" spc="205">
                <a:solidFill>
                  <a:srgbClr val="000000"/>
                </a:solidFill>
                <a:latin typeface="Glacial Indifference Bold"/>
              </a:rPr>
              <a:t>IMPLEMENTACIÓN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75235" y="5574865"/>
            <a:ext cx="9478365" cy="1470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Datos Obtenidos: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V(</a:t>
            </a:r>
            <a:r>
              <a:rPr lang="en-US" sz="2100">
                <a:solidFill>
                  <a:srgbClr val="000000"/>
                </a:solidFill>
                <a:latin typeface="Open Sans Bold Italics"/>
              </a:rPr>
              <a:t>inicial</a:t>
            </a:r>
            <a:r>
              <a:rPr lang="en-US" sz="2100">
                <a:solidFill>
                  <a:srgbClr val="000000"/>
                </a:solidFill>
                <a:latin typeface="Open Sans Bold"/>
              </a:rPr>
              <a:t>) = 2 (m/s)        Ángulo = 45 (grados)        Masa(</a:t>
            </a:r>
            <a:r>
              <a:rPr lang="en-US" sz="2100">
                <a:solidFill>
                  <a:srgbClr val="000000"/>
                </a:solidFill>
                <a:latin typeface="Open Sans Bold Italics"/>
              </a:rPr>
              <a:t>pelota</a:t>
            </a:r>
            <a:r>
              <a:rPr lang="en-US" sz="2100">
                <a:solidFill>
                  <a:srgbClr val="000000"/>
                </a:solidFill>
                <a:latin typeface="Open Sans Bold"/>
              </a:rPr>
              <a:t>) = 0.05 (kg)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X(inicial) = 0 (m)            Y(</a:t>
            </a:r>
            <a:r>
              <a:rPr lang="en-US" sz="2100">
                <a:solidFill>
                  <a:srgbClr val="000000"/>
                </a:solidFill>
                <a:latin typeface="Open Sans Bold Italics"/>
              </a:rPr>
              <a:t>inicial</a:t>
            </a:r>
            <a:r>
              <a:rPr lang="en-US" sz="2100">
                <a:solidFill>
                  <a:srgbClr val="000000"/>
                </a:solidFill>
                <a:latin typeface="Open Sans Bold"/>
              </a:rPr>
              <a:t>) = 0.01 (m)           g = 9.81 (m/s^2)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32320" y="4345338"/>
            <a:ext cx="2452587" cy="2926080"/>
          </a:xfrm>
          <a:custGeom>
            <a:avLst/>
            <a:gdLst/>
            <a:ahLst/>
            <a:cxnLst/>
            <a:rect r="r" b="b" t="t" l="l"/>
            <a:pathLst>
              <a:path h="2926080" w="2452587">
                <a:moveTo>
                  <a:pt x="0" y="0"/>
                </a:moveTo>
                <a:lnTo>
                  <a:pt x="2452587" y="0"/>
                </a:lnTo>
                <a:lnTo>
                  <a:pt x="2452587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74994" y="321454"/>
            <a:ext cx="6411647" cy="410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19"/>
              </a:lnSpc>
              <a:spcBef>
                <a:spcPct val="0"/>
              </a:spcBef>
            </a:pPr>
            <a:r>
              <a:rPr lang="en-US" sz="3019" spc="205">
                <a:solidFill>
                  <a:srgbClr val="000000"/>
                </a:solidFill>
                <a:latin typeface="Glacial Indifference Bold"/>
              </a:rPr>
              <a:t>Cálculos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17176" y="693420"/>
            <a:ext cx="9119248" cy="6468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56"/>
              </a:lnSpc>
            </a:pPr>
            <a:r>
              <a:rPr lang="en-US" sz="1826">
                <a:solidFill>
                  <a:srgbClr val="000000"/>
                </a:solidFill>
                <a:latin typeface="Glacial Indifference Bold"/>
              </a:rPr>
              <a:t>1.Cálculo del tiempo y la distancia que recorre la pelota hasta llegar al suelo:</a:t>
            </a:r>
          </a:p>
          <a:p>
            <a:pPr>
              <a:lnSpc>
                <a:spcPts val="2556"/>
              </a:lnSpc>
            </a:pPr>
          </a:p>
          <a:p>
            <a:pPr>
              <a:lnSpc>
                <a:spcPts val="2556"/>
              </a:lnSpc>
            </a:pPr>
            <a:r>
              <a:rPr lang="en-US" sz="1826">
                <a:solidFill>
                  <a:srgbClr val="000000"/>
                </a:solidFill>
                <a:latin typeface="Glacial Indifference"/>
              </a:rPr>
              <a:t>X(máxima) = X(inicial) + V(inicial)*cos 45 * t </a:t>
            </a:r>
          </a:p>
          <a:p>
            <a:pPr>
              <a:lnSpc>
                <a:spcPts val="2556"/>
              </a:lnSpc>
            </a:pPr>
            <a:r>
              <a:rPr lang="en-US" sz="1826">
                <a:solidFill>
                  <a:srgbClr val="000000"/>
                </a:solidFill>
                <a:latin typeface="Glacial Indifference"/>
              </a:rPr>
              <a:t>-se utilizará otra ecuación para determinar la incógnita </a:t>
            </a:r>
          </a:p>
          <a:p>
            <a:pPr>
              <a:lnSpc>
                <a:spcPts val="2556"/>
              </a:lnSpc>
            </a:pPr>
            <a:r>
              <a:rPr lang="en-US" sz="1826">
                <a:solidFill>
                  <a:srgbClr val="000000"/>
                </a:solidFill>
                <a:latin typeface="Glacial Indifference"/>
              </a:rPr>
              <a:t>Y = y(</a:t>
            </a:r>
            <a:r>
              <a:rPr lang="en-US" sz="1826">
                <a:solidFill>
                  <a:srgbClr val="000000"/>
                </a:solidFill>
                <a:latin typeface="Glacial Indifference Italics"/>
              </a:rPr>
              <a:t>inicial</a:t>
            </a:r>
            <a:r>
              <a:rPr lang="en-US" sz="1826">
                <a:solidFill>
                  <a:srgbClr val="000000"/>
                </a:solidFill>
                <a:latin typeface="Glacial Indifference"/>
              </a:rPr>
              <a:t>) + Vy(</a:t>
            </a:r>
            <a:r>
              <a:rPr lang="en-US" sz="1826">
                <a:solidFill>
                  <a:srgbClr val="000000"/>
                </a:solidFill>
                <a:latin typeface="Glacial Indifference Italics"/>
              </a:rPr>
              <a:t>inicial</a:t>
            </a:r>
            <a:r>
              <a:rPr lang="en-US" sz="1826">
                <a:solidFill>
                  <a:srgbClr val="000000"/>
                </a:solidFill>
                <a:latin typeface="Glacial Indifference"/>
              </a:rPr>
              <a:t>)*t + ½ (-g)*t^2 </a:t>
            </a:r>
          </a:p>
          <a:p>
            <a:pPr>
              <a:lnSpc>
                <a:spcPts val="2556"/>
              </a:lnSpc>
            </a:pPr>
          </a:p>
          <a:p>
            <a:pPr>
              <a:lnSpc>
                <a:spcPts val="2556"/>
              </a:lnSpc>
            </a:pPr>
            <a:r>
              <a:rPr lang="en-US" sz="1826">
                <a:solidFill>
                  <a:srgbClr val="000000"/>
                </a:solidFill>
                <a:latin typeface="Glacial Indifference"/>
              </a:rPr>
              <a:t>Condición y = 0 ya que cuando x= x(máxima).</a:t>
            </a:r>
          </a:p>
          <a:p>
            <a:pPr>
              <a:lnSpc>
                <a:spcPts val="2556"/>
              </a:lnSpc>
            </a:pPr>
          </a:p>
          <a:p>
            <a:pPr>
              <a:lnSpc>
                <a:spcPts val="2556"/>
              </a:lnSpc>
            </a:pPr>
            <a:r>
              <a:rPr lang="en-US" sz="1826">
                <a:solidFill>
                  <a:srgbClr val="000000"/>
                </a:solidFill>
                <a:latin typeface="Glacial Indifference"/>
              </a:rPr>
              <a:t>0 = y(inicial) + Vy(inicial)*t + ½ (-g)*t^2</a:t>
            </a:r>
          </a:p>
          <a:p>
            <a:pPr>
              <a:lnSpc>
                <a:spcPts val="2556"/>
              </a:lnSpc>
            </a:pPr>
            <a:r>
              <a:rPr lang="en-US" sz="1826">
                <a:solidFill>
                  <a:srgbClr val="000000"/>
                </a:solidFill>
                <a:latin typeface="Glacial Indifference"/>
              </a:rPr>
              <a:t>-nos queda despejar” t “ por lo que usaremos el método Bhaskara:</a:t>
            </a:r>
          </a:p>
          <a:p>
            <a:pPr>
              <a:lnSpc>
                <a:spcPts val="2556"/>
              </a:lnSpc>
            </a:pPr>
          </a:p>
          <a:p>
            <a:pPr>
              <a:lnSpc>
                <a:spcPts val="2556"/>
              </a:lnSpc>
            </a:pPr>
            <a:r>
              <a:rPr lang="en-US" sz="1826">
                <a:solidFill>
                  <a:srgbClr val="000000"/>
                </a:solidFill>
                <a:latin typeface="Glacial Indifference"/>
                <a:ea typeface="Glacial Indifference"/>
              </a:rPr>
              <a:t>t = -Vy(inicial) ±√(Vy(inicial)^2 - 4*( ½ (-g)* y(inicial)) / 2 * y(inicial)</a:t>
            </a:r>
          </a:p>
          <a:p>
            <a:pPr>
              <a:lnSpc>
                <a:spcPts val="2556"/>
              </a:lnSpc>
            </a:pPr>
            <a:r>
              <a:rPr lang="en-US" sz="1826">
                <a:solidFill>
                  <a:srgbClr val="000000"/>
                </a:solidFill>
                <a:latin typeface="Glacial Indifference"/>
                <a:ea typeface="Glacial Indifference"/>
              </a:rPr>
              <a:t>t = -1.7 ±√(1.7^2 - 4 * (-4.9) * 0.01) / 2 * 0.01</a:t>
            </a:r>
          </a:p>
          <a:p>
            <a:pPr>
              <a:lnSpc>
                <a:spcPts val="2556"/>
              </a:lnSpc>
            </a:pPr>
            <a:r>
              <a:rPr lang="en-US" sz="1826">
                <a:solidFill>
                  <a:srgbClr val="000000"/>
                </a:solidFill>
                <a:latin typeface="Glacial Indifference"/>
                <a:ea typeface="Glacial Indifference"/>
              </a:rPr>
              <a:t>t = -1.7 ±√(2.89 + 0.196) / 0.02</a:t>
            </a:r>
          </a:p>
          <a:p>
            <a:pPr>
              <a:lnSpc>
                <a:spcPts val="2556"/>
              </a:lnSpc>
            </a:pPr>
            <a:r>
              <a:rPr lang="en-US" sz="1826">
                <a:solidFill>
                  <a:srgbClr val="000000"/>
                </a:solidFill>
                <a:latin typeface="Glacial Indifference"/>
                <a:ea typeface="Glacial Indifference"/>
              </a:rPr>
              <a:t>t = -1.7 ± 1.75 /0.02</a:t>
            </a:r>
          </a:p>
          <a:p>
            <a:pPr>
              <a:lnSpc>
                <a:spcPts val="2556"/>
              </a:lnSpc>
            </a:pPr>
            <a:r>
              <a:rPr lang="en-US" sz="1826">
                <a:solidFill>
                  <a:srgbClr val="000000"/>
                </a:solidFill>
                <a:latin typeface="Glacial Indifference"/>
              </a:rPr>
              <a:t>t = 2.5 (s)</a:t>
            </a:r>
          </a:p>
          <a:p>
            <a:pPr>
              <a:lnSpc>
                <a:spcPts val="2556"/>
              </a:lnSpc>
            </a:pPr>
            <a:r>
              <a:rPr lang="en-US" sz="1826">
                <a:solidFill>
                  <a:srgbClr val="000000"/>
                </a:solidFill>
                <a:latin typeface="Glacial Indifference"/>
              </a:rPr>
              <a:t>-teniendo t reemplazamos en la primera ecuación:</a:t>
            </a:r>
          </a:p>
          <a:p>
            <a:pPr>
              <a:lnSpc>
                <a:spcPts val="2556"/>
              </a:lnSpc>
            </a:pPr>
            <a:r>
              <a:rPr lang="en-US" sz="1826">
                <a:solidFill>
                  <a:srgbClr val="000000"/>
                </a:solidFill>
                <a:latin typeface="Glacial Indifference"/>
              </a:rPr>
              <a:t>X(máxima) = 0 + 1.05*2.5</a:t>
            </a:r>
          </a:p>
          <a:p>
            <a:pPr>
              <a:lnSpc>
                <a:spcPts val="2556"/>
              </a:lnSpc>
            </a:pPr>
            <a:r>
              <a:rPr lang="en-US" sz="1826">
                <a:solidFill>
                  <a:srgbClr val="000000"/>
                </a:solidFill>
                <a:latin typeface="Glacial Indifference"/>
              </a:rPr>
              <a:t>X(máxima) = 2.6 (m)</a:t>
            </a:r>
          </a:p>
          <a:p>
            <a:pPr>
              <a:lnSpc>
                <a:spcPts val="255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22742" y="817245"/>
            <a:ext cx="6507120" cy="670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19"/>
              </a:lnSpc>
              <a:spcBef>
                <a:spcPct val="0"/>
              </a:spcBef>
            </a:pPr>
            <a:r>
              <a:rPr lang="en-US" sz="5019" spc="341">
                <a:solidFill>
                  <a:srgbClr val="000000"/>
                </a:solidFill>
                <a:latin typeface="Glacial Indifference Bold"/>
              </a:rPr>
              <a:t>Demostración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902208" y="5315712"/>
            <a:ext cx="2926080" cy="2926080"/>
          </a:xfrm>
          <a:custGeom>
            <a:avLst/>
            <a:gdLst/>
            <a:ahLst/>
            <a:cxnLst/>
            <a:rect r="r" b="b" t="t" l="l"/>
            <a:pathLst>
              <a:path h="2926080" w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7223871" y="-877824"/>
            <a:ext cx="1798209" cy="2926080"/>
          </a:xfrm>
          <a:custGeom>
            <a:avLst/>
            <a:gdLst/>
            <a:ahLst/>
            <a:cxnLst/>
            <a:rect r="r" b="b" t="t" l="l"/>
            <a:pathLst>
              <a:path h="2926080" w="1798209">
                <a:moveTo>
                  <a:pt x="1798209" y="0"/>
                </a:moveTo>
                <a:lnTo>
                  <a:pt x="0" y="0"/>
                </a:lnTo>
                <a:lnTo>
                  <a:pt x="0" y="2926080"/>
                </a:lnTo>
                <a:lnTo>
                  <a:pt x="1798209" y="2926080"/>
                </a:lnTo>
                <a:lnTo>
                  <a:pt x="17982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731520" y="1920240"/>
            <a:ext cx="8290560" cy="466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3F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9843" y="450457"/>
            <a:ext cx="8062237" cy="8694569"/>
          </a:xfrm>
          <a:custGeom>
            <a:avLst/>
            <a:gdLst/>
            <a:ahLst/>
            <a:cxnLst/>
            <a:rect r="r" b="b" t="t" l="l"/>
            <a:pathLst>
              <a:path h="8694569" w="8062237">
                <a:moveTo>
                  <a:pt x="0" y="0"/>
                </a:moveTo>
                <a:lnTo>
                  <a:pt x="8062237" y="0"/>
                </a:lnTo>
                <a:lnTo>
                  <a:pt x="8062237" y="8694570"/>
                </a:lnTo>
                <a:lnTo>
                  <a:pt x="0" y="8694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w="38100" cap="sq">
            <a:solidFill>
              <a:srgbClr val="F7F7F1"/>
            </a:solidFill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1672487" y="1466940"/>
            <a:ext cx="6636949" cy="80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19"/>
              </a:lnSpc>
              <a:spcBef>
                <a:spcPct val="0"/>
              </a:spcBef>
            </a:pPr>
            <a:r>
              <a:rPr lang="en-US" sz="6019" spc="409">
                <a:solidFill>
                  <a:srgbClr val="000000"/>
                </a:solidFill>
                <a:latin typeface="Glacial Indifference Bold"/>
              </a:rPr>
              <a:t>Conclusión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471312" y="5144627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4" y="0"/>
                </a:lnTo>
                <a:lnTo>
                  <a:pt x="2864164" y="2437143"/>
                </a:lnTo>
                <a:lnTo>
                  <a:pt x="0" y="243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947513" y="2895057"/>
            <a:ext cx="3047597" cy="14264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86411" indent="-293206" lvl="1">
              <a:lnSpc>
                <a:spcPts val="3802"/>
              </a:lnSpc>
              <a:buFont typeface="Arial"/>
              <a:buChar char="•"/>
            </a:pPr>
            <a:r>
              <a:rPr lang="en-US" sz="2716">
                <a:solidFill>
                  <a:srgbClr val="000000"/>
                </a:solidFill>
                <a:latin typeface="Glacial Indifference Bold"/>
              </a:rPr>
              <a:t>Diseño</a:t>
            </a:r>
          </a:p>
          <a:p>
            <a:pPr algn="just" marL="586411" indent="-293206" lvl="1">
              <a:lnSpc>
                <a:spcPts val="3802"/>
              </a:lnSpc>
              <a:buFont typeface="Arial"/>
              <a:buChar char="•"/>
            </a:pPr>
            <a:r>
              <a:rPr lang="en-US" sz="2716">
                <a:solidFill>
                  <a:srgbClr val="000000"/>
                </a:solidFill>
                <a:latin typeface="Glacial Indifference Bold"/>
              </a:rPr>
              <a:t>Programación</a:t>
            </a:r>
          </a:p>
          <a:p>
            <a:pPr algn="just" marL="586411" indent="-293206" lvl="1">
              <a:lnSpc>
                <a:spcPts val="3802"/>
              </a:lnSpc>
              <a:buFont typeface="Arial"/>
              <a:buChar char="•"/>
            </a:pPr>
            <a:r>
              <a:rPr lang="en-US" sz="2716">
                <a:solidFill>
                  <a:srgbClr val="000000"/>
                </a:solidFill>
                <a:latin typeface="Glacial Indifference Bold"/>
              </a:rPr>
              <a:t>Equipo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B76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44310" y="-538662"/>
            <a:ext cx="3475905" cy="2926080"/>
          </a:xfrm>
          <a:custGeom>
            <a:avLst/>
            <a:gdLst/>
            <a:ahLst/>
            <a:cxnLst/>
            <a:rect r="r" b="b" t="t" l="l"/>
            <a:pathLst>
              <a:path h="2926080" w="3475905">
                <a:moveTo>
                  <a:pt x="0" y="0"/>
                </a:moveTo>
                <a:lnTo>
                  <a:pt x="3475905" y="0"/>
                </a:lnTo>
                <a:lnTo>
                  <a:pt x="34759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19200" y="5189303"/>
            <a:ext cx="3901440" cy="2788755"/>
          </a:xfrm>
          <a:custGeom>
            <a:avLst/>
            <a:gdLst/>
            <a:ahLst/>
            <a:cxnLst/>
            <a:rect r="r" b="b" t="t" l="l"/>
            <a:pathLst>
              <a:path h="2788755" w="3901440">
                <a:moveTo>
                  <a:pt x="0" y="0"/>
                </a:moveTo>
                <a:lnTo>
                  <a:pt x="3901440" y="0"/>
                </a:lnTo>
                <a:lnTo>
                  <a:pt x="3901440" y="2788754"/>
                </a:lnTo>
                <a:lnTo>
                  <a:pt x="0" y="2788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33527" y="1393259"/>
            <a:ext cx="6686546" cy="846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319"/>
              </a:lnSpc>
              <a:spcBef>
                <a:spcPct val="0"/>
              </a:spcBef>
            </a:pPr>
            <a:r>
              <a:rPr lang="en-US" sz="6319" spc="429">
                <a:solidFill>
                  <a:srgbClr val="4F233F"/>
                </a:solidFill>
                <a:latin typeface="Glacial Indifference Bold"/>
              </a:rPr>
              <a:t>Introducción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226363" y="3387295"/>
            <a:ext cx="2818805" cy="473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2"/>
              </a:lnSpc>
              <a:spcBef>
                <a:spcPct val="0"/>
              </a:spcBef>
            </a:pPr>
            <a:r>
              <a:rPr lang="en-US" sz="2716">
                <a:solidFill>
                  <a:srgbClr val="4F233F"/>
                </a:solidFill>
                <a:latin typeface="Glacial Indifference Bold"/>
              </a:rPr>
              <a:t>¿En qué consiste?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335924" y="4511076"/>
            <a:ext cx="4599682" cy="473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2"/>
              </a:lnSpc>
              <a:spcBef>
                <a:spcPct val="0"/>
              </a:spcBef>
            </a:pPr>
            <a:r>
              <a:rPr lang="en-US" sz="2716">
                <a:solidFill>
                  <a:srgbClr val="4F233F"/>
                </a:solidFill>
                <a:latin typeface="Glacial Indifference Bold"/>
              </a:rPr>
              <a:t>¿Cómo lo implementamos?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8486" y="1006096"/>
            <a:ext cx="1580083" cy="2926080"/>
          </a:xfrm>
          <a:custGeom>
            <a:avLst/>
            <a:gdLst/>
            <a:ahLst/>
            <a:cxnLst/>
            <a:rect r="r" b="b" t="t" l="l"/>
            <a:pathLst>
              <a:path h="2926080" w="1580083">
                <a:moveTo>
                  <a:pt x="0" y="0"/>
                </a:moveTo>
                <a:lnTo>
                  <a:pt x="1580083" y="0"/>
                </a:lnTo>
                <a:lnTo>
                  <a:pt x="1580083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07776" y="1006096"/>
            <a:ext cx="1303436" cy="2926080"/>
          </a:xfrm>
          <a:custGeom>
            <a:avLst/>
            <a:gdLst/>
            <a:ahLst/>
            <a:cxnLst/>
            <a:rect r="r" b="b" t="t" l="l"/>
            <a:pathLst>
              <a:path h="2926080" w="1303436">
                <a:moveTo>
                  <a:pt x="0" y="0"/>
                </a:moveTo>
                <a:lnTo>
                  <a:pt x="1303436" y="0"/>
                </a:lnTo>
                <a:lnTo>
                  <a:pt x="130343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44855" y="1006096"/>
            <a:ext cx="1399198" cy="2926080"/>
          </a:xfrm>
          <a:custGeom>
            <a:avLst/>
            <a:gdLst/>
            <a:ahLst/>
            <a:cxnLst/>
            <a:rect r="r" b="b" t="t" l="l"/>
            <a:pathLst>
              <a:path h="2926080" w="1399198">
                <a:moveTo>
                  <a:pt x="0" y="0"/>
                </a:moveTo>
                <a:lnTo>
                  <a:pt x="1399198" y="0"/>
                </a:lnTo>
                <a:lnTo>
                  <a:pt x="1399198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482178" y="1006096"/>
            <a:ext cx="2042936" cy="2926080"/>
          </a:xfrm>
          <a:custGeom>
            <a:avLst/>
            <a:gdLst/>
            <a:ahLst/>
            <a:cxnLst/>
            <a:rect r="r" b="b" t="t" l="l"/>
            <a:pathLst>
              <a:path h="2926080" w="2042936">
                <a:moveTo>
                  <a:pt x="0" y="0"/>
                </a:moveTo>
                <a:lnTo>
                  <a:pt x="2042936" y="0"/>
                </a:lnTo>
                <a:lnTo>
                  <a:pt x="204293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52992" y="4412841"/>
            <a:ext cx="8783726" cy="1995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80"/>
              </a:lnSpc>
              <a:spcBef>
                <a:spcPct val="0"/>
              </a:spcBef>
            </a:pPr>
            <a:r>
              <a:rPr lang="en-US" sz="7680" spc="522" u="none">
                <a:solidFill>
                  <a:srgbClr val="000000"/>
                </a:solidFill>
                <a:latin typeface="Glacial Indifference Bold"/>
              </a:rPr>
              <a:t>¡GRACIAS POR SU ATENCIÓN!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0C7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976927" y="-470899"/>
            <a:ext cx="1798209" cy="2926080"/>
          </a:xfrm>
          <a:custGeom>
            <a:avLst/>
            <a:gdLst/>
            <a:ahLst/>
            <a:cxnLst/>
            <a:rect r="r" b="b" t="t" l="l"/>
            <a:pathLst>
              <a:path h="2926080" w="1798209">
                <a:moveTo>
                  <a:pt x="0" y="0"/>
                </a:moveTo>
                <a:lnTo>
                  <a:pt x="1798210" y="0"/>
                </a:lnTo>
                <a:lnTo>
                  <a:pt x="179821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59852" y="2796197"/>
            <a:ext cx="6034150" cy="4764205"/>
          </a:xfrm>
          <a:custGeom>
            <a:avLst/>
            <a:gdLst/>
            <a:ahLst/>
            <a:cxnLst/>
            <a:rect r="r" b="b" t="t" l="l"/>
            <a:pathLst>
              <a:path h="4764205" w="6034150">
                <a:moveTo>
                  <a:pt x="0" y="0"/>
                </a:moveTo>
                <a:lnTo>
                  <a:pt x="6034151" y="0"/>
                </a:lnTo>
                <a:lnTo>
                  <a:pt x="6034151" y="4764205"/>
                </a:lnTo>
                <a:lnTo>
                  <a:pt x="0" y="4764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8610" r="0" b="-861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109746"/>
            <a:ext cx="5718093" cy="102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7719"/>
              </a:lnSpc>
              <a:spcBef>
                <a:spcPct val="0"/>
              </a:spcBef>
            </a:pPr>
            <a:r>
              <a:rPr lang="en-US" sz="7719" spc="524" u="none">
                <a:solidFill>
                  <a:srgbClr val="3F9896"/>
                </a:solidFill>
                <a:latin typeface="Glacial Indifference Bold"/>
              </a:rPr>
              <a:t>Objetivos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F989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1520" y="731520"/>
            <a:ext cx="6193071" cy="5528724"/>
          </a:xfrm>
          <a:custGeom>
            <a:avLst/>
            <a:gdLst/>
            <a:ahLst/>
            <a:cxnLst/>
            <a:rect r="r" b="b" t="t" l="l"/>
            <a:pathLst>
              <a:path h="5528724" w="6193071">
                <a:moveTo>
                  <a:pt x="0" y="0"/>
                </a:moveTo>
                <a:lnTo>
                  <a:pt x="6193071" y="0"/>
                </a:lnTo>
                <a:lnTo>
                  <a:pt x="6193071" y="5528724"/>
                </a:lnTo>
                <a:lnTo>
                  <a:pt x="0" y="5528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65557" y="2204386"/>
            <a:ext cx="5063019" cy="2906428"/>
            <a:chOff x="0" y="0"/>
            <a:chExt cx="6750692" cy="3875237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76200"/>
              <a:ext cx="6750692" cy="7939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319"/>
                </a:lnSpc>
                <a:spcBef>
                  <a:spcPct val="0"/>
                </a:spcBef>
              </a:pPr>
              <a:r>
                <a:rPr lang="en-US" sz="4319" spc="293">
                  <a:solidFill>
                    <a:srgbClr val="000000"/>
                  </a:solidFill>
                  <a:latin typeface="Glacial Indifference Bold"/>
                </a:rPr>
                <a:t>Objetivo General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998824"/>
              <a:ext cx="6750692" cy="2876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473"/>
                </a:lnSpc>
              </a:pPr>
              <a:r>
                <a:rPr lang="en-US" sz="2346">
                  <a:solidFill>
                    <a:srgbClr val="000000"/>
                  </a:solidFill>
                  <a:latin typeface="Glacial Indifference"/>
                </a:rPr>
                <a:t>Desarrollar un robot utilizando un kit de Lego Mindstorms EV3 el cual sea capaz de golpear una pelota de golf siendo controlado por una interfaz gráfica.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6414391">
            <a:off x="8122975" y="4291584"/>
            <a:ext cx="1798209" cy="2926080"/>
          </a:xfrm>
          <a:custGeom>
            <a:avLst/>
            <a:gdLst/>
            <a:ahLst/>
            <a:cxnLst/>
            <a:rect r="r" b="b" t="t" l="l"/>
            <a:pathLst>
              <a:path h="2926080" w="1798209">
                <a:moveTo>
                  <a:pt x="0" y="0"/>
                </a:moveTo>
                <a:lnTo>
                  <a:pt x="1798210" y="0"/>
                </a:lnTo>
                <a:lnTo>
                  <a:pt x="179821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3F989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94894" y="588129"/>
            <a:ext cx="7966214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83"/>
              </a:lnSpc>
            </a:pPr>
            <a:r>
              <a:rPr lang="en-US" sz="4319" spc="293">
                <a:solidFill>
                  <a:srgbClr val="000000"/>
                </a:solidFill>
                <a:latin typeface="Glacial Indifference Bold"/>
              </a:rPr>
              <a:t>Objetivos Especificos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536430" y="1665533"/>
            <a:ext cx="9119217" cy="4586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24009" indent="-262004" lvl="1">
              <a:lnSpc>
                <a:spcPts val="2427"/>
              </a:lnSpc>
              <a:buFont typeface="Arial"/>
              <a:buChar char="•"/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Diseñar un robot que cumpla con las acciones requeridas.</a:t>
            </a:r>
          </a:p>
          <a:p>
            <a:pPr>
              <a:lnSpc>
                <a:spcPts val="2427"/>
              </a:lnSpc>
            </a:pPr>
          </a:p>
          <a:p>
            <a:pPr marL="524009" indent="-262004" lvl="1">
              <a:lnSpc>
                <a:spcPts val="2427"/>
              </a:lnSpc>
              <a:buFont typeface="Arial"/>
              <a:buChar char="•"/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Construir el robot usando las piezas del Lego Mindstorms EV3.</a:t>
            </a:r>
          </a:p>
          <a:p>
            <a:pPr>
              <a:lnSpc>
                <a:spcPts val="2427"/>
              </a:lnSpc>
            </a:pPr>
          </a:p>
          <a:p>
            <a:pPr marL="524009" indent="-262004" lvl="1">
              <a:lnSpc>
                <a:spcPts val="2427"/>
              </a:lnSpc>
              <a:buFont typeface="Arial"/>
              <a:buChar char="•"/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Programar el robot para que se pueda movilizar y también realizar golpes precisos a una pelota </a:t>
            </a:r>
          </a:p>
          <a:p>
            <a:pPr>
              <a:lnSpc>
                <a:spcPts val="2427"/>
              </a:lnSpc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     </a:t>
            </a: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de golf.</a:t>
            </a:r>
          </a:p>
          <a:p>
            <a:pPr>
              <a:lnSpc>
                <a:spcPts val="2427"/>
              </a:lnSpc>
            </a:pPr>
          </a:p>
          <a:p>
            <a:pPr marL="524009" indent="-262004" lvl="1">
              <a:lnSpc>
                <a:spcPts val="2427"/>
              </a:lnSpc>
              <a:buFont typeface="Arial"/>
              <a:buChar char="•"/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Implementar un sistema de control remoto </a:t>
            </a:r>
          </a:p>
          <a:p>
            <a:pPr>
              <a:lnSpc>
                <a:spcPts val="2427"/>
              </a:lnSpc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     mediante una interfaz gráfica, la cual permita</a:t>
            </a:r>
          </a:p>
          <a:p>
            <a:pPr>
              <a:lnSpc>
                <a:spcPts val="2427"/>
              </a:lnSpc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     dirigir el robot.</a:t>
            </a:r>
          </a:p>
          <a:p>
            <a:pPr>
              <a:lnSpc>
                <a:spcPts val="2427"/>
              </a:lnSpc>
            </a:pPr>
          </a:p>
          <a:p>
            <a:pPr>
              <a:lnSpc>
                <a:spcPts val="2427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85236" y="6186442"/>
            <a:ext cx="3901440" cy="794475"/>
          </a:xfrm>
          <a:custGeom>
            <a:avLst/>
            <a:gdLst/>
            <a:ahLst/>
            <a:cxnLst/>
            <a:rect r="r" b="b" t="t" l="l"/>
            <a:pathLst>
              <a:path h="794475" w="3901440">
                <a:moveTo>
                  <a:pt x="0" y="0"/>
                </a:moveTo>
                <a:lnTo>
                  <a:pt x="3901440" y="0"/>
                </a:lnTo>
                <a:lnTo>
                  <a:pt x="3901440" y="794476"/>
                </a:lnTo>
                <a:lnTo>
                  <a:pt x="0" y="794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365719">
            <a:off x="-61182" y="-512064"/>
            <a:ext cx="1585403" cy="2926080"/>
          </a:xfrm>
          <a:custGeom>
            <a:avLst/>
            <a:gdLst/>
            <a:ahLst/>
            <a:cxnLst/>
            <a:rect r="r" b="b" t="t" l="l"/>
            <a:pathLst>
              <a:path h="2926080" w="1585403">
                <a:moveTo>
                  <a:pt x="0" y="0"/>
                </a:moveTo>
                <a:lnTo>
                  <a:pt x="1585404" y="0"/>
                </a:lnTo>
                <a:lnTo>
                  <a:pt x="158540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1925641"/>
            <a:ext cx="9593132" cy="4260802"/>
          </a:xfrm>
          <a:custGeom>
            <a:avLst/>
            <a:gdLst/>
            <a:ahLst/>
            <a:cxnLst/>
            <a:rect r="r" b="b" t="t" l="l"/>
            <a:pathLst>
              <a:path h="4260802" w="9593132">
                <a:moveTo>
                  <a:pt x="0" y="0"/>
                </a:moveTo>
                <a:lnTo>
                  <a:pt x="9593132" y="0"/>
                </a:lnTo>
                <a:lnTo>
                  <a:pt x="9593132" y="4260801"/>
                </a:lnTo>
                <a:lnTo>
                  <a:pt x="0" y="4260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5" id="5"/>
          <p:cNvSpPr txBox="true"/>
          <p:nvPr/>
        </p:nvSpPr>
        <p:spPr>
          <a:xfrm rot="0">
            <a:off x="2740878" y="360426"/>
            <a:ext cx="4271844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Glacial Indifference Bold"/>
              </a:rPr>
              <a:t>Carta Gantt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889" y="1963292"/>
            <a:ext cx="9623822" cy="3927399"/>
          </a:xfrm>
          <a:custGeom>
            <a:avLst/>
            <a:gdLst/>
            <a:ahLst/>
            <a:cxnLst/>
            <a:rect r="r" b="b" t="t" l="l"/>
            <a:pathLst>
              <a:path h="3927399" w="9623822">
                <a:moveTo>
                  <a:pt x="0" y="0"/>
                </a:moveTo>
                <a:lnTo>
                  <a:pt x="9623822" y="0"/>
                </a:lnTo>
                <a:lnTo>
                  <a:pt x="9623822" y="3927400"/>
                </a:lnTo>
                <a:lnTo>
                  <a:pt x="0" y="392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488519" y="291453"/>
            <a:ext cx="8533561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Glacial Indifference Bold"/>
              </a:rPr>
              <a:t>Carta Gantt Fase II y III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23438" y="6069267"/>
            <a:ext cx="1408506" cy="1684083"/>
          </a:xfrm>
          <a:custGeom>
            <a:avLst/>
            <a:gdLst/>
            <a:ahLst/>
            <a:cxnLst/>
            <a:rect r="r" b="b" t="t" l="l"/>
            <a:pathLst>
              <a:path h="1684083" w="1408506">
                <a:moveTo>
                  <a:pt x="0" y="0"/>
                </a:moveTo>
                <a:lnTo>
                  <a:pt x="1408506" y="0"/>
                </a:lnTo>
                <a:lnTo>
                  <a:pt x="1408506" y="1684083"/>
                </a:lnTo>
                <a:lnTo>
                  <a:pt x="0" y="1684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27425" y="481402"/>
            <a:ext cx="7098750" cy="576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19"/>
              </a:lnSpc>
              <a:spcBef>
                <a:spcPct val="0"/>
              </a:spcBef>
            </a:pPr>
            <a:r>
              <a:rPr lang="en-US" sz="4319" spc="293">
                <a:solidFill>
                  <a:srgbClr val="4F233F"/>
                </a:solidFill>
                <a:latin typeface="Glacial Indifference Bold"/>
              </a:rPr>
              <a:t>ORGANIZACIÓN</a:t>
            </a:r>
          </a:p>
        </p:txBody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1391559" y="1463002"/>
          <a:ext cx="7272263" cy="4438650"/>
        </p:xfrm>
        <a:graphic>
          <a:graphicData uri="http://schemas.openxmlformats.org/drawingml/2006/table">
            <a:tbl>
              <a:tblPr/>
              <a:tblGrid>
                <a:gridCol w="2424088"/>
                <a:gridCol w="2424088"/>
                <a:gridCol w="2424088"/>
              </a:tblGrid>
              <a:tr h="69983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31"/>
                        </a:lnSpc>
                        <a:defRPr/>
                      </a:pPr>
                      <a:r>
                        <a:rPr lang="en-US" sz="2022">
                          <a:solidFill>
                            <a:srgbClr val="000000"/>
                          </a:solidFill>
                          <a:latin typeface="Glacial Indifference Bold"/>
                        </a:rPr>
                        <a:t>Roles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31"/>
                        </a:lnSpc>
                        <a:defRPr/>
                      </a:pPr>
                      <a:r>
                        <a:rPr lang="en-US" sz="2022">
                          <a:solidFill>
                            <a:srgbClr val="000000"/>
                          </a:solidFill>
                          <a:latin typeface="Glacial Indifference Bold"/>
                        </a:rPr>
                        <a:t>Responsables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31"/>
                        </a:lnSpc>
                        <a:defRPr/>
                      </a:pPr>
                      <a:r>
                        <a:rPr lang="en-US" sz="2022">
                          <a:solidFill>
                            <a:srgbClr val="000000"/>
                          </a:solidFill>
                          <a:latin typeface="Glacial Indifference Bold"/>
                        </a:rPr>
                        <a:t>Involucrados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65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91"/>
                        </a:lnSpc>
                        <a:defRPr/>
                      </a:pPr>
                      <a:r>
                        <a:rPr lang="en-US" sz="1922">
                          <a:solidFill>
                            <a:srgbClr val="000000"/>
                          </a:solidFill>
                          <a:latin typeface="Glacial Indifference"/>
                        </a:rPr>
                        <a:t>Jefe del Grupo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91"/>
                        </a:lnSpc>
                        <a:defRPr/>
                      </a:pPr>
                      <a:r>
                        <a:rPr lang="en-US" sz="1922">
                          <a:solidFill>
                            <a:srgbClr val="000000"/>
                          </a:solidFill>
                          <a:latin typeface="Glacial Indifference"/>
                        </a:rPr>
                        <a:t>Álvaro Guarachi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-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65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91"/>
                        </a:lnSpc>
                        <a:defRPr/>
                      </a:pPr>
                      <a:r>
                        <a:rPr lang="en-US" sz="1922">
                          <a:solidFill>
                            <a:srgbClr val="000000"/>
                          </a:solidFill>
                          <a:latin typeface="Glacial Indifference"/>
                        </a:rPr>
                        <a:t>Diseñador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91"/>
                        </a:lnSpc>
                        <a:defRPr/>
                      </a:pPr>
                      <a:r>
                        <a:rPr lang="en-US" sz="1922">
                          <a:solidFill>
                            <a:srgbClr val="000000"/>
                          </a:solidFill>
                          <a:latin typeface="Glacial Indifference"/>
                        </a:rPr>
                        <a:t>Matías Suazo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91"/>
                        </a:lnSpc>
                        <a:defRPr/>
                      </a:pPr>
                      <a:r>
                        <a:rPr lang="en-US" sz="1922">
                          <a:solidFill>
                            <a:srgbClr val="000000"/>
                          </a:solidFill>
                          <a:latin typeface="Glacial Indifference"/>
                        </a:rPr>
                        <a:t>Nelson Ramirez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19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91"/>
                        </a:lnSpc>
                        <a:defRPr/>
                      </a:pPr>
                      <a:r>
                        <a:rPr lang="en-US" sz="1922">
                          <a:solidFill>
                            <a:srgbClr val="000000"/>
                          </a:solidFill>
                          <a:latin typeface="Glacial Indifference"/>
                        </a:rPr>
                        <a:t>Documentador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91"/>
                        </a:lnSpc>
                        <a:defRPr/>
                      </a:pPr>
                      <a:r>
                        <a:rPr lang="en-US" sz="1922">
                          <a:solidFill>
                            <a:srgbClr val="000000"/>
                          </a:solidFill>
                          <a:latin typeface="Glacial Indifference"/>
                        </a:rPr>
                        <a:t>Nelson Ramirez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91"/>
                        </a:lnSpc>
                        <a:defRPr/>
                      </a:pPr>
                      <a:r>
                        <a:rPr lang="en-US" sz="1922">
                          <a:solidFill>
                            <a:srgbClr val="000000"/>
                          </a:solidFill>
                          <a:latin typeface="Glacial Indifference"/>
                        </a:rPr>
                        <a:t>Matías Suazo, Álvaro Guarachi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65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91"/>
                        </a:lnSpc>
                        <a:defRPr/>
                      </a:pPr>
                      <a:r>
                        <a:rPr lang="en-US" sz="1922">
                          <a:solidFill>
                            <a:srgbClr val="000000"/>
                          </a:solidFill>
                          <a:latin typeface="Glacial Indifference"/>
                        </a:rPr>
                        <a:t>Programador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91"/>
                        </a:lnSpc>
                        <a:defRPr/>
                      </a:pPr>
                      <a:r>
                        <a:rPr lang="en-US" sz="1922">
                          <a:solidFill>
                            <a:srgbClr val="000000"/>
                          </a:solidFill>
                          <a:latin typeface="Glacial Indifference"/>
                        </a:rPr>
                        <a:t>José Escalante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91"/>
                        </a:lnSpc>
                        <a:defRPr/>
                      </a:pPr>
                      <a:r>
                        <a:rPr lang="en-US" sz="1922">
                          <a:solidFill>
                            <a:srgbClr val="000000"/>
                          </a:solidFill>
                          <a:latin typeface="Glacial Indifference"/>
                        </a:rPr>
                        <a:t>Cristofer Pinto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65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91"/>
                        </a:lnSpc>
                        <a:defRPr/>
                      </a:pPr>
                      <a:r>
                        <a:rPr lang="en-US" sz="1922">
                          <a:solidFill>
                            <a:srgbClr val="000000"/>
                          </a:solidFill>
                          <a:latin typeface="Glacial Indifference"/>
                        </a:rPr>
                        <a:t>Ensamblador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91"/>
                        </a:lnSpc>
                        <a:defRPr/>
                      </a:pPr>
                      <a:r>
                        <a:rPr lang="en-US" sz="1922">
                          <a:solidFill>
                            <a:srgbClr val="000000"/>
                          </a:solidFill>
                          <a:latin typeface="Glacial Indifference"/>
                        </a:rPr>
                        <a:t>Cristofer Pinto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91"/>
                        </a:lnSpc>
                        <a:defRPr/>
                      </a:pPr>
                      <a:r>
                        <a:rPr lang="en-US" sz="1922">
                          <a:solidFill>
                            <a:srgbClr val="000000"/>
                          </a:solidFill>
                          <a:latin typeface="Glacial Indifference"/>
                        </a:rPr>
                        <a:t>José Escalante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DAF2D-fsJcU</dc:identifier>
  <dcterms:modified xsi:type="dcterms:W3CDTF">2011-08-01T06:04:30Z</dcterms:modified>
  <cp:revision>1</cp:revision>
  <dc:title>Presentación Final</dc:title>
</cp:coreProperties>
</file>