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2"/>
    <p:sldId id="257" r:id="rId23"/>
    <p:sldId id="258" r:id="rId24"/>
    <p:sldId id="259" r:id="rId25"/>
    <p:sldId id="260" r:id="rId26"/>
    <p:sldId id="261" r:id="rId27"/>
    <p:sldId id="262" r:id="rId28"/>
    <p:sldId id="263" r:id="rId29"/>
    <p:sldId id="264" r:id="rId30"/>
    <p:sldId id="265" r:id="rId31"/>
    <p:sldId id="266" r:id="rId32"/>
    <p:sldId id="267" r:id="rId33"/>
    <p:sldId id="268" r:id="rId34"/>
    <p:sldId id="269" r:id="rId35"/>
    <p:sldId id="270" r:id="rId36"/>
    <p:sldId id="271" r:id="rId37"/>
    <p:sldId id="272" r:id="rId38"/>
    <p:sldId id="273" r:id="rId39"/>
    <p:sldId id="274" r:id="rId40"/>
    <p:sldId id="275" r:id="rId41"/>
    <p:sldId id="276" r:id="rId42"/>
    <p:sldId id="277" r:id="rId43"/>
    <p:sldId id="278" r:id="rId44"/>
    <p:sldId id="279" r:id="rId45"/>
    <p:sldId id="280" r:id="rId46"/>
    <p:sldId id="281" r:id="rId47"/>
    <p:sldId id="282" r:id="rId48"/>
    <p:sldId id="283" r:id="rId49"/>
  </p:sldIdLst>
  <p:sldSz cx="9753600" cy="7315200"/>
  <p:notesSz cx="6858000" cy="9144000"/>
  <p:embeddedFontLst>
    <p:embeddedFont>
      <p:font typeface="Glacial Indifference" charset="1" panose="00000000000000000000"/>
      <p:regular r:id="rId6"/>
    </p:embeddedFont>
    <p:embeddedFont>
      <p:font typeface="Glacial Indifference Bold" charset="1" panose="00000800000000000000"/>
      <p:regular r:id="rId7"/>
    </p:embeddedFont>
    <p:embeddedFont>
      <p:font typeface="Glacial Indifference Italics" charset="1" panose="00000000000000000000"/>
      <p:regular r:id="rId8"/>
    </p:embeddedFont>
    <p:embeddedFont>
      <p:font typeface="Glacial Indifference Bold Italics" charset="1" panose="00000800000000000000"/>
      <p:regular r:id="rId9"/>
    </p:embeddedFont>
    <p:embeddedFont>
      <p:font typeface="Arimo" charset="1" panose="020B0604020202020204"/>
      <p:regular r:id="rId10"/>
    </p:embeddedFont>
    <p:embeddedFont>
      <p:font typeface="Arimo Bold" charset="1" panose="020B0704020202020204"/>
      <p:regular r:id="rId11"/>
    </p:embeddedFont>
    <p:embeddedFont>
      <p:font typeface="Arimo Italics" charset="1" panose="020B0604020202090204"/>
      <p:regular r:id="rId12"/>
    </p:embeddedFont>
    <p:embeddedFont>
      <p:font typeface="Arimo Bold Italics" charset="1" panose="020B0704020202090204"/>
      <p:regular r:id="rId13"/>
    </p:embeddedFont>
    <p:embeddedFont>
      <p:font typeface="Open Sans" charset="1" panose="020B0606030504020204"/>
      <p:regular r:id="rId14"/>
    </p:embeddedFont>
    <p:embeddedFont>
      <p:font typeface="Open Sans Bold" charset="1" panose="020B0806030504020204"/>
      <p:regular r:id="rId15"/>
    </p:embeddedFont>
    <p:embeddedFont>
      <p:font typeface="Open Sans Italics" charset="1" panose="020B0606030504020204"/>
      <p:regular r:id="rId16"/>
    </p:embeddedFont>
    <p:embeddedFont>
      <p:font typeface="Open Sans Bold Italics" charset="1" panose="020B0806030504020204"/>
      <p:regular r:id="rId17"/>
    </p:embeddedFont>
    <p:embeddedFont>
      <p:font typeface="Open Sans Light" charset="1" panose="020B0306030504020204"/>
      <p:regular r:id="rId18"/>
    </p:embeddedFont>
    <p:embeddedFont>
      <p:font typeface="Open Sans Light Italics" charset="1" panose="020B0306030504020204"/>
      <p:regular r:id="rId19"/>
    </p:embeddedFont>
    <p:embeddedFont>
      <p:font typeface="Open Sans Ultra-Bold" charset="1" panose="00000000000000000000"/>
      <p:regular r:id="rId20"/>
    </p:embeddedFont>
    <p:embeddedFont>
      <p:font typeface="Open Sans Ultra-Bold Italics" charset="1" panose="0000000000000000000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slides/slide1.xml" Type="http://schemas.openxmlformats.org/officeDocument/2006/relationships/slide"/><Relationship Id="rId23" Target="slides/slide2.xml" Type="http://schemas.openxmlformats.org/officeDocument/2006/relationships/slide"/><Relationship Id="rId24" Target="slides/slide3.xml" Type="http://schemas.openxmlformats.org/officeDocument/2006/relationships/slide"/><Relationship Id="rId25" Target="slides/slide4.xml" Type="http://schemas.openxmlformats.org/officeDocument/2006/relationships/slide"/><Relationship Id="rId26" Target="slides/slide5.xml" Type="http://schemas.openxmlformats.org/officeDocument/2006/relationships/slide"/><Relationship Id="rId27" Target="slides/slide6.xml" Type="http://schemas.openxmlformats.org/officeDocument/2006/relationships/slide"/><Relationship Id="rId28" Target="slides/slide7.xml" Type="http://schemas.openxmlformats.org/officeDocument/2006/relationships/slide"/><Relationship Id="rId29" Target="slides/slide8.xml" Type="http://schemas.openxmlformats.org/officeDocument/2006/relationships/slide"/><Relationship Id="rId3" Target="viewProps.xml" Type="http://schemas.openxmlformats.org/officeDocument/2006/relationships/viewProps"/><Relationship Id="rId30" Target="slides/slide9.xml" Type="http://schemas.openxmlformats.org/officeDocument/2006/relationships/slide"/><Relationship Id="rId31" Target="slides/slide10.xml" Type="http://schemas.openxmlformats.org/officeDocument/2006/relationships/slide"/><Relationship Id="rId32" Target="slides/slide11.xml" Type="http://schemas.openxmlformats.org/officeDocument/2006/relationships/slide"/><Relationship Id="rId33" Target="slides/slide12.xml" Type="http://schemas.openxmlformats.org/officeDocument/2006/relationships/slide"/><Relationship Id="rId34" Target="slides/slide13.xml" Type="http://schemas.openxmlformats.org/officeDocument/2006/relationships/slide"/><Relationship Id="rId35" Target="slides/slide14.xml" Type="http://schemas.openxmlformats.org/officeDocument/2006/relationships/slide"/><Relationship Id="rId36" Target="slides/slide15.xml" Type="http://schemas.openxmlformats.org/officeDocument/2006/relationships/slide"/><Relationship Id="rId37" Target="slides/slide16.xml" Type="http://schemas.openxmlformats.org/officeDocument/2006/relationships/slide"/><Relationship Id="rId38" Target="slides/slide17.xml" Type="http://schemas.openxmlformats.org/officeDocument/2006/relationships/slide"/><Relationship Id="rId39" Target="slides/slide18.xml" Type="http://schemas.openxmlformats.org/officeDocument/2006/relationships/slide"/><Relationship Id="rId4" Target="theme/theme1.xml" Type="http://schemas.openxmlformats.org/officeDocument/2006/relationships/theme"/><Relationship Id="rId40" Target="slides/slide19.xml" Type="http://schemas.openxmlformats.org/officeDocument/2006/relationships/slide"/><Relationship Id="rId41" Target="slides/slide20.xml" Type="http://schemas.openxmlformats.org/officeDocument/2006/relationships/slide"/><Relationship Id="rId42" Target="slides/slide21.xml" Type="http://schemas.openxmlformats.org/officeDocument/2006/relationships/slide"/><Relationship Id="rId43" Target="slides/slide22.xml" Type="http://schemas.openxmlformats.org/officeDocument/2006/relationships/slide"/><Relationship Id="rId44" Target="slides/slide23.xml" Type="http://schemas.openxmlformats.org/officeDocument/2006/relationships/slide"/><Relationship Id="rId45" Target="slides/slide24.xml" Type="http://schemas.openxmlformats.org/officeDocument/2006/relationships/slide"/><Relationship Id="rId46" Target="slides/slide25.xml" Type="http://schemas.openxmlformats.org/officeDocument/2006/relationships/slide"/><Relationship Id="rId47" Target="slides/slide26.xml" Type="http://schemas.openxmlformats.org/officeDocument/2006/relationships/slide"/><Relationship Id="rId48" Target="slides/slide27.xml" Type="http://schemas.openxmlformats.org/officeDocument/2006/relationships/slide"/><Relationship Id="rId49" Target="slides/slide28.xml" Type="http://schemas.openxmlformats.org/officeDocument/2006/relationships/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media/image28.svg" Type="http://schemas.openxmlformats.org/officeDocument/2006/relationships/image"/><Relationship Id="rId4" Target="../media/image29.png" Type="http://schemas.openxmlformats.org/officeDocument/2006/relationships/image"/><Relationship Id="rId5" Target="../media/image30.svg" Type="http://schemas.openxmlformats.org/officeDocument/2006/relationships/image"/><Relationship Id="rId6" Target="../media/image9.png" Type="http://schemas.openxmlformats.org/officeDocument/2006/relationships/image"/><Relationship Id="rId7" Target="../media/image10.sv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media/image28.svg" Type="http://schemas.openxmlformats.org/officeDocument/2006/relationships/image"/><Relationship Id="rId4" Target="../media/image31.png" Type="http://schemas.openxmlformats.org/officeDocument/2006/relationships/image"/><Relationship Id="rId5" Target="../media/image32.sv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34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png" Type="http://schemas.openxmlformats.org/officeDocument/2006/relationships/image"/><Relationship Id="rId3" Target="../media/image36.jpeg" Type="http://schemas.openxmlformats.org/officeDocument/2006/relationships/image"/><Relationship Id="rId4" Target="../media/image33.png" Type="http://schemas.openxmlformats.org/officeDocument/2006/relationships/image"/><Relationship Id="rId5" Target="../media/image27.png" Type="http://schemas.openxmlformats.org/officeDocument/2006/relationships/image"/><Relationship Id="rId6" Target="../media/image28.sv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37.png" Type="http://schemas.openxmlformats.org/officeDocument/2006/relationships/image"/><Relationship Id="rId4" Target="../media/image27.png" Type="http://schemas.openxmlformats.org/officeDocument/2006/relationships/image"/><Relationship Id="rId5" Target="../media/image28.sv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27.png" Type="http://schemas.openxmlformats.org/officeDocument/2006/relationships/image"/><Relationship Id="rId4" Target="../media/image28.svg" Type="http://schemas.openxmlformats.org/officeDocument/2006/relationships/image"/><Relationship Id="rId5" Target="../media/image38.pn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media/image28.sv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pn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pn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pn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png" Type="http://schemas.openxmlformats.org/officeDocument/2006/relationships/imag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png" Type="http://schemas.openxmlformats.org/officeDocument/2006/relationships/imag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media/image28.svg" Type="http://schemas.openxmlformats.org/officeDocument/2006/relationships/image"/><Relationship Id="rId4" Target="../media/image46.png" Type="http://schemas.openxmlformats.org/officeDocument/2006/relationships/image"/><Relationship Id="rId5" Target="../media/image47.png" Type="http://schemas.openxmlformats.org/officeDocument/2006/relationships/imag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8.png" Type="http://schemas.openxmlformats.org/officeDocument/2006/relationships/image"/><Relationship Id="rId3" Target="../media/image49.svg" Type="http://schemas.openxmlformats.org/officeDocument/2006/relationships/image"/><Relationship Id="rId4" Target="../media/image50.png" Type="http://schemas.openxmlformats.org/officeDocument/2006/relationships/image"/><Relationship Id="rId5" Target="../media/image51.svg" Type="http://schemas.openxmlformats.org/officeDocument/2006/relationships/image"/><Relationship Id="rId6" Target="../media/image52.jpeg" Type="http://schemas.openxmlformats.org/officeDocument/2006/relationships/image"/><Relationship Id="rId7" Target="../media/VAF2JkPRjWY.mp4" Type="http://schemas.openxmlformats.org/officeDocument/2006/relationships/video"/><Relationship Id="rId8" Target="../media/VAF2JkPRjWY.mp4" Type="http://schemas.microsoft.com/office/2007/relationships/media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/Relationships>
</file>

<file path=ppt/slides/_rels/slide2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png" Type="http://schemas.openxmlformats.org/officeDocument/2006/relationships/image"/><Relationship Id="rId3" Target="../media/image54.svg" Type="http://schemas.openxmlformats.org/officeDocument/2006/relationships/image"/><Relationship Id="rId4" Target="../media/image27.png" Type="http://schemas.openxmlformats.org/officeDocument/2006/relationships/image"/><Relationship Id="rId5" Target="../media/image28.svg" Type="http://schemas.openxmlformats.org/officeDocument/2006/relationships/image"/></Relationships>
</file>

<file path=ppt/slides/_rels/slide2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png" Type="http://schemas.openxmlformats.org/officeDocument/2006/relationships/image"/><Relationship Id="rId3" Target="../media/image56.svg" Type="http://schemas.openxmlformats.org/officeDocument/2006/relationships/image"/><Relationship Id="rId4" Target="../media/image57.png" Type="http://schemas.openxmlformats.org/officeDocument/2006/relationships/image"/><Relationship Id="rId5" Target="../media/image58.svg" Type="http://schemas.openxmlformats.org/officeDocument/2006/relationships/image"/><Relationship Id="rId6" Target="../media/image59.png" Type="http://schemas.openxmlformats.org/officeDocument/2006/relationships/image"/><Relationship Id="rId7" Target="../media/image60.svg" Type="http://schemas.openxmlformats.org/officeDocument/2006/relationships/image"/><Relationship Id="rId8" Target="../media/image61.png" Type="http://schemas.openxmlformats.org/officeDocument/2006/relationships/image"/><Relationship Id="rId9" Target="../media/image62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1.jpe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14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sv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sv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20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23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26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F989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54292" y="1054522"/>
            <a:ext cx="7898569" cy="8551600"/>
          </a:xfrm>
          <a:custGeom>
            <a:avLst/>
            <a:gdLst/>
            <a:ahLst/>
            <a:cxnLst/>
            <a:rect r="r" b="b" t="t" l="l"/>
            <a:pathLst>
              <a:path h="8551600" w="7898569">
                <a:moveTo>
                  <a:pt x="0" y="0"/>
                </a:moveTo>
                <a:lnTo>
                  <a:pt x="7898569" y="0"/>
                </a:lnTo>
                <a:lnTo>
                  <a:pt x="7898569" y="8551600"/>
                </a:lnTo>
                <a:lnTo>
                  <a:pt x="0" y="855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218162" y="3189456"/>
            <a:ext cx="4327207" cy="3960667"/>
          </a:xfrm>
          <a:custGeom>
            <a:avLst/>
            <a:gdLst/>
            <a:ahLst/>
            <a:cxnLst/>
            <a:rect r="r" b="b" t="t" l="l"/>
            <a:pathLst>
              <a:path h="3960667" w="4327207">
                <a:moveTo>
                  <a:pt x="0" y="0"/>
                </a:moveTo>
                <a:lnTo>
                  <a:pt x="4327207" y="0"/>
                </a:lnTo>
                <a:lnTo>
                  <a:pt x="4327207" y="3960667"/>
                </a:lnTo>
                <a:lnTo>
                  <a:pt x="0" y="39606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796548" y="269574"/>
            <a:ext cx="4368024" cy="1109098"/>
          </a:xfrm>
          <a:custGeom>
            <a:avLst/>
            <a:gdLst/>
            <a:ahLst/>
            <a:cxnLst/>
            <a:rect r="r" b="b" t="t" l="l"/>
            <a:pathLst>
              <a:path h="1109098" w="4368024">
                <a:moveTo>
                  <a:pt x="0" y="0"/>
                </a:moveTo>
                <a:lnTo>
                  <a:pt x="4368024" y="0"/>
                </a:lnTo>
                <a:lnTo>
                  <a:pt x="4368024" y="1109098"/>
                </a:lnTo>
                <a:lnTo>
                  <a:pt x="0" y="11090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76265" y="269574"/>
            <a:ext cx="1044694" cy="1569896"/>
          </a:xfrm>
          <a:custGeom>
            <a:avLst/>
            <a:gdLst/>
            <a:ahLst/>
            <a:cxnLst/>
            <a:rect r="r" b="b" t="t" l="l"/>
            <a:pathLst>
              <a:path h="1569896" w="1044694">
                <a:moveTo>
                  <a:pt x="0" y="0"/>
                </a:moveTo>
                <a:lnTo>
                  <a:pt x="1044694" y="0"/>
                </a:lnTo>
                <a:lnTo>
                  <a:pt x="1044694" y="1569895"/>
                </a:lnTo>
                <a:lnTo>
                  <a:pt x="0" y="15698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98612" y="2447940"/>
            <a:ext cx="6038894" cy="10585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7923"/>
              </a:lnSpc>
              <a:spcBef>
                <a:spcPct val="0"/>
              </a:spcBef>
            </a:pPr>
            <a:r>
              <a:rPr lang="en-US" sz="7923">
                <a:solidFill>
                  <a:srgbClr val="903F6D"/>
                </a:solidFill>
                <a:latin typeface="Glacial Indifference Bold"/>
              </a:rPr>
              <a:t>Golf-Craft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99448" y="4116245"/>
            <a:ext cx="2620566" cy="2506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Glacial Indifference"/>
              </a:rPr>
              <a:t>Integrantes: Matías Suazo 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Glacial Indifference"/>
              </a:rPr>
              <a:t>             Cristofer Pinto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Glacial Indifference"/>
              </a:rPr>
              <a:t>              José Escalante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Glacial Indifference"/>
              </a:rPr>
              <a:t>              Nelson Ramirez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Glacial Indifference"/>
              </a:rPr>
              <a:t>              Álvaro Guarachi</a:t>
            </a:r>
          </a:p>
          <a:p>
            <a:pPr algn="ctr">
              <a:lnSpc>
                <a:spcPts val="2520"/>
              </a:lnSpc>
            </a:pPr>
          </a:p>
          <a:p>
            <a:pPr algn="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Glacial Indifference"/>
              </a:rPr>
              <a:t>Asignatura: Proyecto I</a:t>
            </a:r>
          </a:p>
          <a:p>
            <a:pPr algn="r" marL="0" indent="0" lvl="0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Glacial Indifference"/>
              </a:rPr>
              <a:t>Profesor: Humberto Urrutia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FC5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907232" y="2609850"/>
            <a:ext cx="593913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Glacial Indifference Bold"/>
              </a:rPr>
              <a:t>Análisis y diseño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-700562" y="5539160"/>
            <a:ext cx="2864165" cy="2437144"/>
          </a:xfrm>
          <a:custGeom>
            <a:avLst/>
            <a:gdLst/>
            <a:ahLst/>
            <a:cxnLst/>
            <a:rect r="r" b="b" t="t" l="l"/>
            <a:pathLst>
              <a:path h="2437144" w="2864165">
                <a:moveTo>
                  <a:pt x="0" y="0"/>
                </a:moveTo>
                <a:lnTo>
                  <a:pt x="2864164" y="0"/>
                </a:lnTo>
                <a:lnTo>
                  <a:pt x="2864164" y="2437144"/>
                </a:lnTo>
                <a:lnTo>
                  <a:pt x="0" y="24371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481394" y="6583680"/>
            <a:ext cx="3901440" cy="794475"/>
          </a:xfrm>
          <a:custGeom>
            <a:avLst/>
            <a:gdLst/>
            <a:ahLst/>
            <a:cxnLst/>
            <a:rect r="r" b="b" t="t" l="l"/>
            <a:pathLst>
              <a:path h="794475" w="3901440">
                <a:moveTo>
                  <a:pt x="0" y="0"/>
                </a:moveTo>
                <a:lnTo>
                  <a:pt x="3901440" y="0"/>
                </a:lnTo>
                <a:lnTo>
                  <a:pt x="3901440" y="794475"/>
                </a:lnTo>
                <a:lnTo>
                  <a:pt x="0" y="7944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481394" y="-472906"/>
            <a:ext cx="3475905" cy="2926080"/>
          </a:xfrm>
          <a:custGeom>
            <a:avLst/>
            <a:gdLst/>
            <a:ahLst/>
            <a:cxnLst/>
            <a:rect r="r" b="b" t="t" l="l"/>
            <a:pathLst>
              <a:path h="2926080" w="3475905">
                <a:moveTo>
                  <a:pt x="0" y="0"/>
                </a:moveTo>
                <a:lnTo>
                  <a:pt x="3475905" y="0"/>
                </a:lnTo>
                <a:lnTo>
                  <a:pt x="347590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FC5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540394" y="5591655"/>
            <a:ext cx="2864165" cy="2437144"/>
          </a:xfrm>
          <a:custGeom>
            <a:avLst/>
            <a:gdLst/>
            <a:ahLst/>
            <a:cxnLst/>
            <a:rect r="r" b="b" t="t" l="l"/>
            <a:pathLst>
              <a:path h="2437144" w="2864165">
                <a:moveTo>
                  <a:pt x="0" y="0"/>
                </a:moveTo>
                <a:lnTo>
                  <a:pt x="2864165" y="0"/>
                </a:lnTo>
                <a:lnTo>
                  <a:pt x="2864165" y="2437143"/>
                </a:lnTo>
                <a:lnTo>
                  <a:pt x="0" y="24371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022118" y="4150915"/>
            <a:ext cx="3901440" cy="2511552"/>
          </a:xfrm>
          <a:custGeom>
            <a:avLst/>
            <a:gdLst/>
            <a:ahLst/>
            <a:cxnLst/>
            <a:rect r="r" b="b" t="t" l="l"/>
            <a:pathLst>
              <a:path h="2511552" w="3901440">
                <a:moveTo>
                  <a:pt x="0" y="0"/>
                </a:moveTo>
                <a:lnTo>
                  <a:pt x="3901440" y="0"/>
                </a:lnTo>
                <a:lnTo>
                  <a:pt x="3901440" y="2511552"/>
                </a:lnTo>
                <a:lnTo>
                  <a:pt x="0" y="25115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0" y="1797888"/>
            <a:ext cx="4972838" cy="1784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100">
                <a:solidFill>
                  <a:srgbClr val="000000"/>
                </a:solidFill>
                <a:latin typeface="Glacial Indifference Bold"/>
              </a:rPr>
              <a:t>Requisitos </a:t>
            </a:r>
          </a:p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100">
                <a:solidFill>
                  <a:srgbClr val="000000"/>
                </a:solidFill>
                <a:latin typeface="Glacial Indifference Bold"/>
              </a:rPr>
              <a:t>funcionales.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209603" y="1872615"/>
            <a:ext cx="4281875" cy="1784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100">
                <a:solidFill>
                  <a:srgbClr val="000000"/>
                </a:solidFill>
                <a:latin typeface="Glacial Indifference Bold"/>
              </a:rPr>
              <a:t>Requisitos no funcionales.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0A3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05498" y="-264964"/>
            <a:ext cx="3230891" cy="2104118"/>
          </a:xfrm>
          <a:custGeom>
            <a:avLst/>
            <a:gdLst/>
            <a:ahLst/>
            <a:cxnLst/>
            <a:rect r="r" b="b" t="t" l="l"/>
            <a:pathLst>
              <a:path h="2104118" w="3230891">
                <a:moveTo>
                  <a:pt x="0" y="0"/>
                </a:moveTo>
                <a:lnTo>
                  <a:pt x="3230891" y="0"/>
                </a:lnTo>
                <a:lnTo>
                  <a:pt x="3230891" y="2104118"/>
                </a:lnTo>
                <a:lnTo>
                  <a:pt x="0" y="21041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04599" y="2453379"/>
            <a:ext cx="4996262" cy="3746214"/>
          </a:xfrm>
          <a:custGeom>
            <a:avLst/>
            <a:gdLst/>
            <a:ahLst/>
            <a:cxnLst/>
            <a:rect r="r" b="b" t="t" l="l"/>
            <a:pathLst>
              <a:path h="3746214" w="4996262">
                <a:moveTo>
                  <a:pt x="0" y="0"/>
                </a:moveTo>
                <a:lnTo>
                  <a:pt x="4996262" y="0"/>
                </a:lnTo>
                <a:lnTo>
                  <a:pt x="4996262" y="3746213"/>
                </a:lnTo>
                <a:lnTo>
                  <a:pt x="0" y="37462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TextBox 4" id="4"/>
          <p:cNvSpPr txBox="true"/>
          <p:nvPr/>
        </p:nvSpPr>
        <p:spPr>
          <a:xfrm rot="0">
            <a:off x="2954972" y="949792"/>
            <a:ext cx="3531942" cy="3765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26"/>
              </a:lnSpc>
              <a:spcBef>
                <a:spcPct val="0"/>
              </a:spcBef>
            </a:pPr>
            <a:r>
              <a:rPr lang="en-US" sz="2826" spc="73">
                <a:solidFill>
                  <a:srgbClr val="000000"/>
                </a:solidFill>
                <a:latin typeface="Glacial Indifference Bold"/>
              </a:rPr>
              <a:t>Arquitectura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934976" y="3476215"/>
            <a:ext cx="3402854" cy="912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2"/>
              </a:lnSpc>
            </a:pPr>
            <a:r>
              <a:rPr lang="en-US" sz="2594">
                <a:solidFill>
                  <a:srgbClr val="000000"/>
                </a:solidFill>
                <a:latin typeface="Glacial Indifference"/>
              </a:rPr>
              <a:t>Diseño actual del robot </a:t>
            </a:r>
          </a:p>
          <a:p>
            <a:pPr algn="ctr" marL="0" indent="0" lvl="0">
              <a:lnSpc>
                <a:spcPts val="3632"/>
              </a:lnSpc>
              <a:spcBef>
                <a:spcPct val="0"/>
              </a:spcBef>
            </a:pPr>
            <a:r>
              <a:rPr lang="en-US" sz="2594">
                <a:solidFill>
                  <a:srgbClr val="000000"/>
                </a:solidFill>
                <a:latin typeface="Glacial Indifference"/>
              </a:rPr>
              <a:t>“Golf-Craft”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0A3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14494" y="3657600"/>
            <a:ext cx="4257560" cy="3195081"/>
          </a:xfrm>
          <a:custGeom>
            <a:avLst/>
            <a:gdLst/>
            <a:ahLst/>
            <a:cxnLst/>
            <a:rect r="r" b="b" t="t" l="l"/>
            <a:pathLst>
              <a:path h="3195081" w="4257560">
                <a:moveTo>
                  <a:pt x="0" y="0"/>
                </a:moveTo>
                <a:lnTo>
                  <a:pt x="4257560" y="0"/>
                </a:lnTo>
                <a:lnTo>
                  <a:pt x="4257560" y="3195081"/>
                </a:lnTo>
                <a:lnTo>
                  <a:pt x="0" y="31950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5828836" y="2060978"/>
            <a:ext cx="3193244" cy="3193244"/>
          </a:xfrm>
          <a:custGeom>
            <a:avLst/>
            <a:gdLst/>
            <a:ahLst/>
            <a:cxnLst/>
            <a:rect r="r" b="b" t="t" l="l"/>
            <a:pathLst>
              <a:path h="3193244" w="3193244">
                <a:moveTo>
                  <a:pt x="0" y="0"/>
                </a:moveTo>
                <a:lnTo>
                  <a:pt x="3193244" y="0"/>
                </a:lnTo>
                <a:lnTo>
                  <a:pt x="3193244" y="3193244"/>
                </a:lnTo>
                <a:lnTo>
                  <a:pt x="0" y="31932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3052084" y="-421553"/>
            <a:ext cx="3230891" cy="2104118"/>
          </a:xfrm>
          <a:custGeom>
            <a:avLst/>
            <a:gdLst/>
            <a:ahLst/>
            <a:cxnLst/>
            <a:rect r="r" b="b" t="t" l="l"/>
            <a:pathLst>
              <a:path h="2104118" w="3230891">
                <a:moveTo>
                  <a:pt x="0" y="0"/>
                </a:moveTo>
                <a:lnTo>
                  <a:pt x="3230891" y="0"/>
                </a:lnTo>
                <a:lnTo>
                  <a:pt x="3230891" y="2104118"/>
                </a:lnTo>
                <a:lnTo>
                  <a:pt x="0" y="21041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549473" y="664845"/>
            <a:ext cx="2236113" cy="523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Glacial Indifference Bold"/>
              </a:rPr>
              <a:t>Movilización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7589998" y="5785743"/>
            <a:ext cx="2864165" cy="2437144"/>
          </a:xfrm>
          <a:custGeom>
            <a:avLst/>
            <a:gdLst/>
            <a:ahLst/>
            <a:cxnLst/>
            <a:rect r="r" b="b" t="t" l="l"/>
            <a:pathLst>
              <a:path h="2437144" w="2864165">
                <a:moveTo>
                  <a:pt x="0" y="0"/>
                </a:moveTo>
                <a:lnTo>
                  <a:pt x="2864164" y="0"/>
                </a:lnTo>
                <a:lnTo>
                  <a:pt x="2864164" y="2437144"/>
                </a:lnTo>
                <a:lnTo>
                  <a:pt x="0" y="24371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0A3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261355" y="-535982"/>
            <a:ext cx="3230891" cy="2104118"/>
          </a:xfrm>
          <a:custGeom>
            <a:avLst/>
            <a:gdLst/>
            <a:ahLst/>
            <a:cxnLst/>
            <a:rect r="r" b="b" t="t" l="l"/>
            <a:pathLst>
              <a:path h="2104118" w="3230891">
                <a:moveTo>
                  <a:pt x="0" y="0"/>
                </a:moveTo>
                <a:lnTo>
                  <a:pt x="3230890" y="0"/>
                </a:lnTo>
                <a:lnTo>
                  <a:pt x="3230890" y="2104118"/>
                </a:lnTo>
                <a:lnTo>
                  <a:pt x="0" y="21041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164846" y="2855468"/>
            <a:ext cx="5423909" cy="3341217"/>
          </a:xfrm>
          <a:custGeom>
            <a:avLst/>
            <a:gdLst/>
            <a:ahLst/>
            <a:cxnLst/>
            <a:rect r="r" b="b" t="t" l="l"/>
            <a:pathLst>
              <a:path h="3341217" w="5423909">
                <a:moveTo>
                  <a:pt x="0" y="0"/>
                </a:moveTo>
                <a:lnTo>
                  <a:pt x="5423908" y="0"/>
                </a:lnTo>
                <a:lnTo>
                  <a:pt x="5423908" y="3341216"/>
                </a:lnTo>
                <a:lnTo>
                  <a:pt x="0" y="33412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TextBox 4" id="4"/>
          <p:cNvSpPr txBox="true"/>
          <p:nvPr/>
        </p:nvSpPr>
        <p:spPr>
          <a:xfrm rot="0">
            <a:off x="4263926" y="556363"/>
            <a:ext cx="1225748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Glacial Indifference Bold"/>
              </a:rPr>
              <a:t>Sensor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7769582" y="-535982"/>
            <a:ext cx="2864165" cy="2437144"/>
          </a:xfrm>
          <a:custGeom>
            <a:avLst/>
            <a:gdLst/>
            <a:ahLst/>
            <a:cxnLst/>
            <a:rect r="r" b="b" t="t" l="l"/>
            <a:pathLst>
              <a:path h="2437144" w="2864165">
                <a:moveTo>
                  <a:pt x="0" y="0"/>
                </a:moveTo>
                <a:lnTo>
                  <a:pt x="2864165" y="0"/>
                </a:lnTo>
                <a:lnTo>
                  <a:pt x="2864165" y="2437144"/>
                </a:lnTo>
                <a:lnTo>
                  <a:pt x="0" y="24371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09670" y="5719987"/>
            <a:ext cx="2864165" cy="2437144"/>
          </a:xfrm>
          <a:custGeom>
            <a:avLst/>
            <a:gdLst/>
            <a:ahLst/>
            <a:cxnLst/>
            <a:rect r="r" b="b" t="t" l="l"/>
            <a:pathLst>
              <a:path h="2437144" w="2864165">
                <a:moveTo>
                  <a:pt x="0" y="0"/>
                </a:moveTo>
                <a:lnTo>
                  <a:pt x="2864165" y="0"/>
                </a:lnTo>
                <a:lnTo>
                  <a:pt x="2864165" y="2437144"/>
                </a:lnTo>
                <a:lnTo>
                  <a:pt x="0" y="24371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0A3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018792" y="-320539"/>
            <a:ext cx="3230891" cy="2104118"/>
          </a:xfrm>
          <a:custGeom>
            <a:avLst/>
            <a:gdLst/>
            <a:ahLst/>
            <a:cxnLst/>
            <a:rect r="r" b="b" t="t" l="l"/>
            <a:pathLst>
              <a:path h="2104118" w="3230891">
                <a:moveTo>
                  <a:pt x="0" y="0"/>
                </a:moveTo>
                <a:lnTo>
                  <a:pt x="3230891" y="0"/>
                </a:lnTo>
                <a:lnTo>
                  <a:pt x="3230891" y="2104118"/>
                </a:lnTo>
                <a:lnTo>
                  <a:pt x="0" y="21041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857721" y="5226821"/>
            <a:ext cx="2864165" cy="2437144"/>
          </a:xfrm>
          <a:custGeom>
            <a:avLst/>
            <a:gdLst/>
            <a:ahLst/>
            <a:cxnLst/>
            <a:rect r="r" b="b" t="t" l="l"/>
            <a:pathLst>
              <a:path h="2437144" w="2864165">
                <a:moveTo>
                  <a:pt x="0" y="0"/>
                </a:moveTo>
                <a:lnTo>
                  <a:pt x="2864165" y="0"/>
                </a:lnTo>
                <a:lnTo>
                  <a:pt x="2864165" y="2437144"/>
                </a:lnTo>
                <a:lnTo>
                  <a:pt x="0" y="24371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887764" y="-633683"/>
            <a:ext cx="2864165" cy="2437144"/>
          </a:xfrm>
          <a:custGeom>
            <a:avLst/>
            <a:gdLst/>
            <a:ahLst/>
            <a:cxnLst/>
            <a:rect r="r" b="b" t="t" l="l"/>
            <a:pathLst>
              <a:path h="2437144" w="2864165">
                <a:moveTo>
                  <a:pt x="0" y="0"/>
                </a:moveTo>
                <a:lnTo>
                  <a:pt x="2864165" y="0"/>
                </a:lnTo>
                <a:lnTo>
                  <a:pt x="2864165" y="2437144"/>
                </a:lnTo>
                <a:lnTo>
                  <a:pt x="0" y="24371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610471" y="2090862"/>
            <a:ext cx="4047534" cy="4807785"/>
          </a:xfrm>
          <a:custGeom>
            <a:avLst/>
            <a:gdLst/>
            <a:ahLst/>
            <a:cxnLst/>
            <a:rect r="r" b="b" t="t" l="l"/>
            <a:pathLst>
              <a:path h="4807785" w="4047534">
                <a:moveTo>
                  <a:pt x="0" y="0"/>
                </a:moveTo>
                <a:lnTo>
                  <a:pt x="4047533" y="0"/>
                </a:lnTo>
                <a:lnTo>
                  <a:pt x="4047533" y="4807785"/>
                </a:lnTo>
                <a:lnTo>
                  <a:pt x="0" y="48077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6738" t="-6491" r="-16956" b="-15775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TextBox 6" id="6"/>
          <p:cNvSpPr txBox="true"/>
          <p:nvPr/>
        </p:nvSpPr>
        <p:spPr>
          <a:xfrm rot="0">
            <a:off x="3637327" y="518214"/>
            <a:ext cx="1993821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Glacial Indifference Bold"/>
              </a:rPr>
              <a:t>Sistema de</a:t>
            </a:r>
          </a:p>
          <a:p>
            <a:pPr algn="ctr" marL="0" indent="0" lvl="0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Glacial Indifference Bold"/>
              </a:rPr>
              <a:t>Golpeo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0A3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003673" y="2095141"/>
            <a:ext cx="5746254" cy="2114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Glacial Indifference Bold"/>
              </a:rPr>
              <a:t>Diseño de la</a:t>
            </a:r>
          </a:p>
          <a:p>
            <a:pPr algn="ctr" marL="0" indent="0" lvl="0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Glacial Indifference Bold"/>
              </a:rPr>
              <a:t>Interfaz gráfica.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7333579" y="5204032"/>
            <a:ext cx="2864165" cy="2437144"/>
          </a:xfrm>
          <a:custGeom>
            <a:avLst/>
            <a:gdLst/>
            <a:ahLst/>
            <a:cxnLst/>
            <a:rect r="r" b="b" t="t" l="l"/>
            <a:pathLst>
              <a:path h="2437144" w="2864165">
                <a:moveTo>
                  <a:pt x="0" y="0"/>
                </a:moveTo>
                <a:lnTo>
                  <a:pt x="2864165" y="0"/>
                </a:lnTo>
                <a:lnTo>
                  <a:pt x="2864165" y="2437144"/>
                </a:lnTo>
                <a:lnTo>
                  <a:pt x="0" y="24371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0A3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31520" y="1251172"/>
            <a:ext cx="8398791" cy="5452198"/>
          </a:xfrm>
          <a:custGeom>
            <a:avLst/>
            <a:gdLst/>
            <a:ahLst/>
            <a:cxnLst/>
            <a:rect r="r" b="b" t="t" l="l"/>
            <a:pathLst>
              <a:path h="5452198" w="8398791">
                <a:moveTo>
                  <a:pt x="0" y="0"/>
                </a:moveTo>
                <a:lnTo>
                  <a:pt x="8398791" y="0"/>
                </a:lnTo>
                <a:lnTo>
                  <a:pt x="8398791" y="5452198"/>
                </a:lnTo>
                <a:lnTo>
                  <a:pt x="0" y="54521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164944" y="550207"/>
            <a:ext cx="3531942" cy="410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026"/>
              </a:lnSpc>
              <a:spcBef>
                <a:spcPct val="0"/>
              </a:spcBef>
            </a:pPr>
            <a:r>
              <a:rPr lang="en-US" sz="3026" spc="78">
                <a:solidFill>
                  <a:srgbClr val="000000"/>
                </a:solidFill>
                <a:latin typeface="Glacial Indifference Bold"/>
              </a:rPr>
              <a:t>Interfaz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0A3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93045" y="1223173"/>
            <a:ext cx="8567511" cy="5561725"/>
          </a:xfrm>
          <a:custGeom>
            <a:avLst/>
            <a:gdLst/>
            <a:ahLst/>
            <a:cxnLst/>
            <a:rect r="r" b="b" t="t" l="l"/>
            <a:pathLst>
              <a:path h="5561725" w="8567511">
                <a:moveTo>
                  <a:pt x="0" y="0"/>
                </a:moveTo>
                <a:lnTo>
                  <a:pt x="8567510" y="0"/>
                </a:lnTo>
                <a:lnTo>
                  <a:pt x="8567510" y="5561725"/>
                </a:lnTo>
                <a:lnTo>
                  <a:pt x="0" y="55617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TextBox 3" id="3"/>
          <p:cNvSpPr txBox="true"/>
          <p:nvPr/>
        </p:nvSpPr>
        <p:spPr>
          <a:xfrm rot="0">
            <a:off x="3110829" y="550207"/>
            <a:ext cx="3531942" cy="410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026"/>
              </a:lnSpc>
              <a:spcBef>
                <a:spcPct val="0"/>
              </a:spcBef>
            </a:pPr>
            <a:r>
              <a:rPr lang="en-US" sz="3026" spc="78">
                <a:solidFill>
                  <a:srgbClr val="000000"/>
                </a:solidFill>
                <a:latin typeface="Glacial Indifference Bold"/>
              </a:rPr>
              <a:t>Instrucciones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0A3C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297950" y="0"/>
            <a:ext cx="4455650" cy="7315200"/>
          </a:xfrm>
          <a:custGeom>
            <a:avLst/>
            <a:gdLst/>
            <a:ahLst/>
            <a:cxnLst/>
            <a:rect r="r" b="b" t="t" l="l"/>
            <a:pathLst>
              <a:path h="7315200" w="4455650">
                <a:moveTo>
                  <a:pt x="0" y="0"/>
                </a:moveTo>
                <a:lnTo>
                  <a:pt x="4455650" y="0"/>
                </a:lnTo>
                <a:lnTo>
                  <a:pt x="445565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998" t="0" r="-68268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73585" y="2209442"/>
            <a:ext cx="4258369" cy="18508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51"/>
              </a:lnSpc>
            </a:pPr>
            <a:r>
              <a:rPr lang="en-US" sz="5322">
                <a:solidFill>
                  <a:srgbClr val="F7F7F1"/>
                </a:solidFill>
                <a:latin typeface="Glacial Indifference"/>
              </a:rPr>
              <a:t>Códigos de</a:t>
            </a:r>
          </a:p>
          <a:p>
            <a:pPr algn="ctr">
              <a:lnSpc>
                <a:spcPts val="7451"/>
              </a:lnSpc>
              <a:spcBef>
                <a:spcPct val="0"/>
              </a:spcBef>
            </a:pPr>
            <a:r>
              <a:rPr lang="en-US" sz="5322">
                <a:solidFill>
                  <a:srgbClr val="F7F7F1"/>
                </a:solidFill>
                <a:latin typeface="Glacial Indifference"/>
              </a:rPr>
              <a:t> programación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F989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071360" y="6486772"/>
            <a:ext cx="3901440" cy="759007"/>
          </a:xfrm>
          <a:custGeom>
            <a:avLst/>
            <a:gdLst/>
            <a:ahLst/>
            <a:cxnLst/>
            <a:rect r="r" b="b" t="t" l="l"/>
            <a:pathLst>
              <a:path h="759007" w="3901440">
                <a:moveTo>
                  <a:pt x="0" y="0"/>
                </a:moveTo>
                <a:lnTo>
                  <a:pt x="3901440" y="0"/>
                </a:lnTo>
                <a:lnTo>
                  <a:pt x="3901440" y="759008"/>
                </a:lnTo>
                <a:lnTo>
                  <a:pt x="0" y="759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31520" y="1997314"/>
            <a:ext cx="3524709" cy="4084188"/>
            <a:chOff x="0" y="0"/>
            <a:chExt cx="4699612" cy="5445584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907380" y="40028"/>
              <a:ext cx="3792232" cy="4513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2867"/>
                </a:lnSpc>
              </a:pPr>
              <a:r>
                <a:rPr lang="en-US" sz="2047" u="none">
                  <a:solidFill>
                    <a:srgbClr val="FFFFFF"/>
                  </a:solidFill>
                  <a:latin typeface="Glacial Indifference"/>
                </a:rPr>
                <a:t>Introducción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907380" y="524884"/>
              <a:ext cx="3792232" cy="20370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1291"/>
                </a:lnSpc>
              </a:pP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907380" y="1209752"/>
              <a:ext cx="3792232" cy="43885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2727"/>
                </a:lnSpc>
              </a:pPr>
              <a:r>
                <a:rPr lang="en-US" sz="1947">
                  <a:solidFill>
                    <a:srgbClr val="FFFFFF"/>
                  </a:solidFill>
                  <a:latin typeface="Glacial Indifference"/>
                </a:rPr>
                <a:t>Objetivos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907380" y="1704133"/>
              <a:ext cx="3792232" cy="20370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291"/>
                </a:lnSpc>
                <a:spcBef>
                  <a:spcPct val="0"/>
                </a:spcBef>
              </a:pP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907380" y="2398525"/>
              <a:ext cx="3792232" cy="4513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2867"/>
                </a:lnSpc>
              </a:pPr>
              <a:r>
                <a:rPr lang="en-US" sz="2047">
                  <a:solidFill>
                    <a:srgbClr val="FFFFFF"/>
                  </a:solidFill>
                  <a:latin typeface="Glacial Indifference"/>
                </a:rPr>
                <a:t>Organización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905288" y="3577773"/>
              <a:ext cx="3792232" cy="4513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2867"/>
                </a:lnSpc>
              </a:pPr>
              <a:r>
                <a:rPr lang="en-US" sz="2047">
                  <a:solidFill>
                    <a:srgbClr val="FFFFFF"/>
                  </a:solidFill>
                  <a:latin typeface="Glacial Indifference"/>
                </a:rPr>
                <a:t>Carta Gantt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905288" y="4062629"/>
              <a:ext cx="3792232" cy="20370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291"/>
                </a:lnSpc>
                <a:spcBef>
                  <a:spcPct val="0"/>
                </a:spcBef>
              </a:pP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907380" y="5241878"/>
              <a:ext cx="3792232" cy="20370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291"/>
                </a:lnSpc>
                <a:spcBef>
                  <a:spcPct val="0"/>
                </a:spcBef>
              </a:pP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905288" y="4757022"/>
              <a:ext cx="3792232" cy="4513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2867"/>
                </a:lnSpc>
              </a:pPr>
              <a:r>
                <a:rPr lang="en-US" sz="2047">
                  <a:solidFill>
                    <a:srgbClr val="FFFFFF"/>
                  </a:solidFill>
                  <a:latin typeface="Glacial Indifference"/>
                </a:rPr>
                <a:t>Arquitectura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-66675"/>
              <a:ext cx="589530" cy="6096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3802"/>
                </a:lnSpc>
              </a:pPr>
              <a:r>
                <a:rPr lang="en-US" sz="2716">
                  <a:solidFill>
                    <a:srgbClr val="FFFFFF"/>
                  </a:solidFill>
                  <a:latin typeface="Glacial Indifference Bold"/>
                </a:rPr>
                <a:t>01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1132105"/>
              <a:ext cx="589530" cy="6096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3802"/>
                </a:lnSpc>
              </a:pPr>
              <a:r>
                <a:rPr lang="en-US" sz="2716">
                  <a:solidFill>
                    <a:srgbClr val="FFFFFF"/>
                  </a:solidFill>
                  <a:latin typeface="Glacial Indifference Bold"/>
                </a:rPr>
                <a:t>02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0" y="2330886"/>
              <a:ext cx="589530" cy="6096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3802"/>
                </a:lnSpc>
              </a:pPr>
              <a:r>
                <a:rPr lang="en-US" sz="2716">
                  <a:solidFill>
                    <a:srgbClr val="FFFFFF"/>
                  </a:solidFill>
                  <a:latin typeface="Glacial Indifference Bold"/>
                </a:rPr>
                <a:t>03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0" y="3529666"/>
              <a:ext cx="589530" cy="6096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3802"/>
                </a:lnSpc>
              </a:pPr>
              <a:r>
                <a:rPr lang="en-US" sz="2716">
                  <a:solidFill>
                    <a:srgbClr val="FFFFFF"/>
                  </a:solidFill>
                  <a:latin typeface="Glacial Indifference Bold"/>
                </a:rPr>
                <a:t>04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0" y="4728447"/>
              <a:ext cx="589530" cy="6096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3802"/>
                </a:lnSpc>
              </a:pPr>
              <a:r>
                <a:rPr lang="en-US" sz="2716">
                  <a:solidFill>
                    <a:srgbClr val="FFFFFF"/>
                  </a:solidFill>
                  <a:latin typeface="Glacial Indifference Bold"/>
                </a:rPr>
                <a:t>05</a:t>
              </a:r>
            </a:p>
          </p:txBody>
        </p:sp>
      </p:grpSp>
      <p:sp>
        <p:nvSpPr>
          <p:cNvPr name="TextBox 18" id="18"/>
          <p:cNvSpPr txBox="true"/>
          <p:nvPr/>
        </p:nvSpPr>
        <p:spPr>
          <a:xfrm rot="0">
            <a:off x="731520" y="845820"/>
            <a:ext cx="3295964" cy="857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6399"/>
              </a:lnSpc>
              <a:spcBef>
                <a:spcPct val="0"/>
              </a:spcBef>
            </a:pPr>
            <a:r>
              <a:rPr lang="en-US" sz="6399" spc="435">
                <a:solidFill>
                  <a:srgbClr val="FFFFFF"/>
                </a:solidFill>
                <a:latin typeface="Glacial Indifference Bold"/>
              </a:rPr>
              <a:t>Indice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4876800" y="1997314"/>
            <a:ext cx="3524709" cy="4084188"/>
            <a:chOff x="0" y="0"/>
            <a:chExt cx="4699612" cy="5445584"/>
          </a:xfrm>
        </p:grpSpPr>
        <p:sp>
          <p:nvSpPr>
            <p:cNvPr name="TextBox 20" id="20"/>
            <p:cNvSpPr txBox="true"/>
            <p:nvPr/>
          </p:nvSpPr>
          <p:spPr>
            <a:xfrm rot="0">
              <a:off x="907380" y="40028"/>
              <a:ext cx="3792232" cy="4513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2867"/>
                </a:lnSpc>
              </a:pPr>
              <a:r>
                <a:rPr lang="en-US" sz="2047">
                  <a:solidFill>
                    <a:srgbClr val="FFFFFF"/>
                  </a:solidFill>
                  <a:latin typeface="Glacial Indifference"/>
                </a:rPr>
                <a:t>Interfaz Gráfica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907380" y="524884"/>
              <a:ext cx="3792232" cy="20370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1291"/>
                </a:lnSpc>
              </a:pP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907380" y="1219277"/>
              <a:ext cx="3792232" cy="4513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2867"/>
                </a:lnSpc>
              </a:pPr>
              <a:r>
                <a:rPr lang="en-US" sz="2047">
                  <a:solidFill>
                    <a:srgbClr val="FFFFFF"/>
                  </a:solidFill>
                  <a:latin typeface="Glacial Indifference"/>
                </a:rPr>
                <a:t>Programación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907380" y="1704133"/>
              <a:ext cx="3792232" cy="20370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291"/>
                </a:lnSpc>
                <a:spcBef>
                  <a:spcPct val="0"/>
                </a:spcBef>
              </a:pP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907380" y="2398525"/>
              <a:ext cx="3792232" cy="4513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2867"/>
                </a:lnSpc>
              </a:pPr>
              <a:r>
                <a:rPr lang="en-US" sz="2047">
                  <a:solidFill>
                    <a:srgbClr val="FFFFFF"/>
                  </a:solidFill>
                  <a:latin typeface="Glacial Indifference"/>
                </a:rPr>
                <a:t>Descripción del código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905288" y="3577773"/>
              <a:ext cx="3792232" cy="4513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2867"/>
                </a:lnSpc>
              </a:pPr>
              <a:r>
                <a:rPr lang="en-US" sz="2047">
                  <a:solidFill>
                    <a:srgbClr val="FFFFFF"/>
                  </a:solidFill>
                  <a:latin typeface="Glacial Indifference"/>
                </a:rPr>
                <a:t>Implementación</a:t>
              </a:r>
            </a:p>
          </p:txBody>
        </p:sp>
        <p:sp>
          <p:nvSpPr>
            <p:cNvPr name="TextBox 26" id="26"/>
            <p:cNvSpPr txBox="true"/>
            <p:nvPr/>
          </p:nvSpPr>
          <p:spPr>
            <a:xfrm rot="0">
              <a:off x="905288" y="4062629"/>
              <a:ext cx="3792232" cy="20370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291"/>
                </a:lnSpc>
                <a:spcBef>
                  <a:spcPct val="0"/>
                </a:spcBef>
              </a:pPr>
            </a:p>
          </p:txBody>
        </p:sp>
        <p:sp>
          <p:nvSpPr>
            <p:cNvPr name="TextBox 27" id="27"/>
            <p:cNvSpPr txBox="true"/>
            <p:nvPr/>
          </p:nvSpPr>
          <p:spPr>
            <a:xfrm rot="0">
              <a:off x="907380" y="5241878"/>
              <a:ext cx="3792232" cy="20370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291"/>
                </a:lnSpc>
                <a:spcBef>
                  <a:spcPct val="0"/>
                </a:spcBef>
              </a:pP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0" y="-66675"/>
              <a:ext cx="589530" cy="6096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3802"/>
                </a:lnSpc>
              </a:pPr>
              <a:r>
                <a:rPr lang="en-US" sz="2716">
                  <a:solidFill>
                    <a:srgbClr val="FFFFFF"/>
                  </a:solidFill>
                  <a:latin typeface="Glacial Indifference Bold"/>
                </a:rPr>
                <a:t>06</a:t>
              </a:r>
            </a:p>
          </p:txBody>
        </p:sp>
        <p:sp>
          <p:nvSpPr>
            <p:cNvPr name="TextBox 29" id="29"/>
            <p:cNvSpPr txBox="true"/>
            <p:nvPr/>
          </p:nvSpPr>
          <p:spPr>
            <a:xfrm rot="0">
              <a:off x="0" y="1132105"/>
              <a:ext cx="589530" cy="6096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3802"/>
                </a:lnSpc>
              </a:pPr>
              <a:r>
                <a:rPr lang="en-US" sz="2716">
                  <a:solidFill>
                    <a:srgbClr val="FFFFFF"/>
                  </a:solidFill>
                  <a:latin typeface="Glacial Indifference Bold"/>
                </a:rPr>
                <a:t>07</a:t>
              </a:r>
            </a:p>
          </p:txBody>
        </p:sp>
        <p:sp>
          <p:nvSpPr>
            <p:cNvPr name="TextBox 30" id="30"/>
            <p:cNvSpPr txBox="true"/>
            <p:nvPr/>
          </p:nvSpPr>
          <p:spPr>
            <a:xfrm rot="0">
              <a:off x="0" y="2330886"/>
              <a:ext cx="589530" cy="6096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3802"/>
                </a:lnSpc>
              </a:pPr>
              <a:r>
                <a:rPr lang="en-US" sz="2716">
                  <a:solidFill>
                    <a:srgbClr val="FFFFFF"/>
                  </a:solidFill>
                  <a:latin typeface="Glacial Indifference Bold"/>
                </a:rPr>
                <a:t>08</a:t>
              </a:r>
            </a:p>
          </p:txBody>
        </p:sp>
        <p:sp>
          <p:nvSpPr>
            <p:cNvPr name="TextBox 31" id="31"/>
            <p:cNvSpPr txBox="true"/>
            <p:nvPr/>
          </p:nvSpPr>
          <p:spPr>
            <a:xfrm rot="0">
              <a:off x="0" y="3529666"/>
              <a:ext cx="589530" cy="6096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3802"/>
                </a:lnSpc>
              </a:pPr>
              <a:r>
                <a:rPr lang="en-US" sz="2716">
                  <a:solidFill>
                    <a:srgbClr val="FFFFFF"/>
                  </a:solidFill>
                  <a:latin typeface="Glacial Indifference Bold"/>
                </a:rPr>
                <a:t>09</a:t>
              </a:r>
            </a:p>
          </p:txBody>
        </p:sp>
      </p:grpSp>
      <p:sp>
        <p:nvSpPr>
          <p:cNvPr name="TextBox 32" id="32"/>
          <p:cNvSpPr txBox="true"/>
          <p:nvPr/>
        </p:nvSpPr>
        <p:spPr>
          <a:xfrm rot="0">
            <a:off x="4876800" y="5427377"/>
            <a:ext cx="375196" cy="5234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22"/>
              </a:lnSpc>
              <a:spcBef>
                <a:spcPct val="0"/>
              </a:spcBef>
            </a:pPr>
            <a:r>
              <a:rPr lang="en-US" sz="3016">
                <a:solidFill>
                  <a:srgbClr val="F7F7F1"/>
                </a:solidFill>
                <a:latin typeface="Glacial Indifference Bold"/>
              </a:rPr>
              <a:t>10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5571084" y="5553791"/>
            <a:ext cx="1230809" cy="347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69"/>
              </a:lnSpc>
              <a:spcBef>
                <a:spcPct val="0"/>
              </a:spcBef>
            </a:pPr>
            <a:r>
              <a:rPr lang="en-US" sz="2049">
                <a:solidFill>
                  <a:srgbClr val="F7F7F1"/>
                </a:solidFill>
                <a:latin typeface="Glacial Indifference"/>
              </a:rPr>
              <a:t>Conclusión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0A3C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473562" y="407758"/>
            <a:ext cx="7119166" cy="6574969"/>
          </a:xfrm>
          <a:custGeom>
            <a:avLst/>
            <a:gdLst/>
            <a:ahLst/>
            <a:cxnLst/>
            <a:rect r="r" b="b" t="t" l="l"/>
            <a:pathLst>
              <a:path h="6574969" w="7119166">
                <a:moveTo>
                  <a:pt x="0" y="0"/>
                </a:moveTo>
                <a:lnTo>
                  <a:pt x="7119166" y="0"/>
                </a:lnTo>
                <a:lnTo>
                  <a:pt x="7119166" y="6574970"/>
                </a:lnTo>
                <a:lnTo>
                  <a:pt x="0" y="65749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11591" y="2919799"/>
            <a:ext cx="2000435" cy="7378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68"/>
              </a:lnSpc>
              <a:spcBef>
                <a:spcPct val="0"/>
              </a:spcBef>
            </a:pPr>
            <a:r>
              <a:rPr lang="en-US" sz="2868" spc="74">
                <a:solidFill>
                  <a:srgbClr val="000000"/>
                </a:solidFill>
                <a:latin typeface="Glacial Indifference Bold"/>
              </a:rPr>
              <a:t>Funciones del robot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0A3C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032329" y="171859"/>
            <a:ext cx="6344137" cy="6971482"/>
          </a:xfrm>
          <a:custGeom>
            <a:avLst/>
            <a:gdLst/>
            <a:ahLst/>
            <a:cxnLst/>
            <a:rect r="r" b="b" t="t" l="l"/>
            <a:pathLst>
              <a:path h="6971482" w="6344137">
                <a:moveTo>
                  <a:pt x="0" y="0"/>
                </a:moveTo>
                <a:lnTo>
                  <a:pt x="6344137" y="0"/>
                </a:lnTo>
                <a:lnTo>
                  <a:pt x="6344137" y="6971482"/>
                </a:lnTo>
                <a:lnTo>
                  <a:pt x="0" y="69714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2315022"/>
            <a:ext cx="3531942" cy="410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026"/>
              </a:lnSpc>
              <a:spcBef>
                <a:spcPct val="0"/>
              </a:spcBef>
            </a:pPr>
            <a:r>
              <a:rPr lang="en-US" sz="3026" spc="78">
                <a:solidFill>
                  <a:srgbClr val="000000"/>
                </a:solidFill>
                <a:latin typeface="Glacial Indifference Bold"/>
              </a:rPr>
              <a:t>Servidor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0A3C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457910" y="352198"/>
            <a:ext cx="7097961" cy="6776511"/>
          </a:xfrm>
          <a:custGeom>
            <a:avLst/>
            <a:gdLst/>
            <a:ahLst/>
            <a:cxnLst/>
            <a:rect r="r" b="b" t="t" l="l"/>
            <a:pathLst>
              <a:path h="6776511" w="7097961">
                <a:moveTo>
                  <a:pt x="0" y="0"/>
                </a:moveTo>
                <a:lnTo>
                  <a:pt x="7097961" y="0"/>
                </a:lnTo>
                <a:lnTo>
                  <a:pt x="7097961" y="6776511"/>
                </a:lnTo>
                <a:lnTo>
                  <a:pt x="0" y="67765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29824" y="2809280"/>
            <a:ext cx="1996190" cy="11877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85"/>
              </a:lnSpc>
            </a:pPr>
            <a:r>
              <a:rPr lang="en-US" sz="3418">
                <a:solidFill>
                  <a:srgbClr val="000000"/>
                </a:solidFill>
                <a:latin typeface="Glacial Indifference Bold"/>
              </a:rPr>
              <a:t>Interfaz gráfica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0A3C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332125" y="166192"/>
            <a:ext cx="7158797" cy="6884668"/>
          </a:xfrm>
          <a:custGeom>
            <a:avLst/>
            <a:gdLst/>
            <a:ahLst/>
            <a:cxnLst/>
            <a:rect r="r" b="b" t="t" l="l"/>
            <a:pathLst>
              <a:path h="6884668" w="7158797">
                <a:moveTo>
                  <a:pt x="0" y="0"/>
                </a:moveTo>
                <a:lnTo>
                  <a:pt x="7158797" y="0"/>
                </a:lnTo>
                <a:lnTo>
                  <a:pt x="7158797" y="6884668"/>
                </a:lnTo>
                <a:lnTo>
                  <a:pt x="0" y="68846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67" t="0" r="-567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0A3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886641" y="-731520"/>
            <a:ext cx="3438769" cy="2926080"/>
          </a:xfrm>
          <a:custGeom>
            <a:avLst/>
            <a:gdLst/>
            <a:ahLst/>
            <a:cxnLst/>
            <a:rect r="r" b="b" t="t" l="l"/>
            <a:pathLst>
              <a:path h="2926080" w="3438769">
                <a:moveTo>
                  <a:pt x="0" y="0"/>
                </a:moveTo>
                <a:lnTo>
                  <a:pt x="3438769" y="0"/>
                </a:lnTo>
                <a:lnTo>
                  <a:pt x="3438769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414709" y="4246039"/>
            <a:ext cx="4941096" cy="2842447"/>
          </a:xfrm>
          <a:custGeom>
            <a:avLst/>
            <a:gdLst/>
            <a:ahLst/>
            <a:cxnLst/>
            <a:rect r="r" b="b" t="t" l="l"/>
            <a:pathLst>
              <a:path h="2842447" w="4941096">
                <a:moveTo>
                  <a:pt x="0" y="0"/>
                </a:moveTo>
                <a:lnTo>
                  <a:pt x="4941095" y="0"/>
                </a:lnTo>
                <a:lnTo>
                  <a:pt x="4941095" y="2842447"/>
                </a:lnTo>
                <a:lnTo>
                  <a:pt x="0" y="28424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12" t="0" r="-31848" b="-29325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084695" y="668534"/>
            <a:ext cx="5192245" cy="778607"/>
          </a:xfrm>
          <a:custGeom>
            <a:avLst/>
            <a:gdLst/>
            <a:ahLst/>
            <a:cxnLst/>
            <a:rect r="r" b="b" t="t" l="l"/>
            <a:pathLst>
              <a:path h="778607" w="5192245">
                <a:moveTo>
                  <a:pt x="0" y="0"/>
                </a:moveTo>
                <a:lnTo>
                  <a:pt x="5192245" y="0"/>
                </a:lnTo>
                <a:lnTo>
                  <a:pt x="5192245" y="778607"/>
                </a:lnTo>
                <a:lnTo>
                  <a:pt x="0" y="7786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4" r="0" b="-14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474994" y="876617"/>
            <a:ext cx="6411647" cy="4100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019"/>
              </a:lnSpc>
              <a:spcBef>
                <a:spcPct val="0"/>
              </a:spcBef>
            </a:pPr>
            <a:r>
              <a:rPr lang="en-US" sz="3019" spc="205">
                <a:solidFill>
                  <a:srgbClr val="000000"/>
                </a:solidFill>
                <a:latin typeface="Glacial Indifference Bold"/>
              </a:rPr>
              <a:t>IMPLEMENTACIÓN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33724" y="2339229"/>
            <a:ext cx="9419876" cy="3328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Open Sans Bold"/>
              </a:rPr>
              <a:t>Cálculo del tiempo que se demora en recorrer la pelota hasta llegar al objetivo:</a:t>
            </a:r>
          </a:p>
          <a:p>
            <a:pPr>
              <a:lnSpc>
                <a:spcPts val="2940"/>
              </a:lnSpc>
            </a:pPr>
          </a:p>
          <a:p>
            <a:pPr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Open Sans Bold"/>
              </a:rPr>
              <a:t>Y = y(</a:t>
            </a:r>
            <a:r>
              <a:rPr lang="en-US" sz="2100">
                <a:solidFill>
                  <a:srgbClr val="000000"/>
                </a:solidFill>
                <a:latin typeface="Open Sans Bold Italics"/>
              </a:rPr>
              <a:t>inicial</a:t>
            </a:r>
            <a:r>
              <a:rPr lang="en-US" sz="2100">
                <a:solidFill>
                  <a:srgbClr val="000000"/>
                </a:solidFill>
                <a:latin typeface="Open Sans Bold"/>
              </a:rPr>
              <a:t>) + Vy(</a:t>
            </a:r>
            <a:r>
              <a:rPr lang="en-US" sz="2100">
                <a:solidFill>
                  <a:srgbClr val="000000"/>
                </a:solidFill>
                <a:latin typeface="Open Sans Bold Italics"/>
              </a:rPr>
              <a:t>inicial</a:t>
            </a:r>
            <a:r>
              <a:rPr lang="en-US" sz="2100">
                <a:solidFill>
                  <a:srgbClr val="000000"/>
                </a:solidFill>
                <a:latin typeface="Open Sans Bold"/>
              </a:rPr>
              <a:t>)*t + ½ g*t^2</a:t>
            </a:r>
          </a:p>
          <a:p>
            <a:pPr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Open Sans Bold"/>
              </a:rPr>
              <a:t>0 = 0.02 + 7*t + ½ *(-9.81)*t^2</a:t>
            </a:r>
          </a:p>
          <a:p>
            <a:pPr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Open Sans Bold"/>
              </a:rPr>
              <a:t>0 = 0.02 +7*t -4.9t^2</a:t>
            </a:r>
          </a:p>
          <a:p>
            <a:pPr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Open Sans Bold"/>
              </a:rPr>
              <a:t>Por método de bascara:</a:t>
            </a:r>
          </a:p>
          <a:p>
            <a:pPr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Open Sans Bold"/>
              </a:rPr>
              <a:t>t = 1.43 (s)</a:t>
            </a:r>
          </a:p>
          <a:p>
            <a:pPr algn="l" marL="0" indent="0" lvl="0">
              <a:lnSpc>
                <a:spcPts val="294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FC5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22742" y="817245"/>
            <a:ext cx="6507120" cy="670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19"/>
              </a:lnSpc>
              <a:spcBef>
                <a:spcPct val="0"/>
              </a:spcBef>
            </a:pPr>
            <a:r>
              <a:rPr lang="en-US" sz="5019" spc="341">
                <a:solidFill>
                  <a:srgbClr val="000000"/>
                </a:solidFill>
                <a:latin typeface="Glacial Indifference Bold"/>
              </a:rPr>
              <a:t>Demostración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902208" y="5315712"/>
            <a:ext cx="2926080" cy="2926080"/>
          </a:xfrm>
          <a:custGeom>
            <a:avLst/>
            <a:gdLst/>
            <a:ahLst/>
            <a:cxnLst/>
            <a:rect r="r" b="b" t="t" l="l"/>
            <a:pathLst>
              <a:path h="2926080" w="2926080">
                <a:moveTo>
                  <a:pt x="0" y="0"/>
                </a:moveTo>
                <a:lnTo>
                  <a:pt x="2926080" y="0"/>
                </a:lnTo>
                <a:lnTo>
                  <a:pt x="292608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7223871" y="-877824"/>
            <a:ext cx="1798209" cy="2926080"/>
          </a:xfrm>
          <a:custGeom>
            <a:avLst/>
            <a:gdLst/>
            <a:ahLst/>
            <a:cxnLst/>
            <a:rect r="r" b="b" t="t" l="l"/>
            <a:pathLst>
              <a:path h="2926080" w="1798209">
                <a:moveTo>
                  <a:pt x="1798209" y="0"/>
                </a:moveTo>
                <a:lnTo>
                  <a:pt x="0" y="0"/>
                </a:lnTo>
                <a:lnTo>
                  <a:pt x="0" y="2926080"/>
                </a:lnTo>
                <a:lnTo>
                  <a:pt x="1798209" y="2926080"/>
                </a:lnTo>
                <a:lnTo>
                  <a:pt x="179820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5" id="5">
            <a:hlinkClick action="ppaction://media"/>
          </p:cNvPr>
          <p:cNvPicPr>
            <a:picLocks noChangeAspect="true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rcRect l="657" t="0" r="657" b="0"/>
          <a:stretch>
            <a:fillRect/>
          </a:stretch>
        </p:blipFill>
        <p:spPr>
          <a:xfrm flipH="false" flipV="false" rot="0">
            <a:off x="783518" y="1788551"/>
            <a:ext cx="8290560" cy="4725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FC5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670976" y="895495"/>
            <a:ext cx="6411647" cy="1299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19"/>
              </a:lnSpc>
              <a:spcBef>
                <a:spcPct val="0"/>
              </a:spcBef>
            </a:pPr>
            <a:r>
              <a:rPr lang="en-US" sz="5019" spc="341">
                <a:solidFill>
                  <a:srgbClr val="000000"/>
                </a:solidFill>
                <a:latin typeface="Glacial Indifference Bold"/>
              </a:rPr>
              <a:t>Estado Actual del Proyecto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7912897" y="-731520"/>
            <a:ext cx="3475905" cy="2926080"/>
          </a:xfrm>
          <a:custGeom>
            <a:avLst/>
            <a:gdLst/>
            <a:ahLst/>
            <a:cxnLst/>
            <a:rect r="r" b="b" t="t" l="l"/>
            <a:pathLst>
              <a:path h="2926080" w="3475905">
                <a:moveTo>
                  <a:pt x="0" y="0"/>
                </a:moveTo>
                <a:lnTo>
                  <a:pt x="3475905" y="0"/>
                </a:lnTo>
                <a:lnTo>
                  <a:pt x="347590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241422" y="2842203"/>
            <a:ext cx="8409428" cy="23811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972164" indent="-486082" lvl="1">
              <a:lnSpc>
                <a:spcPts val="6303"/>
              </a:lnSpc>
              <a:buFont typeface="Arial"/>
              <a:buChar char="•"/>
            </a:pPr>
            <a:r>
              <a:rPr lang="en-US" sz="4502">
                <a:solidFill>
                  <a:srgbClr val="000000"/>
                </a:solidFill>
                <a:latin typeface="Glacial Indifference"/>
              </a:rPr>
              <a:t>Interfaz gráfica.</a:t>
            </a:r>
          </a:p>
          <a:p>
            <a:pPr marL="972164" indent="-486082" lvl="1">
              <a:lnSpc>
                <a:spcPts val="6303"/>
              </a:lnSpc>
              <a:buFont typeface="Arial"/>
              <a:buChar char="•"/>
            </a:pPr>
            <a:r>
              <a:rPr lang="en-US" sz="4502">
                <a:solidFill>
                  <a:srgbClr val="000000"/>
                </a:solidFill>
                <a:latin typeface="Glacial Indifference"/>
              </a:rPr>
              <a:t>Funciones.</a:t>
            </a:r>
          </a:p>
          <a:p>
            <a:pPr marL="972164" indent="-486082" lvl="1">
              <a:lnSpc>
                <a:spcPts val="6303"/>
              </a:lnSpc>
              <a:buFont typeface="Arial"/>
              <a:buChar char="•"/>
            </a:pPr>
            <a:r>
              <a:rPr lang="en-US" sz="4502">
                <a:solidFill>
                  <a:srgbClr val="000000"/>
                </a:solidFill>
                <a:latin typeface="Glacial Indifference"/>
              </a:rPr>
              <a:t>Diseño del robot.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03F6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59843" y="450457"/>
            <a:ext cx="8062237" cy="8694569"/>
          </a:xfrm>
          <a:custGeom>
            <a:avLst/>
            <a:gdLst/>
            <a:ahLst/>
            <a:cxnLst/>
            <a:rect r="r" b="b" t="t" l="l"/>
            <a:pathLst>
              <a:path h="8694569" w="8062237">
                <a:moveTo>
                  <a:pt x="0" y="0"/>
                </a:moveTo>
                <a:lnTo>
                  <a:pt x="8062237" y="0"/>
                </a:lnTo>
                <a:lnTo>
                  <a:pt x="8062237" y="8694570"/>
                </a:lnTo>
                <a:lnTo>
                  <a:pt x="0" y="8694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w="38100" cap="sq">
            <a:solidFill>
              <a:srgbClr val="F7F7F1"/>
            </a:solidFill>
            <a:prstDash val="solid"/>
            <a:miter/>
          </a:ln>
        </p:spPr>
      </p:sp>
      <p:sp>
        <p:nvSpPr>
          <p:cNvPr name="TextBox 3" id="3"/>
          <p:cNvSpPr txBox="true"/>
          <p:nvPr/>
        </p:nvSpPr>
        <p:spPr>
          <a:xfrm rot="0">
            <a:off x="1761156" y="3416690"/>
            <a:ext cx="6636949" cy="670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19"/>
              </a:lnSpc>
              <a:spcBef>
                <a:spcPct val="0"/>
              </a:spcBef>
            </a:pPr>
            <a:r>
              <a:rPr lang="en-US" sz="5019" spc="341">
                <a:solidFill>
                  <a:srgbClr val="000000"/>
                </a:solidFill>
                <a:latin typeface="Glacial Indifference Bold"/>
              </a:rPr>
              <a:t>CONCLUSIÓN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4471312" y="5144627"/>
            <a:ext cx="2864165" cy="2437144"/>
          </a:xfrm>
          <a:custGeom>
            <a:avLst/>
            <a:gdLst/>
            <a:ahLst/>
            <a:cxnLst/>
            <a:rect r="r" b="b" t="t" l="l"/>
            <a:pathLst>
              <a:path h="2437144" w="2864165">
                <a:moveTo>
                  <a:pt x="0" y="0"/>
                </a:moveTo>
                <a:lnTo>
                  <a:pt x="2864164" y="0"/>
                </a:lnTo>
                <a:lnTo>
                  <a:pt x="2864164" y="2437143"/>
                </a:lnTo>
                <a:lnTo>
                  <a:pt x="0" y="24371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FC5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28486" y="1006096"/>
            <a:ext cx="1580083" cy="2926080"/>
          </a:xfrm>
          <a:custGeom>
            <a:avLst/>
            <a:gdLst/>
            <a:ahLst/>
            <a:cxnLst/>
            <a:rect r="r" b="b" t="t" l="l"/>
            <a:pathLst>
              <a:path h="2926080" w="1580083">
                <a:moveTo>
                  <a:pt x="0" y="0"/>
                </a:moveTo>
                <a:lnTo>
                  <a:pt x="1580083" y="0"/>
                </a:lnTo>
                <a:lnTo>
                  <a:pt x="1580083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307776" y="1006096"/>
            <a:ext cx="1303436" cy="2926080"/>
          </a:xfrm>
          <a:custGeom>
            <a:avLst/>
            <a:gdLst/>
            <a:ahLst/>
            <a:cxnLst/>
            <a:rect r="r" b="b" t="t" l="l"/>
            <a:pathLst>
              <a:path h="2926080" w="1303436">
                <a:moveTo>
                  <a:pt x="0" y="0"/>
                </a:moveTo>
                <a:lnTo>
                  <a:pt x="1303436" y="0"/>
                </a:lnTo>
                <a:lnTo>
                  <a:pt x="1303436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844855" y="1006096"/>
            <a:ext cx="1399198" cy="2926080"/>
          </a:xfrm>
          <a:custGeom>
            <a:avLst/>
            <a:gdLst/>
            <a:ahLst/>
            <a:cxnLst/>
            <a:rect r="r" b="b" t="t" l="l"/>
            <a:pathLst>
              <a:path h="2926080" w="1399198">
                <a:moveTo>
                  <a:pt x="0" y="0"/>
                </a:moveTo>
                <a:lnTo>
                  <a:pt x="1399198" y="0"/>
                </a:lnTo>
                <a:lnTo>
                  <a:pt x="1399198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482178" y="1006096"/>
            <a:ext cx="2042936" cy="2926080"/>
          </a:xfrm>
          <a:custGeom>
            <a:avLst/>
            <a:gdLst/>
            <a:ahLst/>
            <a:cxnLst/>
            <a:rect r="r" b="b" t="t" l="l"/>
            <a:pathLst>
              <a:path h="2926080" w="2042936">
                <a:moveTo>
                  <a:pt x="0" y="0"/>
                </a:moveTo>
                <a:lnTo>
                  <a:pt x="2042936" y="0"/>
                </a:lnTo>
                <a:lnTo>
                  <a:pt x="2042936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52992" y="4412841"/>
            <a:ext cx="8783726" cy="19952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80"/>
              </a:lnSpc>
              <a:spcBef>
                <a:spcPct val="0"/>
              </a:spcBef>
            </a:pPr>
            <a:r>
              <a:rPr lang="en-US" sz="7680" spc="522" u="none">
                <a:solidFill>
                  <a:srgbClr val="000000"/>
                </a:solidFill>
                <a:latin typeface="Glacial Indifference Bold"/>
              </a:rPr>
              <a:t>¡GRACIAS POR SU ATENCION!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FC5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514165" y="447671"/>
            <a:ext cx="3475905" cy="2926080"/>
          </a:xfrm>
          <a:custGeom>
            <a:avLst/>
            <a:gdLst/>
            <a:ahLst/>
            <a:cxnLst/>
            <a:rect r="r" b="b" t="t" l="l"/>
            <a:pathLst>
              <a:path h="2926080" w="3475905">
                <a:moveTo>
                  <a:pt x="0" y="0"/>
                </a:moveTo>
                <a:lnTo>
                  <a:pt x="3475905" y="0"/>
                </a:lnTo>
                <a:lnTo>
                  <a:pt x="347590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793698" y="3548592"/>
            <a:ext cx="2916840" cy="3309890"/>
          </a:xfrm>
          <a:custGeom>
            <a:avLst/>
            <a:gdLst/>
            <a:ahLst/>
            <a:cxnLst/>
            <a:rect r="r" b="b" t="t" l="l"/>
            <a:pathLst>
              <a:path h="3309890" w="2916840">
                <a:moveTo>
                  <a:pt x="0" y="0"/>
                </a:moveTo>
                <a:lnTo>
                  <a:pt x="2916840" y="0"/>
                </a:lnTo>
                <a:lnTo>
                  <a:pt x="2916840" y="3309889"/>
                </a:lnTo>
                <a:lnTo>
                  <a:pt x="0" y="33098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  <a:ln w="9525" cap="sq">
            <a:solidFill>
              <a:srgbClr val="000000"/>
            </a:solidFill>
            <a:prstDash val="solid"/>
            <a:miter/>
          </a:ln>
        </p:spPr>
      </p:sp>
      <p:sp>
        <p:nvSpPr>
          <p:cNvPr name="TextBox 4" id="4"/>
          <p:cNvSpPr txBox="true"/>
          <p:nvPr/>
        </p:nvSpPr>
        <p:spPr>
          <a:xfrm rot="0">
            <a:off x="1533527" y="1064402"/>
            <a:ext cx="6686546" cy="846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319"/>
              </a:lnSpc>
              <a:spcBef>
                <a:spcPct val="0"/>
              </a:spcBef>
            </a:pPr>
            <a:r>
              <a:rPr lang="en-US" sz="6319" spc="429">
                <a:solidFill>
                  <a:srgbClr val="4F233F"/>
                </a:solidFill>
                <a:latin typeface="Glacial Indifference Bold"/>
              </a:rPr>
              <a:t>Introducción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226288" y="3387295"/>
            <a:ext cx="2818954" cy="473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02"/>
              </a:lnSpc>
              <a:spcBef>
                <a:spcPct val="0"/>
              </a:spcBef>
            </a:pPr>
            <a:r>
              <a:rPr lang="en-US" sz="2716">
                <a:solidFill>
                  <a:srgbClr val="4F233F"/>
                </a:solidFill>
                <a:latin typeface="Glacial Indifference Bold"/>
              </a:rPr>
              <a:t>¿En que consiste?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335924" y="4511076"/>
            <a:ext cx="4599682" cy="473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02"/>
              </a:lnSpc>
              <a:spcBef>
                <a:spcPct val="0"/>
              </a:spcBef>
            </a:pPr>
            <a:r>
              <a:rPr lang="en-US" sz="2716">
                <a:solidFill>
                  <a:srgbClr val="4F233F"/>
                </a:solidFill>
                <a:latin typeface="Glacial Indifference Bold"/>
              </a:rPr>
              <a:t>¿Cómo lo implementamos?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FC5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976927" y="-470899"/>
            <a:ext cx="1798209" cy="2926080"/>
          </a:xfrm>
          <a:custGeom>
            <a:avLst/>
            <a:gdLst/>
            <a:ahLst/>
            <a:cxnLst/>
            <a:rect r="r" b="b" t="t" l="l"/>
            <a:pathLst>
              <a:path h="2926080" w="1798209">
                <a:moveTo>
                  <a:pt x="0" y="0"/>
                </a:moveTo>
                <a:lnTo>
                  <a:pt x="1798210" y="0"/>
                </a:lnTo>
                <a:lnTo>
                  <a:pt x="179821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959852" y="2796197"/>
            <a:ext cx="6034150" cy="4764205"/>
          </a:xfrm>
          <a:custGeom>
            <a:avLst/>
            <a:gdLst/>
            <a:ahLst/>
            <a:cxnLst/>
            <a:rect r="r" b="b" t="t" l="l"/>
            <a:pathLst>
              <a:path h="4764205" w="6034150">
                <a:moveTo>
                  <a:pt x="0" y="0"/>
                </a:moveTo>
                <a:lnTo>
                  <a:pt x="6034151" y="0"/>
                </a:lnTo>
                <a:lnTo>
                  <a:pt x="6034151" y="4764205"/>
                </a:lnTo>
                <a:lnTo>
                  <a:pt x="0" y="47642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8610" r="0" b="-861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31520" y="1109746"/>
            <a:ext cx="5718093" cy="10247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7719"/>
              </a:lnSpc>
              <a:spcBef>
                <a:spcPct val="0"/>
              </a:spcBef>
            </a:pPr>
            <a:r>
              <a:rPr lang="en-US" sz="7719" spc="524" u="none">
                <a:solidFill>
                  <a:srgbClr val="3F9896"/>
                </a:solidFill>
                <a:latin typeface="Glacial Indifference Bold"/>
              </a:rPr>
              <a:t>Objetivos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0A3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31520" y="731520"/>
            <a:ext cx="6193071" cy="5528724"/>
          </a:xfrm>
          <a:custGeom>
            <a:avLst/>
            <a:gdLst/>
            <a:ahLst/>
            <a:cxnLst/>
            <a:rect r="r" b="b" t="t" l="l"/>
            <a:pathLst>
              <a:path h="5528724" w="6193071">
                <a:moveTo>
                  <a:pt x="0" y="0"/>
                </a:moveTo>
                <a:lnTo>
                  <a:pt x="6193071" y="0"/>
                </a:lnTo>
                <a:lnTo>
                  <a:pt x="6193071" y="5528724"/>
                </a:lnTo>
                <a:lnTo>
                  <a:pt x="0" y="55287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65557" y="2204386"/>
            <a:ext cx="5063019" cy="2906428"/>
            <a:chOff x="0" y="0"/>
            <a:chExt cx="6750692" cy="3875237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76200"/>
              <a:ext cx="6750692" cy="7939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4319"/>
                </a:lnSpc>
                <a:spcBef>
                  <a:spcPct val="0"/>
                </a:spcBef>
              </a:pPr>
              <a:r>
                <a:rPr lang="en-US" sz="4319" spc="293">
                  <a:solidFill>
                    <a:srgbClr val="000000"/>
                  </a:solidFill>
                  <a:latin typeface="Glacial Indifference Bold"/>
                </a:rPr>
                <a:t>Objetivo General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998824"/>
              <a:ext cx="6750692" cy="28764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473"/>
                </a:lnSpc>
              </a:pPr>
              <a:r>
                <a:rPr lang="en-US" sz="2346">
                  <a:solidFill>
                    <a:srgbClr val="000000"/>
                  </a:solidFill>
                  <a:latin typeface="Glacial Indifference"/>
                </a:rPr>
                <a:t>Desarrollar un robot utilizando un kit de Lego Mindstorms EV3 el cual sea capaz de golpear una pelota de golf siendo controlado por una interfaz gráfica.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6414391">
            <a:off x="8122975" y="4291584"/>
            <a:ext cx="1798209" cy="2926080"/>
          </a:xfrm>
          <a:custGeom>
            <a:avLst/>
            <a:gdLst/>
            <a:ahLst/>
            <a:cxnLst/>
            <a:rect r="r" b="b" t="t" l="l"/>
            <a:pathLst>
              <a:path h="2926080" w="1798209">
                <a:moveTo>
                  <a:pt x="0" y="0"/>
                </a:moveTo>
                <a:lnTo>
                  <a:pt x="1798210" y="0"/>
                </a:lnTo>
                <a:lnTo>
                  <a:pt x="179821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0A3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85143" y="-286887"/>
            <a:ext cx="8836937" cy="7888975"/>
          </a:xfrm>
          <a:custGeom>
            <a:avLst/>
            <a:gdLst/>
            <a:ahLst/>
            <a:cxnLst/>
            <a:rect r="r" b="b" t="t" l="l"/>
            <a:pathLst>
              <a:path h="7888975" w="8836937">
                <a:moveTo>
                  <a:pt x="0" y="0"/>
                </a:moveTo>
                <a:lnTo>
                  <a:pt x="8836937" y="0"/>
                </a:lnTo>
                <a:lnTo>
                  <a:pt x="8836937" y="7888974"/>
                </a:lnTo>
                <a:lnTo>
                  <a:pt x="0" y="78889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17192" y="1421235"/>
            <a:ext cx="7966214" cy="657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183"/>
              </a:lnSpc>
            </a:pPr>
            <a:r>
              <a:rPr lang="en-US" sz="4319" spc="293">
                <a:solidFill>
                  <a:srgbClr val="000000"/>
                </a:solidFill>
                <a:latin typeface="Glacial Indifference Bold"/>
              </a:rPr>
              <a:t>Objetivos Especificos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17192" y="2593642"/>
            <a:ext cx="9119217" cy="45860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24009" indent="-262004" lvl="1">
              <a:lnSpc>
                <a:spcPts val="2427"/>
              </a:lnSpc>
              <a:buFont typeface="Arial"/>
              <a:buChar char="•"/>
            </a:pPr>
            <a:r>
              <a:rPr lang="en-US" sz="2427" spc="165">
                <a:solidFill>
                  <a:srgbClr val="000000"/>
                </a:solidFill>
                <a:latin typeface="Glacial Indifference"/>
              </a:rPr>
              <a:t>Diseñar un robot que cumpla con las acciones requeridas.</a:t>
            </a:r>
          </a:p>
          <a:p>
            <a:pPr>
              <a:lnSpc>
                <a:spcPts val="2427"/>
              </a:lnSpc>
            </a:pPr>
          </a:p>
          <a:p>
            <a:pPr marL="524009" indent="-262004" lvl="1">
              <a:lnSpc>
                <a:spcPts val="2427"/>
              </a:lnSpc>
              <a:buFont typeface="Arial"/>
              <a:buChar char="•"/>
            </a:pPr>
            <a:r>
              <a:rPr lang="en-US" sz="2427" spc="165">
                <a:solidFill>
                  <a:srgbClr val="000000"/>
                </a:solidFill>
                <a:latin typeface="Glacial Indifference"/>
              </a:rPr>
              <a:t>Construir el robot usando las piezas del Lego Mindstorms EV3.</a:t>
            </a:r>
          </a:p>
          <a:p>
            <a:pPr>
              <a:lnSpc>
                <a:spcPts val="2427"/>
              </a:lnSpc>
            </a:pPr>
          </a:p>
          <a:p>
            <a:pPr marL="524009" indent="-262004" lvl="1">
              <a:lnSpc>
                <a:spcPts val="2427"/>
              </a:lnSpc>
              <a:buFont typeface="Arial"/>
              <a:buChar char="•"/>
            </a:pPr>
            <a:r>
              <a:rPr lang="en-US" sz="2427" spc="165">
                <a:solidFill>
                  <a:srgbClr val="000000"/>
                </a:solidFill>
                <a:latin typeface="Glacial Indifference"/>
              </a:rPr>
              <a:t>Programar el robot para que se pueda movilizar y también realizar golpes precisos a una pelota </a:t>
            </a:r>
          </a:p>
          <a:p>
            <a:pPr>
              <a:lnSpc>
                <a:spcPts val="2427"/>
              </a:lnSpc>
            </a:pPr>
            <a:r>
              <a:rPr lang="en-US" sz="2427" spc="165">
                <a:solidFill>
                  <a:srgbClr val="000000"/>
                </a:solidFill>
                <a:latin typeface="Glacial Indifference"/>
              </a:rPr>
              <a:t>     </a:t>
            </a:r>
            <a:r>
              <a:rPr lang="en-US" sz="2427" spc="165">
                <a:solidFill>
                  <a:srgbClr val="000000"/>
                </a:solidFill>
                <a:latin typeface="Glacial Indifference"/>
              </a:rPr>
              <a:t>de golf.</a:t>
            </a:r>
          </a:p>
          <a:p>
            <a:pPr>
              <a:lnSpc>
                <a:spcPts val="2427"/>
              </a:lnSpc>
            </a:pPr>
          </a:p>
          <a:p>
            <a:pPr marL="524009" indent="-262004" lvl="1">
              <a:lnSpc>
                <a:spcPts val="2427"/>
              </a:lnSpc>
              <a:buFont typeface="Arial"/>
              <a:buChar char="•"/>
            </a:pPr>
            <a:r>
              <a:rPr lang="en-US" sz="2427" spc="165">
                <a:solidFill>
                  <a:srgbClr val="000000"/>
                </a:solidFill>
                <a:latin typeface="Glacial Indifference"/>
              </a:rPr>
              <a:t>Implementar un sistema de control remoto </a:t>
            </a:r>
          </a:p>
          <a:p>
            <a:pPr>
              <a:lnSpc>
                <a:spcPts val="2427"/>
              </a:lnSpc>
            </a:pPr>
            <a:r>
              <a:rPr lang="en-US" sz="2427" spc="165">
                <a:solidFill>
                  <a:srgbClr val="000000"/>
                </a:solidFill>
                <a:latin typeface="Glacial Indifference"/>
              </a:rPr>
              <a:t>     mediante una interfaz gráfica, la cual permita</a:t>
            </a:r>
          </a:p>
          <a:p>
            <a:pPr>
              <a:lnSpc>
                <a:spcPts val="2427"/>
              </a:lnSpc>
            </a:pPr>
            <a:r>
              <a:rPr lang="en-US" sz="2427" spc="165">
                <a:solidFill>
                  <a:srgbClr val="000000"/>
                </a:solidFill>
                <a:latin typeface="Glacial Indifference"/>
              </a:rPr>
              <a:t>     dirigir el robot.</a:t>
            </a:r>
          </a:p>
          <a:p>
            <a:pPr>
              <a:lnSpc>
                <a:spcPts val="2427"/>
              </a:lnSpc>
            </a:pPr>
          </a:p>
          <a:p>
            <a:pPr>
              <a:lnSpc>
                <a:spcPts val="2427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7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185236" y="6186442"/>
            <a:ext cx="3901440" cy="794475"/>
          </a:xfrm>
          <a:custGeom>
            <a:avLst/>
            <a:gdLst/>
            <a:ahLst/>
            <a:cxnLst/>
            <a:rect r="r" b="b" t="t" l="l"/>
            <a:pathLst>
              <a:path h="794475" w="3901440">
                <a:moveTo>
                  <a:pt x="0" y="0"/>
                </a:moveTo>
                <a:lnTo>
                  <a:pt x="3901440" y="0"/>
                </a:lnTo>
                <a:lnTo>
                  <a:pt x="3901440" y="794476"/>
                </a:lnTo>
                <a:lnTo>
                  <a:pt x="0" y="7944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3365719">
            <a:off x="-61182" y="-512064"/>
            <a:ext cx="1585403" cy="2926080"/>
          </a:xfrm>
          <a:custGeom>
            <a:avLst/>
            <a:gdLst/>
            <a:ahLst/>
            <a:cxnLst/>
            <a:rect r="r" b="b" t="t" l="l"/>
            <a:pathLst>
              <a:path h="2926080" w="1585403">
                <a:moveTo>
                  <a:pt x="0" y="0"/>
                </a:moveTo>
                <a:lnTo>
                  <a:pt x="1585404" y="0"/>
                </a:lnTo>
                <a:lnTo>
                  <a:pt x="1585404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3609" y="1965629"/>
            <a:ext cx="9486382" cy="4220813"/>
          </a:xfrm>
          <a:custGeom>
            <a:avLst/>
            <a:gdLst/>
            <a:ahLst/>
            <a:cxnLst/>
            <a:rect r="r" b="b" t="t" l="l"/>
            <a:pathLst>
              <a:path h="4220813" w="9486382">
                <a:moveTo>
                  <a:pt x="0" y="0"/>
                </a:moveTo>
                <a:lnTo>
                  <a:pt x="9486382" y="0"/>
                </a:lnTo>
                <a:lnTo>
                  <a:pt x="9486382" y="4220813"/>
                </a:lnTo>
                <a:lnTo>
                  <a:pt x="0" y="42208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  <a:ln w="9525" cap="sq">
            <a:solidFill>
              <a:srgbClr val="000000"/>
            </a:solidFill>
            <a:prstDash val="solid"/>
            <a:miter/>
          </a:ln>
        </p:spPr>
      </p:sp>
      <p:sp>
        <p:nvSpPr>
          <p:cNvPr name="TextBox 5" id="5"/>
          <p:cNvSpPr txBox="true"/>
          <p:nvPr/>
        </p:nvSpPr>
        <p:spPr>
          <a:xfrm rot="0">
            <a:off x="2740878" y="360426"/>
            <a:ext cx="4271844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Glacial Indifference Bold"/>
              </a:rPr>
              <a:t>Carta Gantt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7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17435" y="1686488"/>
            <a:ext cx="9318731" cy="4075273"/>
          </a:xfrm>
          <a:custGeom>
            <a:avLst/>
            <a:gdLst/>
            <a:ahLst/>
            <a:cxnLst/>
            <a:rect r="r" b="b" t="t" l="l"/>
            <a:pathLst>
              <a:path h="4075273" w="9318731">
                <a:moveTo>
                  <a:pt x="0" y="0"/>
                </a:moveTo>
                <a:lnTo>
                  <a:pt x="9318730" y="0"/>
                </a:lnTo>
                <a:lnTo>
                  <a:pt x="9318730" y="4075273"/>
                </a:lnTo>
                <a:lnTo>
                  <a:pt x="0" y="40752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7" t="0" r="-1687" b="0"/>
            </a:stretch>
          </a:blipFill>
          <a:ln w="9525" cap="sq">
            <a:solidFill>
              <a:srgbClr val="000000"/>
            </a:solidFill>
            <a:prstDash val="solid"/>
            <a:miter/>
          </a:ln>
        </p:spPr>
      </p:sp>
      <p:sp>
        <p:nvSpPr>
          <p:cNvPr name="TextBox 3" id="3"/>
          <p:cNvSpPr txBox="true"/>
          <p:nvPr/>
        </p:nvSpPr>
        <p:spPr>
          <a:xfrm rot="0">
            <a:off x="488519" y="291453"/>
            <a:ext cx="8533561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Glacial Indifference Bold"/>
              </a:rPr>
              <a:t>Carta Gantt Fase II y III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FC5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323438" y="5631117"/>
            <a:ext cx="1408506" cy="1684083"/>
          </a:xfrm>
          <a:custGeom>
            <a:avLst/>
            <a:gdLst/>
            <a:ahLst/>
            <a:cxnLst/>
            <a:rect r="r" b="b" t="t" l="l"/>
            <a:pathLst>
              <a:path h="1684083" w="1408506">
                <a:moveTo>
                  <a:pt x="0" y="0"/>
                </a:moveTo>
                <a:lnTo>
                  <a:pt x="1408506" y="0"/>
                </a:lnTo>
                <a:lnTo>
                  <a:pt x="1408506" y="1684083"/>
                </a:lnTo>
                <a:lnTo>
                  <a:pt x="0" y="16840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565935" y="2115266"/>
          <a:ext cx="4310865" cy="3457575"/>
        </p:xfrm>
        <a:graphic>
          <a:graphicData uri="http://schemas.openxmlformats.org/drawingml/2006/table">
            <a:tbl>
              <a:tblPr/>
              <a:tblGrid>
                <a:gridCol w="1436955"/>
                <a:gridCol w="1436955"/>
                <a:gridCol w="1436955"/>
              </a:tblGrid>
              <a:tr h="55705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711"/>
                        </a:lnSpc>
                        <a:defRPr/>
                      </a:pPr>
                      <a:r>
                        <a:rPr lang="en-US" sz="1222">
                          <a:solidFill>
                            <a:srgbClr val="000000"/>
                          </a:solidFill>
                          <a:latin typeface="Glacial Indifference Bold"/>
                        </a:rPr>
                        <a:t>Roles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711"/>
                        </a:lnSpc>
                        <a:defRPr/>
                      </a:pPr>
                      <a:r>
                        <a:rPr lang="en-US" sz="1222">
                          <a:solidFill>
                            <a:srgbClr val="000000"/>
                          </a:solidFill>
                          <a:latin typeface="Glacial Indifference Bold"/>
                        </a:rPr>
                        <a:t>Responsables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711"/>
                        </a:lnSpc>
                        <a:defRPr/>
                      </a:pPr>
                      <a:r>
                        <a:rPr lang="en-US" sz="1222">
                          <a:solidFill>
                            <a:srgbClr val="000000"/>
                          </a:solidFill>
                          <a:latin typeface="Glacial Indifference Bold"/>
                        </a:rPr>
                        <a:t>Involucrados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705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711"/>
                        </a:lnSpc>
                        <a:defRPr/>
                      </a:pPr>
                      <a:r>
                        <a:rPr lang="en-US" sz="1222">
                          <a:solidFill>
                            <a:srgbClr val="000000"/>
                          </a:solidFill>
                          <a:latin typeface="Glacial Indifference"/>
                        </a:rPr>
                        <a:t>Jefe de Grupo 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711"/>
                        </a:lnSpc>
                        <a:defRPr/>
                      </a:pPr>
                      <a:r>
                        <a:rPr lang="en-US" sz="1222">
                          <a:solidFill>
                            <a:srgbClr val="000000"/>
                          </a:solidFill>
                          <a:latin typeface="Glacial Indifference"/>
                        </a:rPr>
                        <a:t>Nelson Ramirez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291"/>
                        </a:lnSpc>
                        <a:defRPr/>
                      </a:pPr>
                      <a:r>
                        <a:rPr lang="en-US" sz="922">
                          <a:solidFill>
                            <a:srgbClr val="000000"/>
                          </a:solidFill>
                          <a:latin typeface="Glacial Indifference"/>
                        </a:rPr>
                        <a:t>-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93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Diseñador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José Escalante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Álvaro Guarachi, Matías Suazo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784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Documentador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Alvaro Guarachi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Cristofer Pinto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784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Programador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Cristofer Pinto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José Escalante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784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Ensamblador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Matias Suazo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José Escalante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TextBox 4" id="4"/>
          <p:cNvSpPr txBox="true"/>
          <p:nvPr/>
        </p:nvSpPr>
        <p:spPr>
          <a:xfrm rot="0">
            <a:off x="1327425" y="481402"/>
            <a:ext cx="7098750" cy="5764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19"/>
              </a:lnSpc>
              <a:spcBef>
                <a:spcPct val="0"/>
              </a:spcBef>
            </a:pPr>
            <a:r>
              <a:rPr lang="en-US" sz="4319" spc="293">
                <a:solidFill>
                  <a:srgbClr val="4F233F"/>
                </a:solidFill>
                <a:latin typeface="Glacial Indifference Bold"/>
              </a:rPr>
              <a:t>ORGANIZACIÓN</a:t>
            </a:r>
          </a:p>
        </p:txBody>
      </p:sp>
      <p:graphicFrame>
        <p:nvGraphicFramePr>
          <p:cNvPr name="Table 5" id="5"/>
          <p:cNvGraphicFramePr>
            <a:graphicFrameLocks noGrp="true"/>
          </p:cNvGraphicFramePr>
          <p:nvPr/>
        </p:nvGraphicFramePr>
        <p:xfrm>
          <a:off x="5213151" y="2115266"/>
          <a:ext cx="4310865" cy="3419475"/>
        </p:xfrm>
        <a:graphic>
          <a:graphicData uri="http://schemas.openxmlformats.org/drawingml/2006/table">
            <a:tbl>
              <a:tblPr/>
              <a:tblGrid>
                <a:gridCol w="1436955"/>
                <a:gridCol w="1436955"/>
                <a:gridCol w="1436955"/>
              </a:tblGrid>
              <a:tr h="53789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 Bold"/>
                        </a:rPr>
                        <a:t>Roles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 Bold"/>
                        </a:rPr>
                        <a:t>Responsables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 Bold"/>
                        </a:rPr>
                        <a:t>Involucrados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789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Jefe del Grupo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Álvaro Guarachi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-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789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Diseñador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Matías Suazo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Nelson Ramirez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000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Documentador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Nelson Ramirez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Matías Suazo, Álvaro Guarachi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789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Programador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José Escalante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Cristofer Pinto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789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Ensamblador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Cristofer Pinto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José Escalante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TextBox 6" id="6"/>
          <p:cNvSpPr txBox="true"/>
          <p:nvPr/>
        </p:nvSpPr>
        <p:spPr>
          <a:xfrm rot="0">
            <a:off x="2204785" y="1317481"/>
            <a:ext cx="1033165" cy="473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02"/>
              </a:lnSpc>
              <a:spcBef>
                <a:spcPct val="0"/>
              </a:spcBef>
            </a:pPr>
            <a:r>
              <a:rPr lang="en-US" sz="2716">
                <a:solidFill>
                  <a:srgbClr val="4F233F"/>
                </a:solidFill>
                <a:latin typeface="Glacial Indifference Bold"/>
              </a:rPr>
              <a:t>Fase 1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814422" y="1317481"/>
            <a:ext cx="1108323" cy="473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02"/>
              </a:lnSpc>
              <a:spcBef>
                <a:spcPct val="0"/>
              </a:spcBef>
            </a:pPr>
            <a:r>
              <a:rPr lang="en-US" sz="2716">
                <a:solidFill>
                  <a:srgbClr val="4F233F"/>
                </a:solidFill>
                <a:latin typeface="Glacial Indifference Bold"/>
              </a:rPr>
              <a:t>Fase 2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DAF2D-fsJcU</dc:identifier>
  <dcterms:modified xsi:type="dcterms:W3CDTF">2011-08-01T06:04:30Z</dcterms:modified>
  <cp:revision>1</cp:revision>
  <dc:title>Presentación II</dc:title>
</cp:coreProperties>
</file>