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30"/>
    <p:sldId id="257" r:id="rId31"/>
    <p:sldId id="258" r:id="rId32"/>
    <p:sldId id="259" r:id="rId33"/>
    <p:sldId id="260" r:id="rId34"/>
    <p:sldId id="261" r:id="rId35"/>
    <p:sldId id="262" r:id="rId36"/>
    <p:sldId id="263" r:id="rId37"/>
    <p:sldId id="264" r:id="rId38"/>
    <p:sldId id="265" r:id="rId39"/>
    <p:sldId id="266" r:id="rId40"/>
    <p:sldId id="267" r:id="rId41"/>
    <p:sldId id="268" r:id="rId42"/>
    <p:sldId id="269" r:id="rId43"/>
    <p:sldId id="270" r:id="rId44"/>
    <p:sldId id="271" r:id="rId45"/>
    <p:sldId id="272" r:id="rId46"/>
    <p:sldId id="273" r:id="rId47"/>
    <p:sldId id="274" r:id="rId48"/>
    <p:sldId id="275" r:id="rId49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Antonio" charset="1" panose="02000503000000000000"/>
      <p:regular r:id="rId10"/>
    </p:embeddedFont>
    <p:embeddedFont>
      <p:font typeface="Antonio Bold" charset="1" panose="02000803000000000000"/>
      <p:regular r:id="rId11"/>
    </p:embeddedFont>
    <p:embeddedFont>
      <p:font typeface="Antonio Italics" charset="1" panose="02000503000000000000"/>
      <p:regular r:id="rId12"/>
    </p:embeddedFont>
    <p:embeddedFont>
      <p:font typeface="Antonio Bold Italics" charset="1" panose="02000803000000000000"/>
      <p:regular r:id="rId13"/>
    </p:embeddedFont>
    <p:embeddedFont>
      <p:font typeface="Antonio Light" charset="1" panose="02000303000000000000"/>
      <p:regular r:id="rId14"/>
    </p:embeddedFont>
    <p:embeddedFont>
      <p:font typeface="Antonio Light Italics" charset="1" panose="02000303000000000000"/>
      <p:regular r:id="rId15"/>
    </p:embeddedFont>
    <p:embeddedFont>
      <p:font typeface="Antonio Ultra-Bold" charset="1" panose="02000803000000000000"/>
      <p:regular r:id="rId16"/>
    </p:embeddedFont>
    <p:embeddedFont>
      <p:font typeface="Antonio Ultra-Bold Italics" charset="1" panose="02000803000000000000"/>
      <p:regular r:id="rId17"/>
    </p:embeddedFont>
    <p:embeddedFont>
      <p:font typeface="Open Sauce" charset="1" panose="00000500000000000000"/>
      <p:regular r:id="rId18"/>
    </p:embeddedFont>
    <p:embeddedFont>
      <p:font typeface="Open Sauce Bold" charset="1" panose="00000800000000000000"/>
      <p:regular r:id="rId19"/>
    </p:embeddedFont>
    <p:embeddedFont>
      <p:font typeface="Open Sauce Italics" charset="1" panose="00000500000000000000"/>
      <p:regular r:id="rId20"/>
    </p:embeddedFont>
    <p:embeddedFont>
      <p:font typeface="Open Sauce Bold Italics" charset="1" panose="00000800000000000000"/>
      <p:regular r:id="rId21"/>
    </p:embeddedFont>
    <p:embeddedFont>
      <p:font typeface="Open Sauce Light" charset="1" panose="00000400000000000000"/>
      <p:regular r:id="rId22"/>
    </p:embeddedFont>
    <p:embeddedFont>
      <p:font typeface="Open Sauce Light Italics" charset="1" panose="00000400000000000000"/>
      <p:regular r:id="rId23"/>
    </p:embeddedFont>
    <p:embeddedFont>
      <p:font typeface="Open Sauce Medium" charset="1" panose="00000600000000000000"/>
      <p:regular r:id="rId24"/>
    </p:embeddedFont>
    <p:embeddedFont>
      <p:font typeface="Open Sauce Medium Italics" charset="1" panose="00000600000000000000"/>
      <p:regular r:id="rId25"/>
    </p:embeddedFont>
    <p:embeddedFont>
      <p:font typeface="Open Sauce Semi-Bold" charset="1" panose="00000700000000000000"/>
      <p:regular r:id="rId26"/>
    </p:embeddedFont>
    <p:embeddedFont>
      <p:font typeface="Open Sauce Semi-Bold Italics" charset="1" panose="00000700000000000000"/>
      <p:regular r:id="rId27"/>
    </p:embeddedFont>
    <p:embeddedFont>
      <p:font typeface="Open Sauce Heavy" charset="1" panose="00000A00000000000000"/>
      <p:regular r:id="rId28"/>
    </p:embeddedFont>
    <p:embeddedFont>
      <p:font typeface="Open Sauce Heavy Italics" charset="1" panose="00000A0000000000000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slides/slide1.xml" Type="http://schemas.openxmlformats.org/officeDocument/2006/relationships/slide"/><Relationship Id="rId31" Target="slides/slide2.xml" Type="http://schemas.openxmlformats.org/officeDocument/2006/relationships/slide"/><Relationship Id="rId32" Target="slides/slide3.xml" Type="http://schemas.openxmlformats.org/officeDocument/2006/relationships/slide"/><Relationship Id="rId33" Target="slides/slide4.xml" Type="http://schemas.openxmlformats.org/officeDocument/2006/relationships/slide"/><Relationship Id="rId34" Target="slides/slide5.xml" Type="http://schemas.openxmlformats.org/officeDocument/2006/relationships/slide"/><Relationship Id="rId35" Target="slides/slide6.xml" Type="http://schemas.openxmlformats.org/officeDocument/2006/relationships/slide"/><Relationship Id="rId36" Target="slides/slide7.xml" Type="http://schemas.openxmlformats.org/officeDocument/2006/relationships/slide"/><Relationship Id="rId37" Target="slides/slide8.xml" Type="http://schemas.openxmlformats.org/officeDocument/2006/relationships/slide"/><Relationship Id="rId38" Target="slides/slide9.xml" Type="http://schemas.openxmlformats.org/officeDocument/2006/relationships/slide"/><Relationship Id="rId39" Target="slides/slide10.xml" Type="http://schemas.openxmlformats.org/officeDocument/2006/relationships/slide"/><Relationship Id="rId4" Target="theme/theme1.xml" Type="http://schemas.openxmlformats.org/officeDocument/2006/relationships/theme"/><Relationship Id="rId40" Target="slides/slide11.xml" Type="http://schemas.openxmlformats.org/officeDocument/2006/relationships/slide"/><Relationship Id="rId41" Target="slides/slide12.xml" Type="http://schemas.openxmlformats.org/officeDocument/2006/relationships/slide"/><Relationship Id="rId42" Target="slides/slide13.xml" Type="http://schemas.openxmlformats.org/officeDocument/2006/relationships/slide"/><Relationship Id="rId43" Target="slides/slide14.xml" Type="http://schemas.openxmlformats.org/officeDocument/2006/relationships/slide"/><Relationship Id="rId44" Target="slides/slide15.xml" Type="http://schemas.openxmlformats.org/officeDocument/2006/relationships/slide"/><Relationship Id="rId45" Target="slides/slide16.xml" Type="http://schemas.openxmlformats.org/officeDocument/2006/relationships/slide"/><Relationship Id="rId46" Target="slides/slide17.xml" Type="http://schemas.openxmlformats.org/officeDocument/2006/relationships/slide"/><Relationship Id="rId47" Target="slides/slide18.xml" Type="http://schemas.openxmlformats.org/officeDocument/2006/relationships/slide"/><Relationship Id="rId48" Target="slides/slide19.xml" Type="http://schemas.openxmlformats.org/officeDocument/2006/relationships/slide"/><Relationship Id="rId49" Target="slides/slide20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5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6.png" Type="http://schemas.openxmlformats.org/officeDocument/2006/relationships/image"/><Relationship Id="rId5" Target="../media/image17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8.png" Type="http://schemas.openxmlformats.org/officeDocument/2006/relationships/image"/><Relationship Id="rId5" Target="../media/image19.png" Type="http://schemas.openxmlformats.org/officeDocument/2006/relationships/image"/><Relationship Id="rId6" Target="../media/image20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21.png" Type="http://schemas.openxmlformats.org/officeDocument/2006/relationships/image"/><Relationship Id="rId5" Target="../media/image22.png" Type="http://schemas.openxmlformats.org/officeDocument/2006/relationships/image"/><Relationship Id="rId6" Target="../media/image23.pn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24.jpeg" Type="http://schemas.openxmlformats.org/officeDocument/2006/relationships/image"/><Relationship Id="rId5" Target="../media/VAF2PtQJUA4.mp4" Type="http://schemas.openxmlformats.org/officeDocument/2006/relationships/video"/><Relationship Id="rId6" Target="../media/VAF2PtQJUA4.mp4" Type="http://schemas.microsoft.com/office/2007/relationships/media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slide15.xml" Type="http://schemas.openxmlformats.org/officeDocument/2006/relationships/slid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1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2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3.png" Type="http://schemas.openxmlformats.org/officeDocument/2006/relationships/image"/><Relationship Id="rId5" Target="../media/image1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188304" y="-1513365"/>
            <a:ext cx="13313729" cy="13313729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8B281"/>
            </a:solidFill>
          </p:spPr>
        </p:sp>
      </p:grpSp>
      <p:grpSp>
        <p:nvGrpSpPr>
          <p:cNvPr name="Group 4" id="4"/>
          <p:cNvGrpSpPr/>
          <p:nvPr/>
        </p:nvGrpSpPr>
        <p:grpSpPr>
          <a:xfrm rot="-3270436">
            <a:off x="9315878" y="102642"/>
            <a:ext cx="12098771" cy="6654453"/>
            <a:chOff x="0" y="0"/>
            <a:chExt cx="4060919" cy="223354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9050" y="19050"/>
              <a:ext cx="4022947" cy="2195449"/>
            </a:xfrm>
            <a:custGeom>
              <a:avLst/>
              <a:gdLst/>
              <a:ahLst/>
              <a:cxnLst/>
              <a:rect r="r" b="b" t="t" l="l"/>
              <a:pathLst>
                <a:path h="2195449" w="4022947">
                  <a:moveTo>
                    <a:pt x="2925031" y="2195449"/>
                  </a:moveTo>
                  <a:lnTo>
                    <a:pt x="1097788" y="2195449"/>
                  </a:lnTo>
                  <a:cubicBezTo>
                    <a:pt x="491490" y="2195449"/>
                    <a:pt x="0" y="1703959"/>
                    <a:pt x="0" y="1097661"/>
                  </a:cubicBezTo>
                  <a:cubicBezTo>
                    <a:pt x="0" y="491490"/>
                    <a:pt x="491490" y="0"/>
                    <a:pt x="1097788" y="0"/>
                  </a:cubicBezTo>
                  <a:lnTo>
                    <a:pt x="2925158" y="0"/>
                  </a:lnTo>
                  <a:cubicBezTo>
                    <a:pt x="3531457" y="0"/>
                    <a:pt x="4022947" y="491490"/>
                    <a:pt x="4022947" y="1097788"/>
                  </a:cubicBezTo>
                  <a:cubicBezTo>
                    <a:pt x="4022820" y="1703959"/>
                    <a:pt x="3531329" y="2195449"/>
                    <a:pt x="2925031" y="2195449"/>
                  </a:cubicBezTo>
                  <a:close/>
                </a:path>
              </a:pathLst>
            </a:custGeom>
            <a:solidFill>
              <a:srgbClr val="F1EEEE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060920" cy="2233549"/>
            </a:xfrm>
            <a:custGeom>
              <a:avLst/>
              <a:gdLst/>
              <a:ahLst/>
              <a:cxnLst/>
              <a:rect r="r" b="b" t="t" l="l"/>
              <a:pathLst>
                <a:path h="2233549" w="4060920">
                  <a:moveTo>
                    <a:pt x="2944081" y="2233549"/>
                  </a:moveTo>
                  <a:lnTo>
                    <a:pt x="1116838" y="2233549"/>
                  </a:lnTo>
                  <a:cubicBezTo>
                    <a:pt x="501015" y="2233549"/>
                    <a:pt x="0" y="1732534"/>
                    <a:pt x="0" y="1116838"/>
                  </a:cubicBezTo>
                  <a:cubicBezTo>
                    <a:pt x="0" y="501015"/>
                    <a:pt x="501015" y="0"/>
                    <a:pt x="1116838" y="0"/>
                  </a:cubicBezTo>
                  <a:lnTo>
                    <a:pt x="2944208" y="0"/>
                  </a:lnTo>
                  <a:cubicBezTo>
                    <a:pt x="3559904" y="0"/>
                    <a:pt x="4060920" y="501015"/>
                    <a:pt x="4060920" y="1116838"/>
                  </a:cubicBezTo>
                  <a:cubicBezTo>
                    <a:pt x="4060920" y="1732534"/>
                    <a:pt x="3559904" y="2233549"/>
                    <a:pt x="2944081" y="2233549"/>
                  </a:cubicBezTo>
                  <a:close/>
                  <a:moveTo>
                    <a:pt x="1116838" y="38100"/>
                  </a:moveTo>
                  <a:cubicBezTo>
                    <a:pt x="521970" y="38100"/>
                    <a:pt x="38100" y="521970"/>
                    <a:pt x="38100" y="1116838"/>
                  </a:cubicBezTo>
                  <a:cubicBezTo>
                    <a:pt x="38100" y="1711579"/>
                    <a:pt x="521970" y="2195576"/>
                    <a:pt x="1116838" y="2195576"/>
                  </a:cubicBezTo>
                  <a:lnTo>
                    <a:pt x="2944208" y="2195576"/>
                  </a:lnTo>
                  <a:cubicBezTo>
                    <a:pt x="3538950" y="2195576"/>
                    <a:pt x="4022947" y="1711706"/>
                    <a:pt x="4022947" y="1116838"/>
                  </a:cubicBezTo>
                  <a:cubicBezTo>
                    <a:pt x="4022820" y="521970"/>
                    <a:pt x="3538949" y="38100"/>
                    <a:pt x="2944081" y="38100"/>
                  </a:cubicBezTo>
                  <a:lnTo>
                    <a:pt x="1116838" y="38100"/>
                  </a:lnTo>
                  <a:close/>
                </a:path>
              </a:pathLst>
            </a:custGeom>
            <a:solidFill>
              <a:srgbClr val="F1EEEE"/>
            </a:solid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1207104" y="2944648"/>
            <a:ext cx="5246391" cy="5246370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6610" t="0" r="-16610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430174" y="271905"/>
            <a:ext cx="2231431" cy="1513589"/>
          </a:xfrm>
          <a:custGeom>
            <a:avLst/>
            <a:gdLst/>
            <a:ahLst/>
            <a:cxnLst/>
            <a:rect r="r" b="b" t="t" l="l"/>
            <a:pathLst>
              <a:path h="1513589" w="2231431">
                <a:moveTo>
                  <a:pt x="0" y="0"/>
                </a:moveTo>
                <a:lnTo>
                  <a:pt x="2231431" y="0"/>
                </a:lnTo>
                <a:lnTo>
                  <a:pt x="2231431" y="1513590"/>
                </a:lnTo>
                <a:lnTo>
                  <a:pt x="0" y="1513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200964" y="0"/>
            <a:ext cx="3087036" cy="2405087"/>
          </a:xfrm>
          <a:custGeom>
            <a:avLst/>
            <a:gdLst/>
            <a:ahLst/>
            <a:cxnLst/>
            <a:rect r="r" b="b" t="t" l="l"/>
            <a:pathLst>
              <a:path h="2405087" w="3087036">
                <a:moveTo>
                  <a:pt x="0" y="0"/>
                </a:moveTo>
                <a:lnTo>
                  <a:pt x="3087036" y="0"/>
                </a:lnTo>
                <a:lnTo>
                  <a:pt x="3087036" y="2405087"/>
                </a:lnTo>
                <a:lnTo>
                  <a:pt x="0" y="24050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28700" y="7862251"/>
            <a:ext cx="3265810" cy="18735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40"/>
              </a:lnSpc>
            </a:pPr>
            <a:r>
              <a:rPr lang="en-US" sz="1800">
                <a:solidFill>
                  <a:srgbClr val="000000"/>
                </a:solidFill>
                <a:latin typeface="Open Sauce"/>
              </a:rPr>
              <a:t>I</a:t>
            </a:r>
            <a:r>
              <a:rPr lang="en-US" sz="1800">
                <a:solidFill>
                  <a:srgbClr val="000000"/>
                </a:solidFill>
                <a:latin typeface="Open Sauce Bold"/>
              </a:rPr>
              <a:t>ntegrantes:</a:t>
            </a:r>
          </a:p>
          <a:p>
            <a:pPr>
              <a:lnSpc>
                <a:spcPts val="2340"/>
              </a:lnSpc>
            </a:pPr>
          </a:p>
          <a:p>
            <a:pPr>
              <a:lnSpc>
                <a:spcPts val="2080"/>
              </a:lnSpc>
            </a:pPr>
            <a:r>
              <a:rPr lang="en-US" sz="1600">
                <a:solidFill>
                  <a:srgbClr val="000000"/>
                </a:solidFill>
                <a:latin typeface="Open Sauce"/>
              </a:rPr>
              <a:t>-</a:t>
            </a:r>
            <a:r>
              <a:rPr lang="en-US" sz="1600">
                <a:solidFill>
                  <a:srgbClr val="000000"/>
                </a:solidFill>
                <a:latin typeface="Open Sauce"/>
              </a:rPr>
              <a:t>Diego López</a:t>
            </a:r>
          </a:p>
          <a:p>
            <a:pPr>
              <a:lnSpc>
                <a:spcPts val="2080"/>
              </a:lnSpc>
            </a:pPr>
            <a:r>
              <a:rPr lang="en-US" sz="1600">
                <a:solidFill>
                  <a:srgbClr val="000000"/>
                </a:solidFill>
                <a:latin typeface="Open Sauce"/>
              </a:rPr>
              <a:t>-Gustavo Morales</a:t>
            </a:r>
          </a:p>
          <a:p>
            <a:pPr>
              <a:lnSpc>
                <a:spcPts val="2080"/>
              </a:lnSpc>
            </a:pPr>
            <a:r>
              <a:rPr lang="en-US" sz="1600">
                <a:solidFill>
                  <a:srgbClr val="000000"/>
                </a:solidFill>
                <a:latin typeface="Open Sauce"/>
              </a:rPr>
              <a:t>-Sebastián Becerra</a:t>
            </a:r>
          </a:p>
          <a:p>
            <a:pPr>
              <a:lnSpc>
                <a:spcPts val="2080"/>
              </a:lnSpc>
            </a:pPr>
            <a:r>
              <a:rPr lang="en-US" sz="1600">
                <a:solidFill>
                  <a:srgbClr val="000000"/>
                </a:solidFill>
                <a:latin typeface="Open Sauce"/>
              </a:rPr>
              <a:t>-Bryan Vega</a:t>
            </a:r>
          </a:p>
          <a:p>
            <a:pPr>
              <a:lnSpc>
                <a:spcPts val="2080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Open Sauce"/>
              </a:rPr>
              <a:t>-Sergio Huanca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1028700" y="2858541"/>
            <a:ext cx="9854927" cy="4023254"/>
            <a:chOff x="0" y="0"/>
            <a:chExt cx="13139903" cy="5364338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0" y="123825"/>
              <a:ext cx="13139903" cy="44409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12892"/>
                </a:lnSpc>
              </a:pPr>
              <a:r>
                <a:rPr lang="en-US" sz="11720" spc="-527">
                  <a:solidFill>
                    <a:srgbClr val="000000"/>
                  </a:solidFill>
                  <a:latin typeface="Antonio Bold"/>
                </a:rPr>
                <a:t>AVANCE</a:t>
              </a:r>
            </a:p>
            <a:p>
              <a:pPr>
                <a:lnSpc>
                  <a:spcPts val="12892"/>
                </a:lnSpc>
              </a:pPr>
              <a:r>
                <a:rPr lang="en-US" sz="11720" spc="-527">
                  <a:solidFill>
                    <a:srgbClr val="000000"/>
                  </a:solidFill>
                  <a:latin typeface="Antonio Bold"/>
                </a:rPr>
                <a:t>TIGER BOT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4715640"/>
              <a:ext cx="13139903" cy="6487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848"/>
                </a:lnSpc>
              </a:pPr>
              <a:r>
                <a:rPr lang="en-US" sz="3207">
                  <a:solidFill>
                    <a:srgbClr val="000000"/>
                  </a:solidFill>
                  <a:latin typeface="Open Sauce Bold"/>
                </a:rPr>
                <a:t>Proyecto I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3459800" y="7862334"/>
            <a:ext cx="3265810" cy="844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40"/>
              </a:lnSpc>
            </a:pPr>
            <a:r>
              <a:rPr lang="en-US" sz="1800">
                <a:solidFill>
                  <a:srgbClr val="000000"/>
                </a:solidFill>
                <a:latin typeface="Open Sauce Bold"/>
              </a:rPr>
              <a:t>Profesor:</a:t>
            </a:r>
          </a:p>
          <a:p>
            <a:pPr>
              <a:lnSpc>
                <a:spcPts val="2340"/>
              </a:lnSpc>
            </a:pPr>
          </a:p>
          <a:p>
            <a:pPr>
              <a:lnSpc>
                <a:spcPts val="2080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Open Sauce"/>
              </a:rPr>
              <a:t>-</a:t>
            </a:r>
            <a:r>
              <a:rPr lang="en-US" sz="1600">
                <a:solidFill>
                  <a:srgbClr val="000000"/>
                </a:solidFill>
                <a:latin typeface="Open Sauce"/>
              </a:rPr>
              <a:t>Humberto Urrutia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721404" y="6326281"/>
            <a:ext cx="10471590" cy="5235795"/>
          </a:xfrm>
          <a:custGeom>
            <a:avLst/>
            <a:gdLst/>
            <a:ahLst/>
            <a:cxnLst/>
            <a:rect r="r" b="b" t="t" l="l"/>
            <a:pathLst>
              <a:path h="5235795" w="10471590">
                <a:moveTo>
                  <a:pt x="0" y="0"/>
                </a:moveTo>
                <a:lnTo>
                  <a:pt x="10471590" y="0"/>
                </a:lnTo>
                <a:lnTo>
                  <a:pt x="10471590" y="5235795"/>
                </a:lnTo>
                <a:lnTo>
                  <a:pt x="0" y="52357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4619410" y="3066153"/>
            <a:ext cx="6520258" cy="6520258"/>
            <a:chOff x="0" y="0"/>
            <a:chExt cx="635000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8B281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4331557" y="1395819"/>
            <a:ext cx="9624886" cy="8327419"/>
          </a:xfrm>
          <a:custGeom>
            <a:avLst/>
            <a:gdLst/>
            <a:ahLst/>
            <a:cxnLst/>
            <a:rect r="r" b="b" t="t" l="l"/>
            <a:pathLst>
              <a:path h="8327419" w="9624886">
                <a:moveTo>
                  <a:pt x="0" y="0"/>
                </a:moveTo>
                <a:lnTo>
                  <a:pt x="9624886" y="0"/>
                </a:lnTo>
                <a:lnTo>
                  <a:pt x="9624886" y="8327419"/>
                </a:lnTo>
                <a:lnTo>
                  <a:pt x="0" y="83274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59764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461167" y="160419"/>
            <a:ext cx="3365665" cy="10476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6999" spc="-139">
                <a:solidFill>
                  <a:srgbClr val="000000"/>
                </a:solidFill>
                <a:latin typeface="Antonio Bold"/>
              </a:rPr>
              <a:t>Funciones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721404" y="6326281"/>
            <a:ext cx="10471590" cy="5235795"/>
          </a:xfrm>
          <a:custGeom>
            <a:avLst/>
            <a:gdLst/>
            <a:ahLst/>
            <a:cxnLst/>
            <a:rect r="r" b="b" t="t" l="l"/>
            <a:pathLst>
              <a:path h="5235795" w="10471590">
                <a:moveTo>
                  <a:pt x="0" y="0"/>
                </a:moveTo>
                <a:lnTo>
                  <a:pt x="10471590" y="0"/>
                </a:lnTo>
                <a:lnTo>
                  <a:pt x="10471590" y="5235795"/>
                </a:lnTo>
                <a:lnTo>
                  <a:pt x="0" y="52357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4619410" y="3066153"/>
            <a:ext cx="6520258" cy="6520258"/>
            <a:chOff x="0" y="0"/>
            <a:chExt cx="635000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8B281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109277" y="1536099"/>
            <a:ext cx="7263430" cy="8379133"/>
          </a:xfrm>
          <a:custGeom>
            <a:avLst/>
            <a:gdLst/>
            <a:ahLst/>
            <a:cxnLst/>
            <a:rect r="r" b="b" t="t" l="l"/>
            <a:pathLst>
              <a:path h="8379133" w="7263430">
                <a:moveTo>
                  <a:pt x="0" y="0"/>
                </a:moveTo>
                <a:lnTo>
                  <a:pt x="7263430" y="0"/>
                </a:lnTo>
                <a:lnTo>
                  <a:pt x="7263430" y="8379133"/>
                </a:lnTo>
                <a:lnTo>
                  <a:pt x="0" y="83791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111658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367739" y="2863153"/>
            <a:ext cx="7977161" cy="4560693"/>
          </a:xfrm>
          <a:custGeom>
            <a:avLst/>
            <a:gdLst/>
            <a:ahLst/>
            <a:cxnLst/>
            <a:rect r="r" b="b" t="t" l="l"/>
            <a:pathLst>
              <a:path h="4560693" w="7977161">
                <a:moveTo>
                  <a:pt x="0" y="0"/>
                </a:moveTo>
                <a:lnTo>
                  <a:pt x="7977162" y="0"/>
                </a:lnTo>
                <a:lnTo>
                  <a:pt x="7977162" y="4560694"/>
                </a:lnTo>
                <a:lnTo>
                  <a:pt x="0" y="45606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315159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788176" y="146989"/>
            <a:ext cx="2711648" cy="10476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6999" spc="-139">
                <a:solidFill>
                  <a:srgbClr val="000000"/>
                </a:solidFill>
                <a:latin typeface="Antonio Bold"/>
              </a:rPr>
              <a:t>Servidor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11472792" y="8261102"/>
            <a:ext cx="10471590" cy="5235795"/>
          </a:xfrm>
          <a:custGeom>
            <a:avLst/>
            <a:gdLst/>
            <a:ahLst/>
            <a:cxnLst/>
            <a:rect r="r" b="b" t="t" l="l"/>
            <a:pathLst>
              <a:path h="5235795" w="10471590">
                <a:moveTo>
                  <a:pt x="0" y="0"/>
                </a:moveTo>
                <a:lnTo>
                  <a:pt x="10471590" y="0"/>
                </a:lnTo>
                <a:lnTo>
                  <a:pt x="10471590" y="5235795"/>
                </a:lnTo>
                <a:lnTo>
                  <a:pt x="0" y="52357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3260129" y="4358742"/>
            <a:ext cx="6520258" cy="6520258"/>
            <a:chOff x="0" y="0"/>
            <a:chExt cx="635000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8B281"/>
            </a:solidFill>
          </p:spPr>
        </p:sp>
      </p:grpSp>
      <p:graphicFrame>
        <p:nvGraphicFramePr>
          <p:cNvPr name="Table 5" id="5"/>
          <p:cNvGraphicFramePr>
            <a:graphicFrameLocks noGrp="true"/>
          </p:cNvGraphicFramePr>
          <p:nvPr/>
        </p:nvGraphicFramePr>
        <p:xfrm>
          <a:off x="596085" y="2462713"/>
          <a:ext cx="17095830" cy="7048500"/>
        </p:xfrm>
        <a:graphic>
          <a:graphicData uri="http://schemas.openxmlformats.org/drawingml/2006/table">
            <a:tbl>
              <a:tblPr/>
              <a:tblGrid>
                <a:gridCol w="8277882"/>
                <a:gridCol w="8817948"/>
              </a:tblGrid>
              <a:tr h="59134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uce Bold"/>
                        </a:rPr>
                        <a:t>Funcionales</a:t>
                      </a:r>
                      <a:endParaRPr lang="en-US" sz="1100"/>
                    </a:p>
                  </a:txBody>
                  <a:tcPr marL="101070" marR="101070" marT="101070" marB="10107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EE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uce Bold"/>
                        </a:rPr>
                        <a:t>No Funcionales</a:t>
                      </a:r>
                      <a:endParaRPr lang="en-US" sz="1100"/>
                    </a:p>
                  </a:txBody>
                  <a:tcPr marL="101070" marR="101070" marT="101070" marB="10107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EEE"/>
                    </a:solidFill>
                  </a:tcPr>
                </a:tc>
              </a:tr>
              <a:tr h="155467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Open Sauce"/>
                        </a:rPr>
                        <a:t>El robot debe poder moverse.</a:t>
                      </a:r>
                      <a:endParaRPr lang="en-US" sz="1100"/>
                    </a:p>
                  </a:txBody>
                  <a:tcPr marL="101070" marR="101070" marT="101070" marB="10107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Open Sauce"/>
                        </a:rPr>
                        <a:t>La interfaz gráfica debe contener los movimientos del robot (avanzar, retroceder, girar izquierda, girar derecha) además del tiro de golf.</a:t>
                      </a:r>
                      <a:endParaRPr lang="en-US" sz="1100"/>
                    </a:p>
                  </a:txBody>
                  <a:tcPr marL="101070" marR="101070" marT="101070" marB="10107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15933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Open Sauce"/>
                        </a:rPr>
                        <a:t>El robot debe poder golpear una pelota hacia un punto definido.</a:t>
                      </a:r>
                      <a:endParaRPr lang="en-US" sz="1100"/>
                    </a:p>
                  </a:txBody>
                  <a:tcPr marL="101070" marR="101070" marT="101070" marB="10107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Open Sauce"/>
                        </a:rPr>
                        <a:t>La programación debe ser en Python.</a:t>
                      </a:r>
                      <a:endParaRPr lang="en-US" sz="1100"/>
                    </a:p>
                  </a:txBody>
                  <a:tcPr marL="101070" marR="101070" marT="101070" marB="10107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5467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Open Sauce"/>
                        </a:rPr>
                        <a:t>El robot debe ser controlado por una interfaz gráfica.</a:t>
                      </a:r>
                      <a:endParaRPr lang="en-US" sz="1100"/>
                    </a:p>
                  </a:txBody>
                  <a:tcPr marL="101070" marR="101070" marT="101070" marB="10107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Open Sauce"/>
                        </a:rPr>
                        <a:t>La estructura del robot debe ser estable al igual que sus movimientos (construido con piezas del kit Lego Mindstorm EV3 Education).</a:t>
                      </a:r>
                      <a:endParaRPr lang="en-US" sz="1100"/>
                    </a:p>
                  </a:txBody>
                  <a:tcPr marL="101070" marR="101070" marT="101070" marB="10107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15933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Open Sauce"/>
                        </a:rPr>
                        <a:t>El golpe del robot debe generar movimiento parabólico en la pelota.</a:t>
                      </a:r>
                      <a:endParaRPr lang="en-US" sz="1100"/>
                    </a:p>
                  </a:txBody>
                  <a:tcPr marL="101070" marR="101070" marT="101070" marB="10107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Open Sauce"/>
                        </a:rPr>
                        <a:t>El robot debe poder ser controlado desde un computador con Linux.</a:t>
                      </a:r>
                      <a:endParaRPr lang="en-US" sz="1100"/>
                    </a:p>
                  </a:txBody>
                  <a:tcPr marL="101070" marR="101070" marT="101070" marB="10107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15933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endParaRPr lang="en-US" sz="1100"/>
                    </a:p>
                  </a:txBody>
                  <a:tcPr marL="101070" marR="101070" marT="101070" marB="10107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Open Sauce"/>
                        </a:rPr>
                        <a:t>La interfaz gráfica debe ser de fácil entendimiento para el usuario</a:t>
                      </a:r>
                      <a:endParaRPr lang="en-US" sz="1100"/>
                    </a:p>
                  </a:txBody>
                  <a:tcPr marL="101070" marR="101070" marT="101070" marB="10107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name="Group 6" id="6"/>
          <p:cNvGrpSpPr/>
          <p:nvPr/>
        </p:nvGrpSpPr>
        <p:grpSpPr>
          <a:xfrm rot="0">
            <a:off x="2487135" y="-9285764"/>
            <a:ext cx="13313729" cy="11507069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8B281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5952161" y="84"/>
            <a:ext cx="6383679" cy="17969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8"/>
              </a:lnSpc>
            </a:pPr>
            <a:r>
              <a:rPr lang="en-US" sz="5949" spc="-118">
                <a:solidFill>
                  <a:srgbClr val="FFFFFF"/>
                </a:solidFill>
                <a:latin typeface="Antonio Bold"/>
              </a:rPr>
              <a:t>Especificación</a:t>
            </a:r>
          </a:p>
          <a:p>
            <a:pPr algn="ctr" marL="0" indent="0" lvl="0">
              <a:lnSpc>
                <a:spcPts val="7138"/>
              </a:lnSpc>
            </a:pPr>
            <a:r>
              <a:rPr lang="en-US" sz="5949" spc="-118">
                <a:solidFill>
                  <a:srgbClr val="FFFFFF"/>
                </a:solidFill>
                <a:latin typeface="Antonio Bold"/>
              </a:rPr>
              <a:t>de Requerimiento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49069" y="-63503"/>
            <a:ext cx="18900562" cy="15737538"/>
          </a:xfrm>
          <a:custGeom>
            <a:avLst/>
            <a:gdLst/>
            <a:ahLst/>
            <a:cxnLst/>
            <a:rect r="r" b="b" t="t" l="l"/>
            <a:pathLst>
              <a:path h="15737538" w="18900562">
                <a:moveTo>
                  <a:pt x="0" y="0"/>
                </a:moveTo>
                <a:lnTo>
                  <a:pt x="18900563" y="0"/>
                </a:lnTo>
                <a:lnTo>
                  <a:pt x="18900563" y="15737538"/>
                </a:lnTo>
                <a:lnTo>
                  <a:pt x="0" y="15737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207149" y="3188818"/>
            <a:ext cx="17078222" cy="23399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1249"/>
              </a:lnSpc>
            </a:pPr>
            <a:r>
              <a:rPr lang="en-US" sz="8499">
                <a:solidFill>
                  <a:srgbClr val="FFFFFF"/>
                </a:solidFill>
                <a:latin typeface="Antonio Bold"/>
              </a:rPr>
              <a:t>Fundamentos a Proyectiles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721404" y="6326281"/>
            <a:ext cx="10471590" cy="5235795"/>
          </a:xfrm>
          <a:custGeom>
            <a:avLst/>
            <a:gdLst/>
            <a:ahLst/>
            <a:cxnLst/>
            <a:rect r="r" b="b" t="t" l="l"/>
            <a:pathLst>
              <a:path h="5235795" w="10471590">
                <a:moveTo>
                  <a:pt x="0" y="0"/>
                </a:moveTo>
                <a:lnTo>
                  <a:pt x="10471590" y="0"/>
                </a:lnTo>
                <a:lnTo>
                  <a:pt x="10471590" y="5235795"/>
                </a:lnTo>
                <a:lnTo>
                  <a:pt x="0" y="52357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010341" y="223401"/>
            <a:ext cx="8470377" cy="6102881"/>
          </a:xfrm>
          <a:custGeom>
            <a:avLst/>
            <a:gdLst/>
            <a:ahLst/>
            <a:cxnLst/>
            <a:rect r="r" b="b" t="t" l="l"/>
            <a:pathLst>
              <a:path h="6102881" w="8470377">
                <a:moveTo>
                  <a:pt x="0" y="0"/>
                </a:moveTo>
                <a:lnTo>
                  <a:pt x="8470377" y="0"/>
                </a:lnTo>
                <a:lnTo>
                  <a:pt x="8470377" y="6102880"/>
                </a:lnTo>
                <a:lnTo>
                  <a:pt x="0" y="61028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62772" y="6688536"/>
            <a:ext cx="9915396" cy="2650342"/>
          </a:xfrm>
          <a:custGeom>
            <a:avLst/>
            <a:gdLst/>
            <a:ahLst/>
            <a:cxnLst/>
            <a:rect r="r" b="b" t="t" l="l"/>
            <a:pathLst>
              <a:path h="2650342" w="9915396">
                <a:moveTo>
                  <a:pt x="0" y="0"/>
                </a:moveTo>
                <a:lnTo>
                  <a:pt x="9915396" y="0"/>
                </a:lnTo>
                <a:lnTo>
                  <a:pt x="9915396" y="2650341"/>
                </a:lnTo>
                <a:lnTo>
                  <a:pt x="0" y="26503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62772" y="276638"/>
            <a:ext cx="9074466" cy="6049644"/>
          </a:xfrm>
          <a:custGeom>
            <a:avLst/>
            <a:gdLst/>
            <a:ahLst/>
            <a:cxnLst/>
            <a:rect r="r" b="b" t="t" l="l"/>
            <a:pathLst>
              <a:path h="6049644" w="9074466">
                <a:moveTo>
                  <a:pt x="0" y="0"/>
                </a:moveTo>
                <a:lnTo>
                  <a:pt x="9074466" y="0"/>
                </a:lnTo>
                <a:lnTo>
                  <a:pt x="9074466" y="6049643"/>
                </a:lnTo>
                <a:lnTo>
                  <a:pt x="0" y="60496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277192" y="-9585683"/>
            <a:ext cx="13313729" cy="11891637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8B281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5391010" y="0"/>
            <a:ext cx="7086095" cy="19948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24"/>
              </a:lnSpc>
            </a:pPr>
            <a:r>
              <a:rPr lang="en-US" sz="6603" spc="-132">
                <a:solidFill>
                  <a:srgbClr val="FFFFFF"/>
                </a:solidFill>
                <a:latin typeface="Antonio Bold"/>
              </a:rPr>
              <a:t>Resultados y </a:t>
            </a:r>
          </a:p>
          <a:p>
            <a:pPr algn="ctr" marL="0" indent="0" lvl="0">
              <a:lnSpc>
                <a:spcPts val="7924"/>
              </a:lnSpc>
            </a:pPr>
            <a:r>
              <a:rPr lang="en-US" sz="6603" spc="-132">
                <a:solidFill>
                  <a:srgbClr val="FFFFFF"/>
                </a:solidFill>
                <a:latin typeface="Antonio Bold"/>
              </a:rPr>
              <a:t>Estado Actual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3721404" y="6326281"/>
            <a:ext cx="10471590" cy="5235795"/>
          </a:xfrm>
          <a:custGeom>
            <a:avLst/>
            <a:gdLst/>
            <a:ahLst/>
            <a:cxnLst/>
            <a:rect r="r" b="b" t="t" l="l"/>
            <a:pathLst>
              <a:path h="5235795" w="10471590">
                <a:moveTo>
                  <a:pt x="0" y="0"/>
                </a:moveTo>
                <a:lnTo>
                  <a:pt x="10471590" y="0"/>
                </a:lnTo>
                <a:lnTo>
                  <a:pt x="10471590" y="5235795"/>
                </a:lnTo>
                <a:lnTo>
                  <a:pt x="0" y="52357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aphicFrame>
        <p:nvGraphicFramePr>
          <p:cNvPr name="Table 6" id="6"/>
          <p:cNvGraphicFramePr>
            <a:graphicFrameLocks noGrp="true"/>
          </p:cNvGraphicFramePr>
          <p:nvPr/>
        </p:nvGraphicFramePr>
        <p:xfrm>
          <a:off x="2277192" y="2638770"/>
          <a:ext cx="13848527" cy="6960204"/>
        </p:xfrm>
        <a:graphic>
          <a:graphicData uri="http://schemas.openxmlformats.org/drawingml/2006/table">
            <a:tbl>
              <a:tblPr/>
              <a:tblGrid>
                <a:gridCol w="4278675"/>
                <a:gridCol w="4278675"/>
                <a:gridCol w="5291178"/>
              </a:tblGrid>
              <a:tr h="158008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Open Sauce"/>
                        </a:rPr>
                        <a:t>Wiki actualizada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EE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Open Sauce"/>
                        </a:rPr>
                        <a:t>Informe avance formulado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EE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Open Sauce"/>
                        </a:rPr>
                        <a:t>Conexión vía remota del robot (librería “socket”)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EEE"/>
                    </a:solidFill>
                  </a:tcPr>
                </a:tc>
              </a:tr>
              <a:tr h="211608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Open Sauce"/>
                        </a:rPr>
                        <a:t>Carta Gantt actualizada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EE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Open Sauce"/>
                        </a:rPr>
                        <a:t>Bitácoras subidas (trabajo semanal)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EE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Open Sauce"/>
                        </a:rPr>
                        <a:t>Interfaz gráfica de movimiento (librería “tkinter”)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EEE"/>
                    </a:solidFill>
                  </a:tcPr>
                </a:tc>
              </a:tr>
              <a:tr h="326403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Open Sauce"/>
                        </a:rPr>
                        <a:t>Funciones de movimiento del robot y tiro de golf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EE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Open Sauce"/>
                        </a:rPr>
                        <a:t>Estructura base de la pelota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EE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Open Sauce"/>
                        </a:rPr>
                        <a:t>*EXTRA* Control movimientos robot a través de mando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EE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487135" y="-9285764"/>
            <a:ext cx="13313729" cy="10535888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8B281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3721404" y="6326281"/>
            <a:ext cx="10471590" cy="5235795"/>
          </a:xfrm>
          <a:custGeom>
            <a:avLst/>
            <a:gdLst/>
            <a:ahLst/>
            <a:cxnLst/>
            <a:rect r="r" b="b" t="t" l="l"/>
            <a:pathLst>
              <a:path h="5235795" w="10471590">
                <a:moveTo>
                  <a:pt x="0" y="0"/>
                </a:moveTo>
                <a:lnTo>
                  <a:pt x="10471590" y="0"/>
                </a:lnTo>
                <a:lnTo>
                  <a:pt x="10471590" y="5235795"/>
                </a:lnTo>
                <a:lnTo>
                  <a:pt x="0" y="52357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3115912"/>
            <a:ext cx="3738564" cy="5433026"/>
          </a:xfrm>
          <a:custGeom>
            <a:avLst/>
            <a:gdLst/>
            <a:ahLst/>
            <a:cxnLst/>
            <a:rect r="r" b="b" t="t" l="l"/>
            <a:pathLst>
              <a:path h="5433026" w="3738564">
                <a:moveTo>
                  <a:pt x="0" y="0"/>
                </a:moveTo>
                <a:lnTo>
                  <a:pt x="3738564" y="0"/>
                </a:lnTo>
                <a:lnTo>
                  <a:pt x="3738564" y="5433026"/>
                </a:lnTo>
                <a:lnTo>
                  <a:pt x="0" y="54330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195" r="0" b="-1119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376012" y="3115912"/>
            <a:ext cx="5449286" cy="5433026"/>
          </a:xfrm>
          <a:custGeom>
            <a:avLst/>
            <a:gdLst/>
            <a:ahLst/>
            <a:cxnLst/>
            <a:rect r="r" b="b" t="t" l="l"/>
            <a:pathLst>
              <a:path h="5433026" w="5449286">
                <a:moveTo>
                  <a:pt x="0" y="0"/>
                </a:moveTo>
                <a:lnTo>
                  <a:pt x="5449286" y="0"/>
                </a:lnTo>
                <a:lnTo>
                  <a:pt x="5449286" y="5433026"/>
                </a:lnTo>
                <a:lnTo>
                  <a:pt x="0" y="54330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090" t="-24196" r="0" b="-24196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434046" y="3115912"/>
            <a:ext cx="5825254" cy="5433026"/>
          </a:xfrm>
          <a:custGeom>
            <a:avLst/>
            <a:gdLst/>
            <a:ahLst/>
            <a:cxnLst/>
            <a:rect r="r" b="b" t="t" l="l"/>
            <a:pathLst>
              <a:path h="5433026" w="5825254">
                <a:moveTo>
                  <a:pt x="0" y="0"/>
                </a:moveTo>
                <a:lnTo>
                  <a:pt x="5825254" y="0"/>
                </a:lnTo>
                <a:lnTo>
                  <a:pt x="5825254" y="5433026"/>
                </a:lnTo>
                <a:lnTo>
                  <a:pt x="0" y="54330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2944" t="0" r="-32944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388285" y="9525"/>
            <a:ext cx="7511429" cy="10476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399"/>
              </a:lnSpc>
            </a:pPr>
            <a:r>
              <a:rPr lang="en-US" sz="6999" spc="-139">
                <a:solidFill>
                  <a:srgbClr val="FFFFFF"/>
                </a:solidFill>
                <a:latin typeface="Antonio Bold"/>
              </a:rPr>
              <a:t>Evolución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15417" y="1897718"/>
            <a:ext cx="4165131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399"/>
              </a:lnSpc>
            </a:pPr>
            <a:r>
              <a:rPr lang="en-US" sz="6999" spc="-139">
                <a:solidFill>
                  <a:srgbClr val="000000"/>
                </a:solidFill>
                <a:latin typeface="Antonio Bold"/>
              </a:rPr>
              <a:t>TB1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769643" y="1897718"/>
            <a:ext cx="466202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399"/>
              </a:lnSpc>
            </a:pPr>
            <a:r>
              <a:rPr lang="en-US" sz="6999" spc="-139">
                <a:solidFill>
                  <a:srgbClr val="000000"/>
                </a:solidFill>
                <a:latin typeface="Antonio Bold"/>
              </a:rPr>
              <a:t>TB2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264107" y="1897718"/>
            <a:ext cx="4165131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399"/>
              </a:lnSpc>
            </a:pPr>
            <a:r>
              <a:rPr lang="en-US" sz="6999" spc="-139">
                <a:solidFill>
                  <a:srgbClr val="000000"/>
                </a:solidFill>
                <a:latin typeface="Antonio Bold"/>
              </a:rPr>
              <a:t>TB3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487135" y="-9285764"/>
            <a:ext cx="13313729" cy="11032145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8B281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3721404" y="6326281"/>
            <a:ext cx="10471590" cy="5235795"/>
          </a:xfrm>
          <a:custGeom>
            <a:avLst/>
            <a:gdLst/>
            <a:ahLst/>
            <a:cxnLst/>
            <a:rect r="r" b="b" t="t" l="l"/>
            <a:pathLst>
              <a:path h="5235795" w="10471590">
                <a:moveTo>
                  <a:pt x="0" y="0"/>
                </a:moveTo>
                <a:lnTo>
                  <a:pt x="10471590" y="0"/>
                </a:lnTo>
                <a:lnTo>
                  <a:pt x="10471590" y="5235795"/>
                </a:lnTo>
                <a:lnTo>
                  <a:pt x="0" y="52357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5" id="5">
            <a:hlinkClick action="ppaction://media"/>
          </p:cNvPr>
          <p:cNvPicPr>
            <a:picLocks noChangeAspect="true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rcRect l="0" t="338" r="0" b="338"/>
          <a:stretch>
            <a:fillRect/>
          </a:stretch>
        </p:blipFill>
        <p:spPr>
          <a:xfrm flipH="false" flipV="false" rot="0">
            <a:off x="6930009" y="1969622"/>
            <a:ext cx="4427983" cy="7916383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5388285" y="202473"/>
            <a:ext cx="7511429" cy="10476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399"/>
              </a:lnSpc>
            </a:pPr>
            <a:r>
              <a:rPr lang="en-US" sz="6999" spc="-139">
                <a:solidFill>
                  <a:srgbClr val="FFFFFF"/>
                </a:solidFill>
                <a:latin typeface="Antonio Bold"/>
              </a:rPr>
              <a:t>Video Prototipo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49069" y="-63503"/>
            <a:ext cx="18900562" cy="15737538"/>
          </a:xfrm>
          <a:custGeom>
            <a:avLst/>
            <a:gdLst/>
            <a:ahLst/>
            <a:cxnLst/>
            <a:rect r="r" b="b" t="t" l="l"/>
            <a:pathLst>
              <a:path h="15737538" w="18900562">
                <a:moveTo>
                  <a:pt x="0" y="0"/>
                </a:moveTo>
                <a:lnTo>
                  <a:pt x="18900563" y="0"/>
                </a:lnTo>
                <a:lnTo>
                  <a:pt x="18900563" y="15737538"/>
                </a:lnTo>
                <a:lnTo>
                  <a:pt x="0" y="15737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713341" y="2781004"/>
            <a:ext cx="12375743" cy="2941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6617"/>
              </a:lnSpc>
            </a:pPr>
            <a:r>
              <a:rPr lang="en-US" sz="10647">
                <a:solidFill>
                  <a:srgbClr val="FFFFFF"/>
                </a:solidFill>
                <a:latin typeface="Antonio Bold"/>
              </a:rPr>
              <a:t>Problemas y Soluciones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11551147" y="-2210488"/>
            <a:ext cx="10471590" cy="5235795"/>
          </a:xfrm>
          <a:custGeom>
            <a:avLst/>
            <a:gdLst/>
            <a:ahLst/>
            <a:cxnLst/>
            <a:rect r="r" b="b" t="t" l="l"/>
            <a:pathLst>
              <a:path h="5235795" w="10471590">
                <a:moveTo>
                  <a:pt x="0" y="0"/>
                </a:moveTo>
                <a:lnTo>
                  <a:pt x="10471590" y="0"/>
                </a:lnTo>
                <a:lnTo>
                  <a:pt x="10471590" y="5235795"/>
                </a:lnTo>
                <a:lnTo>
                  <a:pt x="0" y="52357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116839" y="4848251"/>
            <a:ext cx="6520258" cy="6520258"/>
            <a:chOff x="0" y="0"/>
            <a:chExt cx="635000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8B281"/>
            </a:solidFill>
          </p:spPr>
        </p:sp>
      </p:grpSp>
      <p:graphicFrame>
        <p:nvGraphicFramePr>
          <p:cNvPr name="Table 5" id="5"/>
          <p:cNvGraphicFramePr>
            <a:graphicFrameLocks noGrp="true"/>
          </p:cNvGraphicFramePr>
          <p:nvPr/>
        </p:nvGraphicFramePr>
        <p:xfrm>
          <a:off x="281496" y="618700"/>
          <a:ext cx="17725007" cy="9034038"/>
        </p:xfrm>
        <a:graphic>
          <a:graphicData uri="http://schemas.openxmlformats.org/drawingml/2006/table">
            <a:tbl>
              <a:tblPr/>
              <a:tblGrid>
                <a:gridCol w="8201430"/>
                <a:gridCol w="9523578"/>
              </a:tblGrid>
              <a:tr h="591173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uce Bold"/>
                        </a:rPr>
                        <a:t>Problemas</a:t>
                      </a:r>
                      <a:endParaRPr lang="en-US" sz="1100"/>
                    </a:p>
                  </a:txBody>
                  <a:tcPr marL="101070" marR="101070" marT="101070" marB="10107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EE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uce Bold"/>
                        </a:rPr>
                        <a:t>Soluciones</a:t>
                      </a:r>
                      <a:endParaRPr lang="en-US" sz="1100"/>
                    </a:p>
                  </a:txBody>
                  <a:tcPr marL="101070" marR="101070" marT="101070" marB="10107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EEE"/>
                    </a:solidFill>
                  </a:tcPr>
                </a:tc>
              </a:tr>
              <a:tr h="154902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Open Sauce"/>
                        </a:rPr>
                        <a:t>Tkinter entrega incorrectamente eventos de presión y soltado de tecla.</a:t>
                      </a:r>
                      <a:endParaRPr lang="en-US" sz="1100"/>
                    </a:p>
                  </a:txBody>
                  <a:tcPr marL="101070" marR="101070" marT="101070" marB="10107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Open Sauce"/>
                        </a:rPr>
                        <a:t>No usar el teclado para el control del robot.</a:t>
                      </a:r>
                      <a:endParaRPr lang="en-US" sz="1100"/>
                    </a:p>
                  </a:txBody>
                  <a:tcPr marL="101070" marR="101070" marT="101070" marB="10107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2079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Open Sauce"/>
                        </a:rPr>
                        <a:t>Informe mal formulado</a:t>
                      </a:r>
                      <a:endParaRPr lang="en-US" sz="1100"/>
                    </a:p>
                  </a:txBody>
                  <a:tcPr marL="101070" marR="101070" marT="101070" marB="10107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Open Sauce"/>
                        </a:rPr>
                        <a:t>Ver la corrección del informe y </a:t>
                      </a:r>
                      <a:r>
                        <a:rPr lang="en-US" sz="2499">
                          <a:solidFill>
                            <a:srgbClr val="000000"/>
                          </a:solidFill>
                          <a:latin typeface="Open Sauce"/>
                        </a:rPr>
                        <a:t>arreglar errores</a:t>
                      </a:r>
                      <a:endParaRPr lang="en-US" sz="1100"/>
                    </a:p>
                  </a:txBody>
                  <a:tcPr marL="101070" marR="101070" marT="101070" marB="10107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1560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Open Sauce"/>
                        </a:rPr>
                        <a:t>Dificultad para calcular el movimiento parabólico teórico</a:t>
                      </a:r>
                      <a:endParaRPr lang="en-US" sz="1100"/>
                    </a:p>
                  </a:txBody>
                  <a:tcPr marL="101070" marR="101070" marT="101070" marB="10107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Open Sauce"/>
                        </a:rPr>
                        <a:t>Repasar cursos pasados </a:t>
                      </a:r>
                      <a:r>
                        <a:rPr lang="en-US" sz="2499">
                          <a:solidFill>
                            <a:srgbClr val="000000"/>
                          </a:solidFill>
                          <a:latin typeface="Open Sauce"/>
                        </a:rPr>
                        <a:t>de mecánica clásica</a:t>
                      </a:r>
                      <a:endParaRPr lang="en-US" sz="1100"/>
                    </a:p>
                    <a:p>
                      <a:pPr algn="ctr">
                        <a:lnSpc>
                          <a:spcPts val="3499"/>
                        </a:lnSpc>
                      </a:pPr>
                    </a:p>
                  </a:txBody>
                  <a:tcPr marL="101070" marR="101070" marT="101070" marB="10107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87633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Open Sauce"/>
                        </a:rPr>
                        <a:t>Dificultad con llevar el movimiento parabólico a la práctica</a:t>
                      </a:r>
                      <a:endParaRPr lang="en-US" sz="1100"/>
                    </a:p>
                  </a:txBody>
                  <a:tcPr marL="101070" marR="101070" marT="101070" marB="10107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Open Sauce"/>
                        </a:rPr>
                        <a:t>Hacer una base de lego para la pelota, además de utilizar una pelota de ping pong</a:t>
                      </a:r>
                      <a:endParaRPr lang="en-US" sz="1100"/>
                    </a:p>
                  </a:txBody>
                  <a:tcPr marL="101070" marR="101070" marT="101070" marB="10107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2079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Open Sauce"/>
                        </a:rPr>
                        <a:t>Calcular correctamente la estimación de costos</a:t>
                      </a:r>
                      <a:endParaRPr lang="en-US" sz="1100"/>
                    </a:p>
                  </a:txBody>
                  <a:tcPr marL="101070" marR="101070" marT="101070" marB="10107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Open Sauce"/>
                        </a:rPr>
                        <a:t>Hacer una separación entre costo de empleados y costo de software</a:t>
                      </a:r>
                      <a:endParaRPr lang="en-US" sz="1100"/>
                    </a:p>
                  </a:txBody>
                  <a:tcPr marL="101070" marR="101070" marT="101070" marB="10107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4902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Open Sauce"/>
                        </a:rPr>
                        <a:t>Reorganizar la carta Gantt después del paro</a:t>
                      </a:r>
                      <a:endParaRPr lang="en-US" sz="1100"/>
                    </a:p>
                  </a:txBody>
                  <a:tcPr marL="101070" marR="101070" marT="101070" marB="10107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Open Sauce"/>
                        </a:rPr>
                        <a:t>Añadir paro a la carta Gantt y omitir semanas paradas, además de actualizar tareas y nuevas fechas</a:t>
                      </a:r>
                      <a:endParaRPr lang="en-US" sz="1100"/>
                    </a:p>
                  </a:txBody>
                  <a:tcPr marL="101070" marR="101070" marT="101070" marB="10107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49069" y="-63503"/>
            <a:ext cx="18900562" cy="15737538"/>
          </a:xfrm>
          <a:custGeom>
            <a:avLst/>
            <a:gdLst/>
            <a:ahLst/>
            <a:cxnLst/>
            <a:rect r="r" b="b" t="t" l="l"/>
            <a:pathLst>
              <a:path h="15737538" w="18900562">
                <a:moveTo>
                  <a:pt x="0" y="0"/>
                </a:moveTo>
                <a:lnTo>
                  <a:pt x="18900563" y="0"/>
                </a:lnTo>
                <a:lnTo>
                  <a:pt x="18900563" y="15737538"/>
                </a:lnTo>
                <a:lnTo>
                  <a:pt x="0" y="15737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501756" y="2720492"/>
            <a:ext cx="6798914" cy="2941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6617"/>
              </a:lnSpc>
            </a:pPr>
            <a:r>
              <a:rPr lang="en-US" sz="10647">
                <a:solidFill>
                  <a:srgbClr val="FFFFFF"/>
                </a:solidFill>
                <a:latin typeface="Antonio Bold"/>
              </a:rPr>
              <a:t>Introducción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49069" y="-63503"/>
            <a:ext cx="18900562" cy="15737538"/>
          </a:xfrm>
          <a:custGeom>
            <a:avLst/>
            <a:gdLst/>
            <a:ahLst/>
            <a:cxnLst/>
            <a:rect r="r" b="b" t="t" l="l"/>
            <a:pathLst>
              <a:path h="15737538" w="18900562">
                <a:moveTo>
                  <a:pt x="0" y="0"/>
                </a:moveTo>
                <a:lnTo>
                  <a:pt x="18900563" y="0"/>
                </a:lnTo>
                <a:lnTo>
                  <a:pt x="18900563" y="15737538"/>
                </a:lnTo>
                <a:lnTo>
                  <a:pt x="0" y="15737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985033" y="2755017"/>
            <a:ext cx="5832359" cy="29419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6617"/>
              </a:lnSpc>
            </a:pPr>
            <a:r>
              <a:rPr lang="en-US" sz="10647">
                <a:solidFill>
                  <a:srgbClr val="FFFFFF"/>
                </a:solidFill>
                <a:latin typeface="Antonio Bold"/>
              </a:rPr>
              <a:t>Conclusión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748701" y="5421854"/>
            <a:ext cx="10471590" cy="5235795"/>
          </a:xfrm>
          <a:custGeom>
            <a:avLst/>
            <a:gdLst/>
            <a:ahLst/>
            <a:cxnLst/>
            <a:rect r="r" b="b" t="t" l="l"/>
            <a:pathLst>
              <a:path h="5235795" w="10471590">
                <a:moveTo>
                  <a:pt x="0" y="0"/>
                </a:moveTo>
                <a:lnTo>
                  <a:pt x="10471589" y="0"/>
                </a:lnTo>
                <a:lnTo>
                  <a:pt x="10471589" y="5235795"/>
                </a:lnTo>
                <a:lnTo>
                  <a:pt x="0" y="52357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083024" y="-4748625"/>
            <a:ext cx="10170480" cy="10170480"/>
            <a:chOff x="0" y="0"/>
            <a:chExt cx="635000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8D6A3"/>
            </a:solidFill>
          </p:spPr>
        </p:sp>
      </p:grpSp>
      <p:graphicFrame>
        <p:nvGraphicFramePr>
          <p:cNvPr name="Table 5" id="5"/>
          <p:cNvGraphicFramePr>
            <a:graphicFrameLocks noGrp="true"/>
          </p:cNvGraphicFramePr>
          <p:nvPr/>
        </p:nvGraphicFramePr>
        <p:xfrm>
          <a:off x="1156281" y="2301285"/>
          <a:ext cx="15975438" cy="6241138"/>
        </p:xfrm>
        <a:graphic>
          <a:graphicData uri="http://schemas.openxmlformats.org/drawingml/2006/table">
            <a:tbl>
              <a:tblPr/>
              <a:tblGrid>
                <a:gridCol w="3246150"/>
                <a:gridCol w="3213476"/>
                <a:gridCol w="2916010"/>
                <a:gridCol w="3192400"/>
                <a:gridCol w="3407401"/>
              </a:tblGrid>
              <a:tr h="189109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200"/>
                        </a:lnSpc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Open Sauce Bold"/>
                        </a:rPr>
                        <a:t>Jefe de Grupo </a:t>
                      </a:r>
                    </a:p>
                    <a:p>
                      <a:pPr algn="ctr">
                        <a:lnSpc>
                          <a:spcPts val="3220"/>
                        </a:lnSpc>
                      </a:pPr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B28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Open Sauce Bold"/>
                        </a:rPr>
                        <a:t>Programador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B28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Open Sauce Bold"/>
                        </a:rPr>
                        <a:t>Ensamblador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B28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Open Sauce Bold"/>
                        </a:rPr>
                        <a:t>Diseñador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B28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FFFFF"/>
                          </a:solidFill>
                          <a:latin typeface="Open Sauce Bold"/>
                        </a:rPr>
                        <a:t>Documentador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B281"/>
                    </a:solidFill>
                  </a:tcPr>
                </a:tc>
              </a:tr>
              <a:tr h="288094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uce"/>
                        </a:rPr>
                        <a:t>Encargado de representar al equipo de trabajo, de la organización y de la toma de decisiones.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EE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uce"/>
                        </a:rPr>
                        <a:t>Encargado de desarrollar e implementar el código en Python logrando así que el robot pueda ejecutar las acciones solicitadas.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EE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uce"/>
                        </a:rPr>
                        <a:t>Encargado de diseñar y armar el robot de tal manera que pueda moverse en todas las direcciones y lance un proyectil.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EE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uce"/>
                        </a:rPr>
                        <a:t>Encargado de la estética de la interfaz gráfica.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EE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uce"/>
                        </a:rPr>
                        <a:t>Encargado de realizar los informes, presentaciones, bitácoras, video, manual de usuario y wiki del proyecto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EEE"/>
                    </a:solidFill>
                  </a:tcPr>
                </a:tc>
              </a:tr>
              <a:tr h="146909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uce"/>
                        </a:rPr>
                        <a:t>Diego López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EE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uce"/>
                        </a:rPr>
                        <a:t>Diego López y Sebastián Becerra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EE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uce"/>
                        </a:rPr>
                        <a:t>Gustavo Morales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EE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uce"/>
                        </a:rPr>
                        <a:t>Diego López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EE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uce"/>
                        </a:rPr>
                        <a:t>Sergio Huanca, Sebastián Becerra y Bryan Vega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EEE"/>
                    </a:solidFill>
                  </a:tcPr>
                </a:tc>
              </a:tr>
            </a:tbl>
          </a:graphicData>
        </a:graphic>
      </p:graphicFrame>
      <p:sp>
        <p:nvSpPr>
          <p:cNvPr name="TextBox 6" id="6"/>
          <p:cNvSpPr txBox="true"/>
          <p:nvPr/>
        </p:nvSpPr>
        <p:spPr>
          <a:xfrm rot="0">
            <a:off x="1028700" y="509587"/>
            <a:ext cx="10237836" cy="10476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8399"/>
              </a:lnSpc>
            </a:pPr>
            <a:r>
              <a:rPr lang="en-US" sz="6999" spc="-139">
                <a:solidFill>
                  <a:srgbClr val="000000"/>
                </a:solidFill>
                <a:latin typeface="Antonio Bold"/>
              </a:rPr>
              <a:t>Asignación de roles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487135" y="-9285764"/>
            <a:ext cx="13313729" cy="11600306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8B281"/>
            </a:solidFill>
          </p:spPr>
        </p:sp>
      </p:grpSp>
      <p:sp>
        <p:nvSpPr>
          <p:cNvPr name="AutoShape 4" id="4"/>
          <p:cNvSpPr/>
          <p:nvPr/>
        </p:nvSpPr>
        <p:spPr>
          <a:xfrm flipH="true" flipV="true">
            <a:off x="6558731" y="2835301"/>
            <a:ext cx="9525" cy="6885442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5" id="5"/>
          <p:cNvSpPr txBox="true"/>
          <p:nvPr/>
        </p:nvSpPr>
        <p:spPr>
          <a:xfrm rot="0">
            <a:off x="5388285" y="509587"/>
            <a:ext cx="7511429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399"/>
              </a:lnSpc>
            </a:pPr>
            <a:r>
              <a:rPr lang="en-US" sz="6999" spc="-139">
                <a:solidFill>
                  <a:srgbClr val="FFFFFF"/>
                </a:solidFill>
                <a:latin typeface="Antonio Bold"/>
              </a:rPr>
              <a:t>Objetivos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584" y="3897867"/>
            <a:ext cx="6181764" cy="3331012"/>
            <a:chOff x="0" y="0"/>
            <a:chExt cx="8242352" cy="4441349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1038172"/>
              <a:ext cx="8242352" cy="34031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572136" indent="-286068" lvl="1">
                <a:lnSpc>
                  <a:spcPts val="3445"/>
                </a:lnSpc>
                <a:buFont typeface="Arial"/>
                <a:buChar char="•"/>
              </a:pPr>
              <a:r>
                <a:rPr lang="en-US" sz="2650">
                  <a:solidFill>
                    <a:srgbClr val="000000"/>
                  </a:solidFill>
                  <a:latin typeface="Open Sauce"/>
                </a:rPr>
                <a:t>Diseñar y armar un robot con el kit Lego Mindstorms EV3 que pueda jugar golf, controlado a través de una interfaz gráfica remota usando Python.</a:t>
              </a:r>
            </a:p>
            <a:p>
              <a:pPr algn="ctr">
                <a:lnSpc>
                  <a:spcPts val="3445"/>
                </a:lnSpc>
              </a:pP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-28575"/>
              <a:ext cx="8242352" cy="6298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853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6573019" y="3998405"/>
            <a:ext cx="11345603" cy="5603696"/>
            <a:chOff x="0" y="0"/>
            <a:chExt cx="15127470" cy="7471595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1072172"/>
              <a:ext cx="15127470" cy="639942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584302" indent="-292151" lvl="1">
                <a:lnSpc>
                  <a:spcPts val="3518"/>
                </a:lnSpc>
                <a:buFont typeface="Arial"/>
                <a:buChar char="•"/>
              </a:pPr>
              <a:r>
                <a:rPr lang="en-US" sz="2706">
                  <a:solidFill>
                    <a:srgbClr val="000000"/>
                  </a:solidFill>
                  <a:latin typeface="Open Sauce"/>
                </a:rPr>
                <a:t>Armar un prototipo funcional del robot que golpee una pelota y llegue a un objetivo aproximado.</a:t>
              </a:r>
            </a:p>
            <a:p>
              <a:pPr algn="just" marL="584302" indent="-292151" lvl="1">
                <a:lnSpc>
                  <a:spcPts val="3518"/>
                </a:lnSpc>
                <a:buFont typeface="Arial"/>
                <a:buChar char="•"/>
              </a:pPr>
              <a:r>
                <a:rPr lang="en-US" sz="2706">
                  <a:solidFill>
                    <a:srgbClr val="000000"/>
                  </a:solidFill>
                  <a:latin typeface="Open Sauce"/>
                </a:rPr>
                <a:t>Estudiar módulo tkinter para escribir interfaz gráfica.</a:t>
              </a:r>
            </a:p>
            <a:p>
              <a:pPr algn="just" marL="584302" indent="-292151" lvl="1">
                <a:lnSpc>
                  <a:spcPts val="3518"/>
                </a:lnSpc>
                <a:buFont typeface="Arial"/>
                <a:buChar char="•"/>
              </a:pPr>
              <a:r>
                <a:rPr lang="en-US" sz="2706">
                  <a:solidFill>
                    <a:srgbClr val="000000"/>
                  </a:solidFill>
                  <a:latin typeface="Open Sauce"/>
                </a:rPr>
                <a:t>Estudiar módulo socket para establecer comunicación remota.</a:t>
              </a:r>
            </a:p>
            <a:p>
              <a:pPr algn="just" marL="584302" indent="-292151" lvl="1">
                <a:lnSpc>
                  <a:spcPts val="3518"/>
                </a:lnSpc>
                <a:buFont typeface="Arial"/>
                <a:buChar char="•"/>
              </a:pPr>
              <a:r>
                <a:rPr lang="en-US" sz="2706">
                  <a:solidFill>
                    <a:srgbClr val="000000"/>
                  </a:solidFill>
                  <a:latin typeface="Open Sauce"/>
                </a:rPr>
                <a:t>Aplicar conocimientos en mecánica clásica para predecir el tiro de la pelota.</a:t>
              </a:r>
            </a:p>
            <a:p>
              <a:pPr algn="just" marL="584302" indent="-292151" lvl="1">
                <a:lnSpc>
                  <a:spcPts val="3518"/>
                </a:lnSpc>
                <a:buFont typeface="Arial"/>
                <a:buChar char="•"/>
              </a:pPr>
              <a:r>
                <a:rPr lang="en-US" sz="2706">
                  <a:solidFill>
                    <a:srgbClr val="000000"/>
                  </a:solidFill>
                  <a:latin typeface="Open Sauce"/>
                </a:rPr>
                <a:t>Gestionar tiempos de trabajo para maximizar tiempo.</a:t>
              </a:r>
            </a:p>
            <a:p>
              <a:pPr algn="just" marL="584302" indent="-292151" lvl="1">
                <a:lnSpc>
                  <a:spcPts val="3518"/>
                </a:lnSpc>
                <a:buFont typeface="Arial"/>
                <a:buChar char="•"/>
              </a:pPr>
              <a:r>
                <a:rPr lang="en-US" sz="2706">
                  <a:solidFill>
                    <a:srgbClr val="000000"/>
                  </a:solidFill>
                  <a:latin typeface="Open Sauce"/>
                </a:rPr>
                <a:t>Concretar el informe avance.</a:t>
              </a:r>
            </a:p>
            <a:p>
              <a:pPr algn="just" marL="584302" indent="-292151" lvl="1">
                <a:lnSpc>
                  <a:spcPts val="3518"/>
                </a:lnSpc>
                <a:buFont typeface="Arial"/>
                <a:buChar char="•"/>
              </a:pPr>
              <a:r>
                <a:rPr lang="en-US" sz="2706">
                  <a:solidFill>
                    <a:srgbClr val="000000"/>
                  </a:solidFill>
                  <a:latin typeface="Open Sauce"/>
                </a:rPr>
                <a:t>Efectuar presentación del informe avance.</a:t>
              </a:r>
            </a:p>
            <a:p>
              <a:pPr algn="ctr">
                <a:lnSpc>
                  <a:spcPts val="3518"/>
                </a:lnSpc>
              </a:pPr>
            </a:p>
            <a:p>
              <a:pPr algn="ctr">
                <a:lnSpc>
                  <a:spcPts val="3518"/>
                </a:lnSpc>
              </a:pP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-28575"/>
              <a:ext cx="15127470" cy="6492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77"/>
                </a:lnSpc>
              </a:pPr>
              <a:r>
                <a:rPr lang="en-US" sz="3059">
                  <a:solidFill>
                    <a:srgbClr val="000000"/>
                  </a:solidFill>
                  <a:latin typeface="Open Sauce Bold"/>
                </a:rPr>
                <a:t>OBJETIVOS ESPECIFICOS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5378761" y="9429278"/>
            <a:ext cx="2378991" cy="291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40"/>
              </a:lnSpc>
            </a:pPr>
            <a:r>
              <a:rPr lang="en-US" sz="1800">
                <a:solidFill>
                  <a:srgbClr val="FFFFFF"/>
                </a:solidFill>
                <a:latin typeface="Open Sauce"/>
                <a:hlinkClick r:id="rId2" action="ppaction://hlinksldjump"/>
              </a:rPr>
              <a:t>Volver a la Agenda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910294" y="3998405"/>
            <a:ext cx="4362343" cy="1099364"/>
            <a:chOff x="0" y="0"/>
            <a:chExt cx="5816458" cy="1465818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0" y="999940"/>
              <a:ext cx="5816458" cy="4658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90"/>
                </a:lnSpc>
              </a:pP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0" y="-38100"/>
              <a:ext cx="5816458" cy="6476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000">
                  <a:solidFill>
                    <a:srgbClr val="000000"/>
                  </a:solidFill>
                  <a:latin typeface="Open Sauce Bold"/>
                </a:rPr>
                <a:t>OBJETIVO GENERAL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275864" y="-1513365"/>
            <a:ext cx="9916545" cy="13313729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8B281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5235074" y="339448"/>
            <a:ext cx="10780568" cy="9608105"/>
          </a:xfrm>
          <a:custGeom>
            <a:avLst/>
            <a:gdLst/>
            <a:ahLst/>
            <a:cxnLst/>
            <a:rect r="r" b="b" t="t" l="l"/>
            <a:pathLst>
              <a:path h="9608105" w="10780568">
                <a:moveTo>
                  <a:pt x="0" y="0"/>
                </a:moveTo>
                <a:lnTo>
                  <a:pt x="10780568" y="0"/>
                </a:lnTo>
                <a:lnTo>
                  <a:pt x="10780568" y="9608104"/>
                </a:lnTo>
                <a:lnTo>
                  <a:pt x="0" y="96081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0" y="3643312"/>
            <a:ext cx="3640680" cy="3000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05"/>
              </a:lnSpc>
            </a:pPr>
            <a:r>
              <a:rPr lang="en-US" sz="6587" spc="-131">
                <a:solidFill>
                  <a:srgbClr val="FFFFFF"/>
                </a:solidFill>
                <a:latin typeface="Antonio Bold"/>
              </a:rPr>
              <a:t>Asignación </a:t>
            </a:r>
          </a:p>
          <a:p>
            <a:pPr algn="ctr">
              <a:lnSpc>
                <a:spcPts val="7905"/>
              </a:lnSpc>
            </a:pPr>
            <a:r>
              <a:rPr lang="en-US" sz="6587" spc="-131">
                <a:solidFill>
                  <a:srgbClr val="FFFFFF"/>
                </a:solidFill>
                <a:latin typeface="Antonio Bold"/>
              </a:rPr>
              <a:t>de </a:t>
            </a:r>
          </a:p>
          <a:p>
            <a:pPr algn="ctr" marL="0" indent="0" lvl="0">
              <a:lnSpc>
                <a:spcPts val="7905"/>
              </a:lnSpc>
            </a:pPr>
            <a:r>
              <a:rPr lang="en-US" sz="6587" spc="-131">
                <a:solidFill>
                  <a:srgbClr val="FFFFFF"/>
                </a:solidFill>
                <a:latin typeface="Antonio Bold"/>
              </a:rPr>
              <a:t>Tiempo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49069" y="-63503"/>
            <a:ext cx="18900562" cy="15737538"/>
          </a:xfrm>
          <a:custGeom>
            <a:avLst/>
            <a:gdLst/>
            <a:ahLst/>
            <a:cxnLst/>
            <a:rect r="r" b="b" t="t" l="l"/>
            <a:pathLst>
              <a:path h="15737538" w="18900562">
                <a:moveTo>
                  <a:pt x="0" y="0"/>
                </a:moveTo>
                <a:lnTo>
                  <a:pt x="18900563" y="0"/>
                </a:lnTo>
                <a:lnTo>
                  <a:pt x="18900563" y="15737538"/>
                </a:lnTo>
                <a:lnTo>
                  <a:pt x="0" y="15737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526288" y="2781004"/>
            <a:ext cx="8749850" cy="2941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6617"/>
              </a:lnSpc>
            </a:pPr>
            <a:r>
              <a:rPr lang="en-US" sz="10647">
                <a:solidFill>
                  <a:srgbClr val="FFFFFF"/>
                </a:solidFill>
                <a:latin typeface="Antonio Bold"/>
              </a:rPr>
              <a:t>Análisis y Diseño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487135" y="-9285764"/>
            <a:ext cx="13313729" cy="11090454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8B281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3721404" y="6326281"/>
            <a:ext cx="10471590" cy="5235795"/>
          </a:xfrm>
          <a:custGeom>
            <a:avLst/>
            <a:gdLst/>
            <a:ahLst/>
            <a:cxnLst/>
            <a:rect r="r" b="b" t="t" l="l"/>
            <a:pathLst>
              <a:path h="5235795" w="10471590">
                <a:moveTo>
                  <a:pt x="0" y="0"/>
                </a:moveTo>
                <a:lnTo>
                  <a:pt x="10471590" y="0"/>
                </a:lnTo>
                <a:lnTo>
                  <a:pt x="10471590" y="5235795"/>
                </a:lnTo>
                <a:lnTo>
                  <a:pt x="0" y="52357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388285" y="2127839"/>
            <a:ext cx="8159161" cy="8159161"/>
          </a:xfrm>
          <a:custGeom>
            <a:avLst/>
            <a:gdLst/>
            <a:ahLst/>
            <a:cxnLst/>
            <a:rect r="r" b="b" t="t" l="l"/>
            <a:pathLst>
              <a:path h="8159161" w="8159161">
                <a:moveTo>
                  <a:pt x="0" y="0"/>
                </a:moveTo>
                <a:lnTo>
                  <a:pt x="8159162" y="0"/>
                </a:lnTo>
                <a:lnTo>
                  <a:pt x="8159162" y="8159161"/>
                </a:lnTo>
                <a:lnTo>
                  <a:pt x="0" y="81591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388285" y="221162"/>
            <a:ext cx="7511429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399"/>
              </a:lnSpc>
            </a:pPr>
            <a:r>
              <a:rPr lang="en-US" sz="6999" spc="-139">
                <a:solidFill>
                  <a:srgbClr val="FFFFFF"/>
                </a:solidFill>
                <a:latin typeface="Antonio Bold"/>
              </a:rPr>
              <a:t>Arquitectura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-4619410" y="3066153"/>
            <a:ext cx="6520258" cy="6520258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8B281"/>
            </a:solidFill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487135" y="-9285764"/>
            <a:ext cx="13313729" cy="10788392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8B281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3721404" y="6326281"/>
            <a:ext cx="10471590" cy="5235795"/>
          </a:xfrm>
          <a:custGeom>
            <a:avLst/>
            <a:gdLst/>
            <a:ahLst/>
            <a:cxnLst/>
            <a:rect r="r" b="b" t="t" l="l"/>
            <a:pathLst>
              <a:path h="5235795" w="10471590">
                <a:moveTo>
                  <a:pt x="0" y="0"/>
                </a:moveTo>
                <a:lnTo>
                  <a:pt x="10471590" y="0"/>
                </a:lnTo>
                <a:lnTo>
                  <a:pt x="10471590" y="5235795"/>
                </a:lnTo>
                <a:lnTo>
                  <a:pt x="0" y="52357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-4619410" y="3066153"/>
            <a:ext cx="6520258" cy="6520258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8B281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3168148" y="1502628"/>
            <a:ext cx="11951704" cy="8771009"/>
          </a:xfrm>
          <a:custGeom>
            <a:avLst/>
            <a:gdLst/>
            <a:ahLst/>
            <a:cxnLst/>
            <a:rect r="r" b="b" t="t" l="l"/>
            <a:pathLst>
              <a:path h="8771009" w="11951704">
                <a:moveTo>
                  <a:pt x="0" y="0"/>
                </a:moveTo>
                <a:lnTo>
                  <a:pt x="11951704" y="0"/>
                </a:lnTo>
                <a:lnTo>
                  <a:pt x="11951704" y="8771008"/>
                </a:lnTo>
                <a:lnTo>
                  <a:pt x="0" y="87710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388285" y="9525"/>
            <a:ext cx="7511429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399"/>
              </a:lnSpc>
            </a:pPr>
            <a:r>
              <a:rPr lang="en-US" sz="6999" spc="-139">
                <a:solidFill>
                  <a:srgbClr val="FFFFFF"/>
                </a:solidFill>
                <a:latin typeface="Antonio Bold"/>
              </a:rPr>
              <a:t>Interfaz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638353" y="1038225"/>
            <a:ext cx="231070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6999" spc="-139">
                <a:solidFill>
                  <a:srgbClr val="000000"/>
                </a:solidFill>
                <a:latin typeface="Antonio Bold"/>
              </a:rPr>
              <a:t>Cliente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3052205" y="5611189"/>
            <a:ext cx="10471590" cy="5235795"/>
          </a:xfrm>
          <a:custGeom>
            <a:avLst/>
            <a:gdLst/>
            <a:ahLst/>
            <a:cxnLst/>
            <a:rect r="r" b="b" t="t" l="l"/>
            <a:pathLst>
              <a:path h="5235795" w="10471590">
                <a:moveTo>
                  <a:pt x="0" y="0"/>
                </a:moveTo>
                <a:lnTo>
                  <a:pt x="10471590" y="0"/>
                </a:lnTo>
                <a:lnTo>
                  <a:pt x="10471590" y="5235795"/>
                </a:lnTo>
                <a:lnTo>
                  <a:pt x="0" y="52357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311668" y="1495425"/>
            <a:ext cx="7481075" cy="8231527"/>
          </a:xfrm>
          <a:custGeom>
            <a:avLst/>
            <a:gdLst/>
            <a:ahLst/>
            <a:cxnLst/>
            <a:rect r="r" b="b" t="t" l="l"/>
            <a:pathLst>
              <a:path h="8231527" w="7481075">
                <a:moveTo>
                  <a:pt x="0" y="0"/>
                </a:moveTo>
                <a:lnTo>
                  <a:pt x="7481074" y="0"/>
                </a:lnTo>
                <a:lnTo>
                  <a:pt x="7481074" y="8231527"/>
                </a:lnTo>
                <a:lnTo>
                  <a:pt x="0" y="82315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-4876844" y="2622795"/>
            <a:ext cx="6520258" cy="6520258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8B281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623691" y="3487264"/>
            <a:ext cx="8340029" cy="3312471"/>
          </a:xfrm>
          <a:custGeom>
            <a:avLst/>
            <a:gdLst/>
            <a:ahLst/>
            <a:cxnLst/>
            <a:rect r="r" b="b" t="t" l="l"/>
            <a:pathLst>
              <a:path h="3312471" w="8340029">
                <a:moveTo>
                  <a:pt x="0" y="0"/>
                </a:moveTo>
                <a:lnTo>
                  <a:pt x="8340029" y="0"/>
                </a:lnTo>
                <a:lnTo>
                  <a:pt x="8340029" y="3312472"/>
                </a:lnTo>
                <a:lnTo>
                  <a:pt x="0" y="33124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DAF1v_Ys6q4</dc:identifier>
  <dcterms:modified xsi:type="dcterms:W3CDTF">2011-08-01T06:04:30Z</dcterms:modified>
  <cp:revision>1</cp:revision>
  <dc:title>Avance Tiger Bot</dc:title>
</cp:coreProperties>
</file>