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Proxima Nova"/>
      <p:regular r:id="rId29"/>
      <p:bold r:id="rId30"/>
      <p:italic r:id="rId31"/>
      <p:boldItalic r:id="rId32"/>
    </p:embeddedFont>
    <p:embeddedFont>
      <p:font typeface="Nuni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8C4ABC-9BF3-4342-8AB7-E5C82743B1F5}">
  <a:tblStyle styleId="{448C4ABC-9BF3-4342-8AB7-E5C82743B1F5}"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5.xml"/><Relationship Id="rId33" Type="http://schemas.openxmlformats.org/officeDocument/2006/relationships/font" Target="fonts/Nunito-regular.fntdata"/><Relationship Id="rId10" Type="http://schemas.openxmlformats.org/officeDocument/2006/relationships/slide" Target="slides/slide4.xml"/><Relationship Id="rId32" Type="http://schemas.openxmlformats.org/officeDocument/2006/relationships/font" Target="fonts/ProximaNova-boldItalic.fntdata"/><Relationship Id="rId13" Type="http://schemas.openxmlformats.org/officeDocument/2006/relationships/slide" Target="slides/slide7.xml"/><Relationship Id="rId35" Type="http://schemas.openxmlformats.org/officeDocument/2006/relationships/font" Target="fonts/Nunito-italic.fntdata"/><Relationship Id="rId12" Type="http://schemas.openxmlformats.org/officeDocument/2006/relationships/slide" Target="slides/slide6.xml"/><Relationship Id="rId34" Type="http://schemas.openxmlformats.org/officeDocument/2006/relationships/font" Target="fonts/Nunito-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Nuni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26c07a7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626c07a7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626c07a7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626c07a7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626c07a79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626c07a7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ec3dc37a7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ec3dc37a7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ec3dc37a7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ec3dc37a7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ec3dc37a76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ec3dc37a76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ec3dc37a7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ec3dc37a7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ec3dc37a7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ec3dc37a7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ec3dc37a7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ec3dc37a7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ec3dc37a7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ec3dc37a7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48b523bd43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48b523bd43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ec3dc37a7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ec3dc37a7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48b523bd43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48b523bd43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48b523bd43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48b523bd43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ec3dc37a7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ec3dc37a7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ec3dc37a76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ec3dc37a76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48b523bd43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48b523bd43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Gustavo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48b523bd43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48b523bd43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8439bbbf3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8439bbbf3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Gustavo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ec3dc37a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ec3dc37a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ec3dc37a76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ec3dc37a76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fundacioncontrabajo.cl/blog/cultura-inclusiva/discapacidad-en-chile/" TargetMode="External"/><Relationship Id="rId4" Type="http://schemas.openxmlformats.org/officeDocument/2006/relationships/hyperlink" Target="https://www.ionos.es/digitalguide/servidores/know-how/un-vistazo-a-proyectos-basados-en-raspberry-pi/" TargetMode="External"/><Relationship Id="rId11" Type="http://schemas.openxmlformats.org/officeDocument/2006/relationships/hyperlink" Target="https://www.google.com/aclk?sa=l&amp;ai=DChcSEwiYh6zBg-eCAxWzQkgAHa01DrQYABAAGgJjZQ&amp;ae=2&amp;gclid=CjwKCAiAvJarBhA1EiwAGgZl0Dv7c80r-2R4FPdywt7CfKuvMdnQg6DExWuMWBeZi20JvoLzuDWDdBoCuAQQAvD_BwE&amp;sig=AOD64_3GEgbMZTxwJgNcNDbCnQvmIdCeEA&amp;q&amp;adurl&amp;ved=2ahUKEwiL56bBg-eCAxWrqJUCHfY0BPwQ0Qx6BAgFEAE" TargetMode="External"/><Relationship Id="rId10" Type="http://schemas.openxmlformats.org/officeDocument/2006/relationships/hyperlink" Target="https://raspberrypi.cl/raspberry/" TargetMode="External"/><Relationship Id="rId9" Type="http://schemas.openxmlformats.org/officeDocument/2006/relationships/hyperlink" Target="https://es.linkedin.com/pulse/los-100-riesgos-en-la-gesti%C3%B3n-de-proyectos-luciano-moreira-da-cruz" TargetMode="External"/><Relationship Id="rId5" Type="http://schemas.openxmlformats.org/officeDocument/2006/relationships/hyperlink" Target="https://naylampmechatronics.com/blog/10_tutorial-de-arduino-y-sensor-ultrasonico-hc-sr04.html" TargetMode="External"/><Relationship Id="rId6" Type="http://schemas.openxmlformats.org/officeDocument/2006/relationships/hyperlink" Target="https://wiki.seeedstudio.com/Grove-Ultrasonic_Ranger/" TargetMode="External"/><Relationship Id="rId7" Type="http://schemas.openxmlformats.org/officeDocument/2006/relationships/hyperlink" Target="https://solectroshop.com/es/content/60-5-pines-gpio-y-su-programacion#:~:text=Un%20pin%20GPIO%20designado%20como%20pin%20de%20entrada%20se%20puede,puede%20configurar%20en%20el%20software." TargetMode="External"/><Relationship Id="rId8" Type="http://schemas.openxmlformats.org/officeDocument/2006/relationships/hyperlink" Target="https://lsi2.ugr.es/~mvega/docis/casos%20de%20uso.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nvSpPr>
        <p:spPr>
          <a:xfrm>
            <a:off x="2326350" y="1280600"/>
            <a:ext cx="4491300" cy="1227000"/>
          </a:xfrm>
          <a:prstGeom prst="rect">
            <a:avLst/>
          </a:prstGeom>
          <a:noFill/>
          <a:ln>
            <a:noFill/>
          </a:ln>
        </p:spPr>
        <p:txBody>
          <a:bodyPr anchorCtr="0" anchor="ctr" bIns="91425" lIns="91425" spcFirstLastPara="1" rIns="91425" wrap="square" tIns="91425">
            <a:normAutofit lnSpcReduction="10000"/>
          </a:bodyPr>
          <a:lstStyle/>
          <a:p>
            <a:pPr indent="0" lvl="0" marL="0" rtl="0" algn="ctr">
              <a:spcBef>
                <a:spcPts val="0"/>
              </a:spcBef>
              <a:spcAft>
                <a:spcPts val="0"/>
              </a:spcAft>
              <a:buNone/>
            </a:pPr>
            <a:r>
              <a:rPr b="1" lang="es" sz="3800">
                <a:solidFill>
                  <a:srgbClr val="AF7B51"/>
                </a:solidFill>
                <a:latin typeface="Nunito"/>
                <a:ea typeface="Nunito"/>
                <a:cs typeface="Nunito"/>
                <a:sym typeface="Nunito"/>
              </a:rPr>
              <a:t>Informe N°2: </a:t>
            </a:r>
            <a:endParaRPr b="1" sz="3800">
              <a:solidFill>
                <a:srgbClr val="AF7B51"/>
              </a:solidFill>
              <a:latin typeface="Nunito"/>
              <a:ea typeface="Nunito"/>
              <a:cs typeface="Nunito"/>
              <a:sym typeface="Nunito"/>
            </a:endParaRPr>
          </a:p>
          <a:p>
            <a:pPr indent="0" lvl="0" marL="0" rtl="0" algn="ctr">
              <a:spcBef>
                <a:spcPts val="0"/>
              </a:spcBef>
              <a:spcAft>
                <a:spcPts val="0"/>
              </a:spcAft>
              <a:buNone/>
            </a:pPr>
            <a:r>
              <a:rPr b="1" lang="es" sz="3800">
                <a:solidFill>
                  <a:srgbClr val="AF7B51"/>
                </a:solidFill>
                <a:latin typeface="Nunito"/>
                <a:ea typeface="Nunito"/>
                <a:cs typeface="Nunito"/>
                <a:sym typeface="Nunito"/>
              </a:rPr>
              <a:t>Hands Free Home</a:t>
            </a:r>
            <a:endParaRPr b="1" sz="3800">
              <a:solidFill>
                <a:srgbClr val="AF7B51"/>
              </a:solidFill>
              <a:latin typeface="Nunito"/>
              <a:ea typeface="Nunito"/>
              <a:cs typeface="Nunito"/>
              <a:sym typeface="Nunito"/>
            </a:endParaRPr>
          </a:p>
        </p:txBody>
      </p:sp>
      <p:sp>
        <p:nvSpPr>
          <p:cNvPr id="129" name="Google Shape;129;p13"/>
          <p:cNvSpPr txBox="1"/>
          <p:nvPr/>
        </p:nvSpPr>
        <p:spPr>
          <a:xfrm>
            <a:off x="5088600" y="2899650"/>
            <a:ext cx="3743700" cy="18108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b="1" lang="es" sz="1600">
                <a:solidFill>
                  <a:srgbClr val="AF7B51"/>
                </a:solidFill>
                <a:latin typeface="Calibri"/>
                <a:ea typeface="Calibri"/>
                <a:cs typeface="Calibri"/>
                <a:sym typeface="Calibri"/>
              </a:rPr>
              <a:t>Integrantes: Gustavo Rios</a:t>
            </a:r>
            <a:endParaRPr b="1" sz="1600">
              <a:solidFill>
                <a:srgbClr val="AF7B51"/>
              </a:solidFill>
              <a:latin typeface="Calibri"/>
              <a:ea typeface="Calibri"/>
              <a:cs typeface="Calibri"/>
              <a:sym typeface="Calibri"/>
            </a:endParaRPr>
          </a:p>
          <a:p>
            <a:pPr indent="0" lvl="0" marL="0" rtl="0" algn="ctr">
              <a:lnSpc>
                <a:spcPct val="80000"/>
              </a:lnSpc>
              <a:spcBef>
                <a:spcPts val="0"/>
              </a:spcBef>
              <a:spcAft>
                <a:spcPts val="0"/>
              </a:spcAft>
              <a:buNone/>
            </a:pPr>
            <a:r>
              <a:rPr b="1" lang="es" sz="1600">
                <a:solidFill>
                  <a:srgbClr val="AF7B51"/>
                </a:solidFill>
                <a:latin typeface="Calibri"/>
                <a:ea typeface="Calibri"/>
                <a:cs typeface="Calibri"/>
                <a:sym typeface="Calibri"/>
              </a:rPr>
              <a:t>                           Kevin Arancibia</a:t>
            </a:r>
            <a:endParaRPr b="1" sz="1600">
              <a:solidFill>
                <a:srgbClr val="AF7B51"/>
              </a:solidFill>
              <a:latin typeface="Calibri"/>
              <a:ea typeface="Calibri"/>
              <a:cs typeface="Calibri"/>
              <a:sym typeface="Calibri"/>
            </a:endParaRPr>
          </a:p>
          <a:p>
            <a:pPr indent="0" lvl="0" marL="0" rtl="0" algn="ctr">
              <a:lnSpc>
                <a:spcPct val="80000"/>
              </a:lnSpc>
              <a:spcBef>
                <a:spcPts val="0"/>
              </a:spcBef>
              <a:spcAft>
                <a:spcPts val="0"/>
              </a:spcAft>
              <a:buNone/>
            </a:pPr>
            <a:r>
              <a:rPr b="1" lang="es" sz="1600">
                <a:solidFill>
                  <a:srgbClr val="AF7B51"/>
                </a:solidFill>
                <a:latin typeface="Calibri"/>
                <a:ea typeface="Calibri"/>
                <a:cs typeface="Calibri"/>
                <a:sym typeface="Calibri"/>
              </a:rPr>
              <a:t>                                 Gonzalo De Miguel</a:t>
            </a:r>
            <a:endParaRPr b="1" sz="1600">
              <a:solidFill>
                <a:srgbClr val="AF7B51"/>
              </a:solidFill>
              <a:latin typeface="Calibri"/>
              <a:ea typeface="Calibri"/>
              <a:cs typeface="Calibri"/>
              <a:sym typeface="Calibri"/>
            </a:endParaRPr>
          </a:p>
          <a:p>
            <a:pPr indent="0" lvl="0" marL="0" rtl="0" algn="ctr">
              <a:lnSpc>
                <a:spcPct val="80000"/>
              </a:lnSpc>
              <a:spcBef>
                <a:spcPts val="0"/>
              </a:spcBef>
              <a:spcAft>
                <a:spcPts val="0"/>
              </a:spcAft>
              <a:buNone/>
            </a:pPr>
            <a:r>
              <a:rPr b="1" lang="es" sz="1600">
                <a:solidFill>
                  <a:srgbClr val="AF7B51"/>
                </a:solidFill>
                <a:latin typeface="Calibri"/>
                <a:ea typeface="Calibri"/>
                <a:cs typeface="Calibri"/>
                <a:sym typeface="Calibri"/>
              </a:rPr>
              <a:t>                    Kevin Rojas</a:t>
            </a:r>
            <a:endParaRPr b="1" sz="1600">
              <a:solidFill>
                <a:srgbClr val="AF7B51"/>
              </a:solidFill>
              <a:latin typeface="Calibri"/>
              <a:ea typeface="Calibri"/>
              <a:cs typeface="Calibri"/>
              <a:sym typeface="Calibri"/>
            </a:endParaRPr>
          </a:p>
          <a:p>
            <a:pPr indent="0" lvl="0" marL="0" rtl="0" algn="l">
              <a:lnSpc>
                <a:spcPct val="80000"/>
              </a:lnSpc>
              <a:spcBef>
                <a:spcPts val="0"/>
              </a:spcBef>
              <a:spcAft>
                <a:spcPts val="0"/>
              </a:spcAft>
              <a:buNone/>
            </a:pPr>
            <a:r>
              <a:rPr b="1" lang="es" sz="1600">
                <a:solidFill>
                  <a:srgbClr val="AF7B51"/>
                </a:solidFill>
                <a:latin typeface="Calibri"/>
                <a:ea typeface="Calibri"/>
                <a:cs typeface="Calibri"/>
                <a:sym typeface="Calibri"/>
              </a:rPr>
              <a:t>	   </a:t>
            </a:r>
            <a:endParaRPr b="1" sz="1600">
              <a:solidFill>
                <a:srgbClr val="AF7B51"/>
              </a:solidFill>
              <a:latin typeface="Calibri"/>
              <a:ea typeface="Calibri"/>
              <a:cs typeface="Calibri"/>
              <a:sym typeface="Calibri"/>
            </a:endParaRPr>
          </a:p>
          <a:p>
            <a:pPr indent="0" lvl="0" marL="457200" rtl="0" algn="l">
              <a:lnSpc>
                <a:spcPct val="80000"/>
              </a:lnSpc>
              <a:spcBef>
                <a:spcPts val="0"/>
              </a:spcBef>
              <a:spcAft>
                <a:spcPts val="0"/>
              </a:spcAft>
              <a:buNone/>
            </a:pPr>
            <a:r>
              <a:rPr b="1" lang="es" sz="1600">
                <a:solidFill>
                  <a:srgbClr val="AF7B51"/>
                </a:solidFill>
                <a:latin typeface="Calibri"/>
                <a:ea typeface="Calibri"/>
                <a:cs typeface="Calibri"/>
                <a:sym typeface="Calibri"/>
              </a:rPr>
              <a:t>     Curso: Proyecto II</a:t>
            </a:r>
            <a:endParaRPr b="1" sz="1600">
              <a:solidFill>
                <a:srgbClr val="AF7B51"/>
              </a:solidFill>
              <a:latin typeface="Calibri"/>
              <a:ea typeface="Calibri"/>
              <a:cs typeface="Calibri"/>
              <a:sym typeface="Calibri"/>
            </a:endParaRPr>
          </a:p>
          <a:p>
            <a:pPr indent="0" lvl="0" marL="457200" rtl="0" algn="l">
              <a:lnSpc>
                <a:spcPct val="80000"/>
              </a:lnSpc>
              <a:spcBef>
                <a:spcPts val="0"/>
              </a:spcBef>
              <a:spcAft>
                <a:spcPts val="0"/>
              </a:spcAft>
              <a:buNone/>
            </a:pPr>
            <a:r>
              <a:rPr b="1" lang="es" sz="1600">
                <a:solidFill>
                  <a:srgbClr val="AF7B51"/>
                </a:solidFill>
                <a:latin typeface="Calibri"/>
                <a:ea typeface="Calibri"/>
                <a:cs typeface="Calibri"/>
                <a:sym typeface="Calibri"/>
              </a:rPr>
              <a:t>     Profesor: Diego Aracena</a:t>
            </a:r>
            <a:endParaRPr b="1" sz="1600">
              <a:solidFill>
                <a:srgbClr val="AF7B51"/>
              </a:solidFill>
              <a:latin typeface="Calibri"/>
              <a:ea typeface="Calibri"/>
              <a:cs typeface="Calibri"/>
              <a:sym typeface="Calibri"/>
            </a:endParaRPr>
          </a:p>
        </p:txBody>
      </p:sp>
      <p:pic>
        <p:nvPicPr>
          <p:cNvPr id="130" name="Google Shape;130;p13"/>
          <p:cNvPicPr preferRelativeResize="0"/>
          <p:nvPr/>
        </p:nvPicPr>
        <p:blipFill>
          <a:blip r:embed="rId3">
            <a:alphaModFix/>
          </a:blip>
          <a:stretch>
            <a:fillRect/>
          </a:stretch>
        </p:blipFill>
        <p:spPr>
          <a:xfrm>
            <a:off x="363550" y="240523"/>
            <a:ext cx="556200" cy="834300"/>
          </a:xfrm>
          <a:prstGeom prst="rect">
            <a:avLst/>
          </a:prstGeom>
          <a:noFill/>
          <a:ln>
            <a:noFill/>
          </a:ln>
        </p:spPr>
      </p:pic>
      <p:sp>
        <p:nvSpPr>
          <p:cNvPr id="131" name="Google Shape;131;p13"/>
          <p:cNvSpPr txBox="1"/>
          <p:nvPr/>
        </p:nvSpPr>
        <p:spPr>
          <a:xfrm>
            <a:off x="919750" y="240525"/>
            <a:ext cx="2548800" cy="8343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a:latin typeface="Proxima Nova"/>
                <a:ea typeface="Proxima Nova"/>
                <a:cs typeface="Proxima Nova"/>
                <a:sym typeface="Proxima Nova"/>
              </a:rPr>
              <a:t>Universidad de Tarapacá</a:t>
            </a:r>
            <a:endParaRPr b="1">
              <a:latin typeface="Proxima Nova"/>
              <a:ea typeface="Proxima Nova"/>
              <a:cs typeface="Proxima Nova"/>
              <a:sym typeface="Proxima Nova"/>
            </a:endParaRPr>
          </a:p>
          <a:p>
            <a:pPr indent="0" lvl="0" marL="0" rtl="0" algn="l">
              <a:spcBef>
                <a:spcPts val="0"/>
              </a:spcBef>
              <a:spcAft>
                <a:spcPts val="0"/>
              </a:spcAft>
              <a:buNone/>
            </a:pPr>
            <a:r>
              <a:rPr lang="es">
                <a:latin typeface="Proxima Nova"/>
                <a:ea typeface="Proxima Nova"/>
                <a:cs typeface="Proxima Nova"/>
                <a:sym typeface="Proxima Nova"/>
              </a:rPr>
              <a:t>Departamento de Ing. Civil en Computación e Informática</a:t>
            </a:r>
            <a:endParaRPr>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819150" y="6857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Modelo de diseño (Casos de uso)</a:t>
            </a:r>
            <a:endParaRPr/>
          </a:p>
        </p:txBody>
      </p:sp>
      <p:sp>
        <p:nvSpPr>
          <p:cNvPr id="192" name="Google Shape;192;p22"/>
          <p:cNvSpPr txBox="1"/>
          <p:nvPr>
            <p:ph idx="1" type="body"/>
          </p:nvPr>
        </p:nvSpPr>
        <p:spPr>
          <a:xfrm>
            <a:off x="819150" y="1404425"/>
            <a:ext cx="7505700" cy="24480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s" sz="1800">
                <a:solidFill>
                  <a:srgbClr val="000000"/>
                </a:solidFill>
                <a:latin typeface="Arial"/>
                <a:ea typeface="Arial"/>
                <a:cs typeface="Arial"/>
                <a:sym typeface="Arial"/>
              </a:rPr>
              <a:t>a) Caso de Uso:</a:t>
            </a:r>
            <a:r>
              <a:rPr lang="es" sz="1800">
                <a:solidFill>
                  <a:srgbClr val="000000"/>
                </a:solidFill>
                <a:latin typeface="Arial"/>
                <a:ea typeface="Arial"/>
                <a:cs typeface="Arial"/>
                <a:sym typeface="Arial"/>
              </a:rPr>
              <a:t> Contratar servicios e instalación</a:t>
            </a:r>
            <a:endParaRPr sz="1800"/>
          </a:p>
        </p:txBody>
      </p:sp>
      <p:graphicFrame>
        <p:nvGraphicFramePr>
          <p:cNvPr id="193" name="Google Shape;193;p22"/>
          <p:cNvGraphicFramePr/>
          <p:nvPr/>
        </p:nvGraphicFramePr>
        <p:xfrm>
          <a:off x="1711425" y="1858025"/>
          <a:ext cx="3000000" cy="3000000"/>
        </p:xfrm>
        <a:graphic>
          <a:graphicData uri="http://schemas.openxmlformats.org/drawingml/2006/table">
            <a:tbl>
              <a:tblPr bandRow="1">
                <a:noFill/>
                <a:tableStyleId>{448C4ABC-9BF3-4342-8AB7-E5C82743B1F5}</a:tableStyleId>
              </a:tblPr>
              <a:tblGrid>
                <a:gridCol w="2609850"/>
                <a:gridCol w="2990850"/>
              </a:tblGrid>
              <a:tr h="12700">
                <a:tc gridSpan="2">
                  <a:txBody>
                    <a:bodyPr/>
                    <a:lstStyle/>
                    <a:p>
                      <a:pPr indent="0" lvl="0" marL="0" rtl="0" algn="l">
                        <a:spcBef>
                          <a:spcPts val="0"/>
                        </a:spcBef>
                        <a:spcAft>
                          <a:spcPts val="0"/>
                        </a:spcAft>
                        <a:buNone/>
                      </a:pPr>
                      <a:r>
                        <a:rPr b="1" lang="es" sz="1100">
                          <a:latin typeface="Calibri"/>
                          <a:ea typeface="Calibri"/>
                          <a:cs typeface="Calibri"/>
                          <a:sym typeface="Calibri"/>
                        </a:rPr>
                        <a:t>Nombre CUS:</a:t>
                      </a:r>
                      <a:r>
                        <a:rPr lang="es" sz="1100">
                          <a:latin typeface="Calibri"/>
                          <a:ea typeface="Calibri"/>
                          <a:cs typeface="Calibri"/>
                          <a:sym typeface="Calibri"/>
                        </a:rPr>
                        <a:t> Contratar servicios e instalación.</a:t>
                      </a:r>
                      <a:endParaRPr sz="1100">
                        <a:solidFill>
                          <a:srgbClr val="FF0000"/>
                        </a:solidFill>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Autor/Fecha:</a:t>
                      </a:r>
                      <a:r>
                        <a:rPr lang="es" sz="1100">
                          <a:latin typeface="Calibri"/>
                          <a:ea typeface="Calibri"/>
                          <a:cs typeface="Calibri"/>
                          <a:sym typeface="Calibri"/>
                        </a:rPr>
                        <a:t> Kevin Arancibia 27-11-23</a:t>
                      </a:r>
                      <a:endParaRPr sz="1100">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Resumen:</a:t>
                      </a:r>
                      <a:r>
                        <a:rPr lang="es" sz="1100">
                          <a:latin typeface="Calibri"/>
                          <a:ea typeface="Calibri"/>
                          <a:cs typeface="Calibri"/>
                          <a:sym typeface="Calibri"/>
                        </a:rPr>
                        <a:t> El usuario selecciona los servicios indicando los equipos necesarios que lo satisfagan.</a:t>
                      </a:r>
                      <a:endParaRPr sz="1100">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Actor:</a:t>
                      </a:r>
                      <a:r>
                        <a:rPr lang="es" sz="1100">
                          <a:latin typeface="Calibri"/>
                          <a:ea typeface="Calibri"/>
                          <a:cs typeface="Calibri"/>
                          <a:sym typeface="Calibri"/>
                        </a:rPr>
                        <a:t> Usuario/Empleado</a:t>
                      </a:r>
                      <a:endParaRPr sz="1100">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Condición previa:</a:t>
                      </a:r>
                      <a:r>
                        <a:rPr lang="es" sz="1100">
                          <a:latin typeface="Calibri"/>
                          <a:ea typeface="Calibri"/>
                          <a:cs typeface="Calibri"/>
                          <a:sym typeface="Calibri"/>
                        </a:rPr>
                        <a:t> ---</a:t>
                      </a:r>
                      <a:endParaRPr sz="1100">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u="sng">
                          <a:latin typeface="Calibri"/>
                          <a:ea typeface="Calibri"/>
                          <a:cs typeface="Calibri"/>
                          <a:sym typeface="Calibri"/>
                        </a:rPr>
                        <a:t>Flujo Principal: Usuario</a:t>
                      </a:r>
                      <a:endParaRPr b="1"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1.- El </a:t>
                      </a:r>
                      <a:r>
                        <a:rPr lang="es" sz="1100" u="sng">
                          <a:latin typeface="Calibri"/>
                          <a:ea typeface="Calibri"/>
                          <a:cs typeface="Calibri"/>
                          <a:sym typeface="Calibri"/>
                        </a:rPr>
                        <a:t>usuario</a:t>
                      </a:r>
                      <a:r>
                        <a:rPr lang="es" sz="1100">
                          <a:latin typeface="Calibri"/>
                          <a:ea typeface="Calibri"/>
                          <a:cs typeface="Calibri"/>
                          <a:sym typeface="Calibri"/>
                        </a:rPr>
                        <a:t> selecciona los tipos de equipos y la cantidad.</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2.- El </a:t>
                      </a:r>
                      <a:r>
                        <a:rPr lang="es" sz="1100" u="sng">
                          <a:latin typeface="Calibri"/>
                          <a:ea typeface="Calibri"/>
                          <a:cs typeface="Calibri"/>
                          <a:sym typeface="Calibri"/>
                        </a:rPr>
                        <a:t>empleado</a:t>
                      </a:r>
                      <a:r>
                        <a:rPr lang="es" sz="1100">
                          <a:latin typeface="Calibri"/>
                          <a:ea typeface="Calibri"/>
                          <a:cs typeface="Calibri"/>
                          <a:sym typeface="Calibri"/>
                        </a:rPr>
                        <a:t> entrega un monto total.</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3.- El </a:t>
                      </a:r>
                      <a:r>
                        <a:rPr lang="es" sz="1100" u="sng">
                          <a:latin typeface="Calibri"/>
                          <a:ea typeface="Calibri"/>
                          <a:cs typeface="Calibri"/>
                          <a:sym typeface="Calibri"/>
                        </a:rPr>
                        <a:t>usuario</a:t>
                      </a:r>
                      <a:r>
                        <a:rPr lang="es" sz="1100">
                          <a:latin typeface="Calibri"/>
                          <a:ea typeface="Calibri"/>
                          <a:cs typeface="Calibri"/>
                          <a:sym typeface="Calibri"/>
                        </a:rPr>
                        <a:t> realiza el pago de los equipos y solicita instalación.</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4.- (Incluye CUS: Imprimir tarjeta con Código QR)</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5.- El </a:t>
                      </a:r>
                      <a:r>
                        <a:rPr lang="es" sz="1100" u="sng">
                          <a:latin typeface="Calibri"/>
                          <a:ea typeface="Calibri"/>
                          <a:cs typeface="Calibri"/>
                          <a:sym typeface="Calibri"/>
                        </a:rPr>
                        <a:t>empleado</a:t>
                      </a:r>
                      <a:r>
                        <a:rPr lang="es" sz="1100">
                          <a:latin typeface="Calibri"/>
                          <a:ea typeface="Calibri"/>
                          <a:cs typeface="Calibri"/>
                          <a:sym typeface="Calibri"/>
                        </a:rPr>
                        <a:t> se dirige al domicilio para instalar la cámara, el raspberry y las conexiones con los sensores unidos a los servomotor calibrando estos últimos a gusto del usuario.</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6.- (Incluye CUS: Acceso al hogar por la puerta principal)</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7.- El empleado le pide al </a:t>
                      </a:r>
                      <a:r>
                        <a:rPr lang="es" sz="1100" u="sng">
                          <a:latin typeface="Calibri"/>
                          <a:ea typeface="Calibri"/>
                          <a:cs typeface="Calibri"/>
                          <a:sym typeface="Calibri"/>
                        </a:rPr>
                        <a:t>usuario</a:t>
                      </a:r>
                      <a:r>
                        <a:rPr lang="es" sz="1100">
                          <a:latin typeface="Calibri"/>
                          <a:ea typeface="Calibri"/>
                          <a:cs typeface="Calibri"/>
                          <a:sym typeface="Calibri"/>
                        </a:rPr>
                        <a:t> probar el funcionamiento, se acercará a las puertas interiores realizando las aperturas de estas a través del sensor ultrasónico.</a:t>
                      </a:r>
                      <a:endParaRPr sz="1100">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Postcondiciones:</a:t>
                      </a:r>
                      <a:r>
                        <a:rPr lang="es" sz="1100">
                          <a:latin typeface="Calibri"/>
                          <a:ea typeface="Calibri"/>
                          <a:cs typeface="Calibri"/>
                          <a:sym typeface="Calibri"/>
                        </a:rPr>
                        <a:t> Instalación del equipo</a:t>
                      </a:r>
                      <a:endParaRPr sz="1100">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Valor medible: </a:t>
                      </a:r>
                      <a:endParaRPr sz="1100">
                        <a:latin typeface="Calibri"/>
                        <a:ea typeface="Calibri"/>
                        <a:cs typeface="Calibri"/>
                        <a:sym typeface="Calibri"/>
                      </a:endParaRPr>
                    </a:p>
                  </a:txBody>
                  <a:tcPr marT="0" marB="0" marR="68575" marL="68575"/>
                </a:tc>
                <a:tc h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ph idx="1" type="body"/>
          </p:nvPr>
        </p:nvSpPr>
        <p:spPr>
          <a:xfrm>
            <a:off x="819150" y="524950"/>
            <a:ext cx="7505700" cy="954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s" sz="1800">
                <a:solidFill>
                  <a:srgbClr val="000000"/>
                </a:solidFill>
                <a:latin typeface="Arial"/>
                <a:ea typeface="Arial"/>
                <a:cs typeface="Arial"/>
                <a:sym typeface="Arial"/>
              </a:rPr>
              <a:t>b) Caso de Uso:</a:t>
            </a:r>
            <a:r>
              <a:rPr lang="es" sz="1800">
                <a:solidFill>
                  <a:srgbClr val="000000"/>
                </a:solidFill>
                <a:latin typeface="Arial"/>
                <a:ea typeface="Arial"/>
                <a:cs typeface="Arial"/>
                <a:sym typeface="Arial"/>
              </a:rPr>
              <a:t> Imprimir tarjeta con Código QR</a:t>
            </a:r>
            <a:endParaRPr sz="1800"/>
          </a:p>
        </p:txBody>
      </p:sp>
      <p:graphicFrame>
        <p:nvGraphicFramePr>
          <p:cNvPr id="199" name="Google Shape;199;p23"/>
          <p:cNvGraphicFramePr/>
          <p:nvPr/>
        </p:nvGraphicFramePr>
        <p:xfrm>
          <a:off x="1705025" y="1418300"/>
          <a:ext cx="3000000" cy="3000000"/>
        </p:xfrm>
        <a:graphic>
          <a:graphicData uri="http://schemas.openxmlformats.org/drawingml/2006/table">
            <a:tbl>
              <a:tblPr bandRow="1">
                <a:noFill/>
                <a:tableStyleId>{448C4ABC-9BF3-4342-8AB7-E5C82743B1F5}</a:tableStyleId>
              </a:tblPr>
              <a:tblGrid>
                <a:gridCol w="2609850"/>
                <a:gridCol w="2990850"/>
              </a:tblGrid>
              <a:tr h="12700">
                <a:tc gridSpan="2">
                  <a:txBody>
                    <a:bodyPr/>
                    <a:lstStyle/>
                    <a:p>
                      <a:pPr indent="0" lvl="0" marL="0" rtl="0" algn="l">
                        <a:spcBef>
                          <a:spcPts val="0"/>
                        </a:spcBef>
                        <a:spcAft>
                          <a:spcPts val="0"/>
                        </a:spcAft>
                        <a:buNone/>
                      </a:pPr>
                      <a:r>
                        <a:rPr b="1" lang="es" sz="1100">
                          <a:latin typeface="Calibri"/>
                          <a:ea typeface="Calibri"/>
                          <a:cs typeface="Calibri"/>
                          <a:sym typeface="Calibri"/>
                        </a:rPr>
                        <a:t>Nombre CUS:</a:t>
                      </a:r>
                      <a:r>
                        <a:rPr lang="es" sz="1100">
                          <a:latin typeface="Calibri"/>
                          <a:ea typeface="Calibri"/>
                          <a:cs typeface="Calibri"/>
                          <a:sym typeface="Calibri"/>
                        </a:rPr>
                        <a:t> Imprimir tarjeta con Código QR</a:t>
                      </a:r>
                      <a:endParaRPr sz="1100">
                        <a:solidFill>
                          <a:srgbClr val="FF0000"/>
                        </a:solidFill>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Autor/Fecha:</a:t>
                      </a:r>
                      <a:r>
                        <a:rPr lang="es" sz="1100">
                          <a:latin typeface="Calibri"/>
                          <a:ea typeface="Calibri"/>
                          <a:cs typeface="Calibri"/>
                          <a:sym typeface="Calibri"/>
                        </a:rPr>
                        <a:t> Kevin Arancibia 27-11-23</a:t>
                      </a:r>
                      <a:endParaRPr sz="1100">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Resumen:</a:t>
                      </a:r>
                      <a:r>
                        <a:rPr lang="es" sz="1100">
                          <a:latin typeface="Calibri"/>
                          <a:ea typeface="Calibri"/>
                          <a:cs typeface="Calibri"/>
                          <a:sym typeface="Calibri"/>
                        </a:rPr>
                        <a:t> El usuario ingresa sus datos para recibir su tarjeta con el código QR de ingreso.</a:t>
                      </a:r>
                      <a:endParaRPr sz="1100">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Actor:</a:t>
                      </a:r>
                      <a:r>
                        <a:rPr lang="es" sz="1100">
                          <a:latin typeface="Calibri"/>
                          <a:ea typeface="Calibri"/>
                          <a:cs typeface="Calibri"/>
                          <a:sym typeface="Calibri"/>
                        </a:rPr>
                        <a:t> Usuario/Empleado</a:t>
                      </a:r>
                      <a:endParaRPr sz="1100">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Condición previa:</a:t>
                      </a:r>
                      <a:r>
                        <a:rPr lang="es" sz="1100">
                          <a:latin typeface="Calibri"/>
                          <a:ea typeface="Calibri"/>
                          <a:cs typeface="Calibri"/>
                          <a:sym typeface="Calibri"/>
                        </a:rPr>
                        <a:t> ---</a:t>
                      </a:r>
                      <a:endParaRPr sz="1100">
                        <a:latin typeface="Calibri"/>
                        <a:ea typeface="Calibri"/>
                        <a:cs typeface="Calibri"/>
                        <a:sym typeface="Calibri"/>
                      </a:endParaRPr>
                    </a:p>
                  </a:txBody>
                  <a:tcPr marT="0" marB="0" marR="68575" marL="68575"/>
                </a:tc>
                <a:tc hMerge="1"/>
              </a:tr>
              <a:tr h="1865400">
                <a:tc gridSpan="2">
                  <a:txBody>
                    <a:bodyPr/>
                    <a:lstStyle/>
                    <a:p>
                      <a:pPr indent="0" lvl="0" marL="0" rtl="0" algn="l">
                        <a:spcBef>
                          <a:spcPts val="0"/>
                        </a:spcBef>
                        <a:spcAft>
                          <a:spcPts val="0"/>
                        </a:spcAft>
                        <a:buNone/>
                      </a:pPr>
                      <a:r>
                        <a:rPr b="1" lang="es" sz="1100" u="sng">
                          <a:latin typeface="Calibri"/>
                          <a:ea typeface="Calibri"/>
                          <a:cs typeface="Calibri"/>
                          <a:sym typeface="Calibri"/>
                        </a:rPr>
                        <a:t>Flujo Principal: Usuario</a:t>
                      </a:r>
                      <a:endParaRPr b="1"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1.- El usuario mandar a crear una tarjeta con el código QR y el sistema revisa la disponibilidad de material.</a:t>
                      </a:r>
                      <a:endParaRPr sz="1100">
                        <a:latin typeface="Calibri"/>
                        <a:ea typeface="Calibri"/>
                        <a:cs typeface="Calibri"/>
                        <a:sym typeface="Calibri"/>
                      </a:endParaRPr>
                    </a:p>
                    <a:p>
                      <a:pPr indent="-298450" lvl="0" marL="457200" rtl="0" algn="l">
                        <a:spcBef>
                          <a:spcPts val="0"/>
                        </a:spcBef>
                        <a:spcAft>
                          <a:spcPts val="0"/>
                        </a:spcAft>
                        <a:buSzPts val="1100"/>
                        <a:buFont typeface="Calibri"/>
                        <a:buAutoNum type="alphaLcPeriod"/>
                      </a:pPr>
                      <a:r>
                        <a:rPr lang="es" sz="1100">
                          <a:latin typeface="Calibri"/>
                          <a:ea typeface="Calibri"/>
                          <a:cs typeface="Calibri"/>
                          <a:sym typeface="Calibri"/>
                        </a:rPr>
                        <a:t>Si hay material suficiente</a:t>
                      </a:r>
                      <a:endParaRPr sz="1100">
                        <a:latin typeface="Calibri"/>
                        <a:ea typeface="Calibri"/>
                        <a:cs typeface="Calibri"/>
                        <a:sym typeface="Calibri"/>
                      </a:endParaRPr>
                    </a:p>
                    <a:p>
                      <a:pPr indent="-298450" lvl="0" marL="457200" rtl="0" algn="l">
                        <a:spcBef>
                          <a:spcPts val="0"/>
                        </a:spcBef>
                        <a:spcAft>
                          <a:spcPts val="0"/>
                        </a:spcAft>
                        <a:buSzPts val="1100"/>
                        <a:buFont typeface="Calibri"/>
                        <a:buAutoNum type="alphaLcPeriod"/>
                      </a:pPr>
                      <a:r>
                        <a:rPr lang="es" sz="1100">
                          <a:latin typeface="Calibri"/>
                          <a:ea typeface="Calibri"/>
                          <a:cs typeface="Calibri"/>
                          <a:sym typeface="Calibri"/>
                        </a:rPr>
                        <a:t>No cuenta con el material suficiente para imprimir la tarjeta.</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2</a:t>
                      </a:r>
                      <a:r>
                        <a:rPr lang="es" sz="1100">
                          <a:latin typeface="Calibri"/>
                          <a:ea typeface="Calibri"/>
                          <a:cs typeface="Calibri"/>
                          <a:sym typeface="Calibri"/>
                        </a:rPr>
                        <a:t>.- El empleado solicita los datos del usuario.</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3.- El empleado ingresa los datos:</a:t>
                      </a:r>
                      <a:endParaRPr sz="1100">
                        <a:latin typeface="Calibri"/>
                        <a:ea typeface="Calibri"/>
                        <a:cs typeface="Calibri"/>
                        <a:sym typeface="Calibri"/>
                      </a:endParaRPr>
                    </a:p>
                    <a:p>
                      <a:pPr indent="-298450" lvl="0" marL="457200" rtl="0" algn="l">
                        <a:spcBef>
                          <a:spcPts val="0"/>
                        </a:spcBef>
                        <a:spcAft>
                          <a:spcPts val="0"/>
                        </a:spcAft>
                        <a:buSzPts val="1100"/>
                        <a:buFont typeface="Calibri"/>
                        <a:buAutoNum type="alphaLcPeriod"/>
                      </a:pPr>
                      <a:r>
                        <a:rPr lang="es" sz="1100">
                          <a:latin typeface="Calibri"/>
                          <a:ea typeface="Calibri"/>
                          <a:cs typeface="Calibri"/>
                          <a:sym typeface="Calibri"/>
                        </a:rPr>
                        <a:t>nombre</a:t>
                      </a:r>
                      <a:endParaRPr sz="1100">
                        <a:latin typeface="Calibri"/>
                        <a:ea typeface="Calibri"/>
                        <a:cs typeface="Calibri"/>
                        <a:sym typeface="Calibri"/>
                      </a:endParaRPr>
                    </a:p>
                    <a:p>
                      <a:pPr indent="-298450" lvl="0" marL="457200" rtl="0" algn="l">
                        <a:spcBef>
                          <a:spcPts val="0"/>
                        </a:spcBef>
                        <a:spcAft>
                          <a:spcPts val="0"/>
                        </a:spcAft>
                        <a:buSzPts val="1100"/>
                        <a:buFont typeface="Calibri"/>
                        <a:buAutoNum type="alphaLcPeriod"/>
                      </a:pPr>
                      <a:r>
                        <a:rPr lang="es" sz="1100">
                          <a:latin typeface="Calibri"/>
                          <a:ea typeface="Calibri"/>
                          <a:cs typeface="Calibri"/>
                          <a:sym typeface="Calibri"/>
                        </a:rPr>
                        <a:t>apellido</a:t>
                      </a:r>
                      <a:endParaRPr sz="1100">
                        <a:latin typeface="Calibri"/>
                        <a:ea typeface="Calibri"/>
                        <a:cs typeface="Calibri"/>
                        <a:sym typeface="Calibri"/>
                      </a:endParaRPr>
                    </a:p>
                    <a:p>
                      <a:pPr indent="-298450" lvl="0" marL="457200" rtl="0" algn="l">
                        <a:spcBef>
                          <a:spcPts val="0"/>
                        </a:spcBef>
                        <a:spcAft>
                          <a:spcPts val="0"/>
                        </a:spcAft>
                        <a:buSzPts val="1100"/>
                        <a:buFont typeface="Calibri"/>
                        <a:buAutoNum type="alphaLcPeriod"/>
                      </a:pPr>
                      <a:r>
                        <a:rPr lang="es" sz="1100">
                          <a:latin typeface="Calibri"/>
                          <a:ea typeface="Calibri"/>
                          <a:cs typeface="Calibri"/>
                          <a:sym typeface="Calibri"/>
                        </a:rPr>
                        <a:t>dirección</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4.- El sistema guarda los datos en la BD.</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5.- El sistema genera un Código QR relacionado al usuario y la dirección entregada.</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6.- Imprime una tarjeta con código QR.</a:t>
                      </a:r>
                      <a:endParaRPr sz="1100">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Postcondiciones:</a:t>
                      </a:r>
                      <a:r>
                        <a:rPr lang="es" sz="1100">
                          <a:latin typeface="Calibri"/>
                          <a:ea typeface="Calibri"/>
                          <a:cs typeface="Calibri"/>
                          <a:sym typeface="Calibri"/>
                        </a:rPr>
                        <a:t> ---</a:t>
                      </a:r>
                      <a:endParaRPr sz="1100">
                        <a:latin typeface="Calibri"/>
                        <a:ea typeface="Calibri"/>
                        <a:cs typeface="Calibri"/>
                        <a:sym typeface="Calibri"/>
                      </a:endParaRPr>
                    </a:p>
                  </a:txBody>
                  <a:tcPr marT="0" marB="0" marR="68575" marL="68575"/>
                </a:tc>
                <a:tc hMerge="1"/>
              </a:tr>
              <a:tr h="12700">
                <a:tc gridSpan="2">
                  <a:txBody>
                    <a:bodyPr/>
                    <a:lstStyle/>
                    <a:p>
                      <a:pPr indent="0" lvl="0" marL="0" rtl="0" algn="l">
                        <a:spcBef>
                          <a:spcPts val="0"/>
                        </a:spcBef>
                        <a:spcAft>
                          <a:spcPts val="0"/>
                        </a:spcAft>
                        <a:buNone/>
                      </a:pPr>
                      <a:r>
                        <a:rPr b="1" lang="es" sz="1100">
                          <a:latin typeface="Calibri"/>
                          <a:ea typeface="Calibri"/>
                          <a:cs typeface="Calibri"/>
                          <a:sym typeface="Calibri"/>
                        </a:rPr>
                        <a:t>Valor medible:</a:t>
                      </a:r>
                      <a:r>
                        <a:rPr lang="es" sz="1100">
                          <a:latin typeface="Calibri"/>
                          <a:ea typeface="Calibri"/>
                          <a:cs typeface="Calibri"/>
                          <a:sym typeface="Calibri"/>
                        </a:rPr>
                        <a:t> Rápida y eficiente entrega de un elemento fundamental para el ingreso.</a:t>
                      </a:r>
                      <a:endParaRPr sz="1100">
                        <a:latin typeface="Calibri"/>
                        <a:ea typeface="Calibri"/>
                        <a:cs typeface="Calibri"/>
                        <a:sym typeface="Calibri"/>
                      </a:endParaRPr>
                    </a:p>
                  </a:txBody>
                  <a:tcPr marT="0" marB="0" marR="68575" marL="68575"/>
                </a:tc>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idx="1" type="body"/>
          </p:nvPr>
        </p:nvSpPr>
        <p:spPr>
          <a:xfrm>
            <a:off x="819150" y="449150"/>
            <a:ext cx="7505700" cy="887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s" sz="1800">
                <a:solidFill>
                  <a:srgbClr val="000000"/>
                </a:solidFill>
                <a:latin typeface="Arial"/>
                <a:ea typeface="Arial"/>
                <a:cs typeface="Arial"/>
                <a:sym typeface="Arial"/>
              </a:rPr>
              <a:t>c) Caso de Uso:</a:t>
            </a:r>
            <a:r>
              <a:rPr lang="es" sz="1800">
                <a:solidFill>
                  <a:srgbClr val="000000"/>
                </a:solidFill>
                <a:latin typeface="Arial"/>
                <a:ea typeface="Arial"/>
                <a:cs typeface="Arial"/>
                <a:sym typeface="Arial"/>
              </a:rPr>
              <a:t> Acceder al hogar por la puerta principal</a:t>
            </a:r>
            <a:endParaRPr sz="1800"/>
          </a:p>
        </p:txBody>
      </p:sp>
      <p:graphicFrame>
        <p:nvGraphicFramePr>
          <p:cNvPr id="205" name="Google Shape;205;p24"/>
          <p:cNvGraphicFramePr/>
          <p:nvPr/>
        </p:nvGraphicFramePr>
        <p:xfrm>
          <a:off x="1728775" y="1045175"/>
          <a:ext cx="3000000" cy="3000000"/>
        </p:xfrm>
        <a:graphic>
          <a:graphicData uri="http://schemas.openxmlformats.org/drawingml/2006/table">
            <a:tbl>
              <a:tblPr bandRow="1">
                <a:noFill/>
                <a:tableStyleId>{448C4ABC-9BF3-4342-8AB7-E5C82743B1F5}</a:tableStyleId>
              </a:tblPr>
              <a:tblGrid>
                <a:gridCol w="5686425"/>
              </a:tblGrid>
              <a:tr h="224750">
                <a:tc>
                  <a:txBody>
                    <a:bodyPr/>
                    <a:lstStyle/>
                    <a:p>
                      <a:pPr indent="0" lvl="0" marL="0" rtl="0" algn="l">
                        <a:spcBef>
                          <a:spcPts val="0"/>
                        </a:spcBef>
                        <a:spcAft>
                          <a:spcPts val="0"/>
                        </a:spcAft>
                        <a:buNone/>
                      </a:pPr>
                      <a:r>
                        <a:rPr b="1" lang="es" sz="1100">
                          <a:latin typeface="Calibri"/>
                          <a:ea typeface="Calibri"/>
                          <a:cs typeface="Calibri"/>
                          <a:sym typeface="Calibri"/>
                        </a:rPr>
                        <a:t>Nombre CUS:</a:t>
                      </a:r>
                      <a:r>
                        <a:rPr lang="es" sz="1100">
                          <a:latin typeface="Calibri"/>
                          <a:ea typeface="Calibri"/>
                          <a:cs typeface="Calibri"/>
                          <a:sym typeface="Calibri"/>
                        </a:rPr>
                        <a:t> Acceder al hogar por la puerta principal</a:t>
                      </a:r>
                      <a:endParaRPr sz="1100">
                        <a:solidFill>
                          <a:srgbClr val="FF0000"/>
                        </a:solidFill>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b="1" lang="es" sz="1100">
                          <a:latin typeface="Calibri"/>
                          <a:ea typeface="Calibri"/>
                          <a:cs typeface="Calibri"/>
                          <a:sym typeface="Calibri"/>
                        </a:rPr>
                        <a:t>Autor/Fecha:</a:t>
                      </a:r>
                      <a:r>
                        <a:rPr lang="es" sz="1100">
                          <a:latin typeface="Calibri"/>
                          <a:ea typeface="Calibri"/>
                          <a:cs typeface="Calibri"/>
                          <a:sym typeface="Calibri"/>
                        </a:rPr>
                        <a:t> Kevin Arancibia - Kevin Rojas 27-11-23</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b="1" lang="es" sz="1100">
                          <a:latin typeface="Calibri"/>
                          <a:ea typeface="Calibri"/>
                          <a:cs typeface="Calibri"/>
                          <a:sym typeface="Calibri"/>
                        </a:rPr>
                        <a:t>Resumen:</a:t>
                      </a:r>
                      <a:r>
                        <a:rPr lang="es" sz="1100">
                          <a:latin typeface="Calibri"/>
                          <a:ea typeface="Calibri"/>
                          <a:cs typeface="Calibri"/>
                          <a:sym typeface="Calibri"/>
                        </a:rPr>
                        <a:t> El usuario se acerca y muestra la tarjeta con el código QR para ingresar a su hogar.</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b="1" lang="es" sz="1100">
                          <a:latin typeface="Calibri"/>
                          <a:ea typeface="Calibri"/>
                          <a:cs typeface="Calibri"/>
                          <a:sym typeface="Calibri"/>
                        </a:rPr>
                        <a:t>Actor:</a:t>
                      </a:r>
                      <a:r>
                        <a:rPr lang="es" sz="1100">
                          <a:latin typeface="Calibri"/>
                          <a:ea typeface="Calibri"/>
                          <a:cs typeface="Calibri"/>
                          <a:sym typeface="Calibri"/>
                        </a:rPr>
                        <a:t> Usuario/</a:t>
                      </a:r>
                      <a:r>
                        <a:rPr lang="es" sz="1100">
                          <a:latin typeface="Calibri"/>
                          <a:ea typeface="Calibri"/>
                          <a:cs typeface="Calibri"/>
                          <a:sym typeface="Calibri"/>
                        </a:rPr>
                        <a:t>Cámara</a:t>
                      </a:r>
                      <a:r>
                        <a:rPr lang="es" sz="1100">
                          <a:latin typeface="Calibri"/>
                          <a:ea typeface="Calibri"/>
                          <a:cs typeface="Calibri"/>
                          <a:sym typeface="Calibri"/>
                        </a:rPr>
                        <a:t>/Sistema</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b="1" lang="es" sz="1100">
                          <a:latin typeface="Calibri"/>
                          <a:ea typeface="Calibri"/>
                          <a:cs typeface="Calibri"/>
                          <a:sym typeface="Calibri"/>
                        </a:rPr>
                        <a:t>Condición previa:</a:t>
                      </a:r>
                      <a:r>
                        <a:rPr lang="es" sz="1100">
                          <a:latin typeface="Calibri"/>
                          <a:ea typeface="Calibri"/>
                          <a:cs typeface="Calibri"/>
                          <a:sym typeface="Calibri"/>
                        </a:rPr>
                        <a:t> Tener el equipo instalado y los datos del código QR ingresados en la BD.</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b="1" lang="es" sz="1100" u="sng">
                          <a:latin typeface="Calibri"/>
                          <a:ea typeface="Calibri"/>
                          <a:cs typeface="Calibri"/>
                          <a:sym typeface="Calibri"/>
                        </a:rPr>
                        <a:t>Flujo Principal: Usuario</a:t>
                      </a:r>
                      <a:endParaRPr b="1"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1.- El </a:t>
                      </a:r>
                      <a:r>
                        <a:rPr lang="es" sz="1100" u="sng">
                          <a:latin typeface="Calibri"/>
                          <a:ea typeface="Calibri"/>
                          <a:cs typeface="Calibri"/>
                          <a:sym typeface="Calibri"/>
                        </a:rPr>
                        <a:t>usuario</a:t>
                      </a:r>
                      <a:r>
                        <a:rPr lang="es" sz="1100">
                          <a:latin typeface="Calibri"/>
                          <a:ea typeface="Calibri"/>
                          <a:cs typeface="Calibri"/>
                          <a:sym typeface="Calibri"/>
                        </a:rPr>
                        <a:t> se acerca a la puerta principal y muestra el código QR.</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2.- La </a:t>
                      </a:r>
                      <a:r>
                        <a:rPr lang="es" sz="1100" u="sng">
                          <a:latin typeface="Calibri"/>
                          <a:ea typeface="Calibri"/>
                          <a:cs typeface="Calibri"/>
                          <a:sym typeface="Calibri"/>
                        </a:rPr>
                        <a:t>cámara</a:t>
                      </a:r>
                      <a:r>
                        <a:rPr lang="es" sz="1100">
                          <a:latin typeface="Calibri"/>
                          <a:ea typeface="Calibri"/>
                          <a:cs typeface="Calibri"/>
                          <a:sym typeface="Calibri"/>
                        </a:rPr>
                        <a:t> escanea el código QR y revisa si está registrado en la BD.</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3.- El </a:t>
                      </a:r>
                      <a:r>
                        <a:rPr lang="es" sz="1100" u="sng">
                          <a:latin typeface="Calibri"/>
                          <a:ea typeface="Calibri"/>
                          <a:cs typeface="Calibri"/>
                          <a:sym typeface="Calibri"/>
                        </a:rPr>
                        <a:t>sistema</a:t>
                      </a:r>
                      <a:r>
                        <a:rPr lang="es" sz="1100">
                          <a:latin typeface="Calibri"/>
                          <a:ea typeface="Calibri"/>
                          <a:cs typeface="Calibri"/>
                          <a:sym typeface="Calibri"/>
                        </a:rPr>
                        <a:t> identifica correctamente el código QR proporcionado y envía una señal al Servomotor realizando la apertura de la puerta.</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4.- El </a:t>
                      </a:r>
                      <a:r>
                        <a:rPr lang="es" sz="1100" u="sng">
                          <a:latin typeface="Calibri"/>
                          <a:ea typeface="Calibri"/>
                          <a:cs typeface="Calibri"/>
                          <a:sym typeface="Calibri"/>
                        </a:rPr>
                        <a:t>sensor de proximidad</a:t>
                      </a:r>
                      <a:r>
                        <a:rPr lang="es" sz="1100">
                          <a:latin typeface="Calibri"/>
                          <a:ea typeface="Calibri"/>
                          <a:cs typeface="Calibri"/>
                          <a:sym typeface="Calibri"/>
                        </a:rPr>
                        <a:t> determina el rango del usuario si está en la entrada.</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5.- El </a:t>
                      </a:r>
                      <a:r>
                        <a:rPr lang="es" sz="1100" u="sng">
                          <a:latin typeface="Calibri"/>
                          <a:ea typeface="Calibri"/>
                          <a:cs typeface="Calibri"/>
                          <a:sym typeface="Calibri"/>
                        </a:rPr>
                        <a:t>usuario</a:t>
                      </a:r>
                      <a:r>
                        <a:rPr lang="es" sz="1100">
                          <a:latin typeface="Calibri"/>
                          <a:ea typeface="Calibri"/>
                          <a:cs typeface="Calibri"/>
                          <a:sym typeface="Calibri"/>
                        </a:rPr>
                        <a:t> ingresa correctamente a su hogar.</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6.- El </a:t>
                      </a:r>
                      <a:r>
                        <a:rPr lang="es" sz="1100" u="sng">
                          <a:latin typeface="Calibri"/>
                          <a:ea typeface="Calibri"/>
                          <a:cs typeface="Calibri"/>
                          <a:sym typeface="Calibri"/>
                        </a:rPr>
                        <a:t>sensor de proximidad</a:t>
                      </a:r>
                      <a:r>
                        <a:rPr lang="es" sz="1100">
                          <a:latin typeface="Calibri"/>
                          <a:ea typeface="Calibri"/>
                          <a:cs typeface="Calibri"/>
                          <a:sym typeface="Calibri"/>
                        </a:rPr>
                        <a:t> deja de detectar la presencia del </a:t>
                      </a:r>
                      <a:r>
                        <a:rPr lang="es" sz="1100" u="sng">
                          <a:latin typeface="Calibri"/>
                          <a:ea typeface="Calibri"/>
                          <a:cs typeface="Calibri"/>
                          <a:sym typeface="Calibri"/>
                        </a:rPr>
                        <a:t>usuario</a:t>
                      </a:r>
                      <a:r>
                        <a:rPr lang="es" sz="1100">
                          <a:latin typeface="Calibri"/>
                          <a:ea typeface="Calibri"/>
                          <a:cs typeface="Calibri"/>
                          <a:sym typeface="Calibri"/>
                        </a:rPr>
                        <a:t> en la entrada a través de sus ondas ultrasónicas y procede a cerrar la puerta.</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b="1" lang="es" sz="1100" u="sng">
                          <a:latin typeface="Calibri"/>
                          <a:ea typeface="Calibri"/>
                          <a:cs typeface="Calibri"/>
                          <a:sym typeface="Calibri"/>
                        </a:rPr>
                        <a:t>Flujo Alternativo: Usuario</a:t>
                      </a:r>
                      <a:endParaRPr b="1" sz="1100" u="sng">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3.1.- El </a:t>
                      </a:r>
                      <a:r>
                        <a:rPr lang="es" sz="1100" u="sng">
                          <a:latin typeface="Calibri"/>
                          <a:ea typeface="Calibri"/>
                          <a:cs typeface="Calibri"/>
                          <a:sym typeface="Calibri"/>
                        </a:rPr>
                        <a:t>sistema</a:t>
                      </a:r>
                      <a:r>
                        <a:rPr lang="es" sz="1100">
                          <a:latin typeface="Calibri"/>
                          <a:ea typeface="Calibri"/>
                          <a:cs typeface="Calibri"/>
                          <a:sym typeface="Calibri"/>
                        </a:rPr>
                        <a:t> no identifica correctamente el código qr proporcionado, el qr no está en la base de datos.</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b="1" lang="es" sz="1100">
                          <a:latin typeface="Calibri"/>
                          <a:ea typeface="Calibri"/>
                          <a:cs typeface="Calibri"/>
                          <a:sym typeface="Calibri"/>
                        </a:rPr>
                        <a:t>Postcondiciones:</a:t>
                      </a:r>
                      <a:r>
                        <a:rPr lang="es" sz="1100">
                          <a:latin typeface="Calibri"/>
                          <a:ea typeface="Calibri"/>
                          <a:cs typeface="Calibri"/>
                          <a:sym typeface="Calibri"/>
                        </a:rPr>
                        <a:t> ---</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b="1" lang="es" sz="1100">
                          <a:latin typeface="Calibri"/>
                          <a:ea typeface="Calibri"/>
                          <a:cs typeface="Calibri"/>
                          <a:sym typeface="Calibri"/>
                        </a:rPr>
                        <a:t>Valor medible:</a:t>
                      </a:r>
                      <a:r>
                        <a:rPr lang="es" sz="1100">
                          <a:latin typeface="Calibri"/>
                          <a:ea typeface="Calibri"/>
                          <a:cs typeface="Calibri"/>
                          <a:sym typeface="Calibri"/>
                        </a:rPr>
                        <a:t> Una mayor accesibilidad y seguridad del usuario que presenta algún problema de movilidad. </a:t>
                      </a:r>
                      <a:endParaRPr sz="1100">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2364975" y="722500"/>
            <a:ext cx="4738500" cy="598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s" sz="1200">
                <a:solidFill>
                  <a:srgbClr val="000000"/>
                </a:solidFill>
                <a:latin typeface="Arial"/>
                <a:ea typeface="Arial"/>
                <a:cs typeface="Arial"/>
                <a:sym typeface="Arial"/>
              </a:rPr>
              <a:t>a) Diagrama de Secuencia:</a:t>
            </a:r>
            <a:r>
              <a:rPr lang="es" sz="1200">
                <a:solidFill>
                  <a:srgbClr val="000000"/>
                </a:solidFill>
                <a:latin typeface="Arial"/>
                <a:ea typeface="Arial"/>
                <a:cs typeface="Arial"/>
                <a:sym typeface="Arial"/>
              </a:rPr>
              <a:t> Contratar servicios e instalación</a:t>
            </a:r>
            <a:endParaRPr/>
          </a:p>
        </p:txBody>
      </p:sp>
      <p:sp>
        <p:nvSpPr>
          <p:cNvPr id="211" name="Google Shape;211;p25"/>
          <p:cNvSpPr txBox="1"/>
          <p:nvPr/>
        </p:nvSpPr>
        <p:spPr>
          <a:xfrm>
            <a:off x="840525" y="164150"/>
            <a:ext cx="7787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3000">
                <a:solidFill>
                  <a:schemeClr val="lt1"/>
                </a:solidFill>
                <a:latin typeface="Nunito"/>
                <a:ea typeface="Nunito"/>
                <a:cs typeface="Nunito"/>
                <a:sym typeface="Nunito"/>
              </a:rPr>
              <a:t>Modelo de diseño (Diagrama de secuencia)</a:t>
            </a:r>
            <a:endParaRPr/>
          </a:p>
        </p:txBody>
      </p:sp>
      <p:pic>
        <p:nvPicPr>
          <p:cNvPr id="212" name="Google Shape;212;p25"/>
          <p:cNvPicPr preferRelativeResize="0"/>
          <p:nvPr/>
        </p:nvPicPr>
        <p:blipFill>
          <a:blip r:embed="rId3">
            <a:alphaModFix/>
          </a:blip>
          <a:stretch>
            <a:fillRect/>
          </a:stretch>
        </p:blipFill>
        <p:spPr>
          <a:xfrm>
            <a:off x="2491600" y="1144800"/>
            <a:ext cx="3340408" cy="351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txBox="1"/>
          <p:nvPr>
            <p:ph type="title"/>
          </p:nvPr>
        </p:nvSpPr>
        <p:spPr>
          <a:xfrm>
            <a:off x="1940875" y="394175"/>
            <a:ext cx="7505700" cy="954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s" sz="1200">
                <a:solidFill>
                  <a:srgbClr val="000000"/>
                </a:solidFill>
                <a:latin typeface="Arial"/>
                <a:ea typeface="Arial"/>
                <a:cs typeface="Arial"/>
                <a:sym typeface="Arial"/>
              </a:rPr>
              <a:t>b) Diagrama de Secuencia:</a:t>
            </a:r>
            <a:r>
              <a:rPr lang="es" sz="1200">
                <a:solidFill>
                  <a:srgbClr val="000000"/>
                </a:solidFill>
                <a:latin typeface="Arial"/>
                <a:ea typeface="Arial"/>
                <a:cs typeface="Arial"/>
                <a:sym typeface="Arial"/>
              </a:rPr>
              <a:t> Imprimir tarjeta con Código QR</a:t>
            </a:r>
            <a:endParaRPr/>
          </a:p>
        </p:txBody>
      </p:sp>
      <p:pic>
        <p:nvPicPr>
          <p:cNvPr id="218" name="Google Shape;218;p26"/>
          <p:cNvPicPr preferRelativeResize="0"/>
          <p:nvPr/>
        </p:nvPicPr>
        <p:blipFill>
          <a:blip r:embed="rId3">
            <a:alphaModFix/>
          </a:blip>
          <a:stretch>
            <a:fillRect/>
          </a:stretch>
        </p:blipFill>
        <p:spPr>
          <a:xfrm>
            <a:off x="2286375" y="797075"/>
            <a:ext cx="3791050" cy="3855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7"/>
          <p:cNvSpPr txBox="1"/>
          <p:nvPr>
            <p:ph type="title"/>
          </p:nvPr>
        </p:nvSpPr>
        <p:spPr>
          <a:xfrm>
            <a:off x="2269200" y="366850"/>
            <a:ext cx="4765800" cy="4614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b="1" lang="es" sz="1200">
                <a:solidFill>
                  <a:srgbClr val="000000"/>
                </a:solidFill>
                <a:latin typeface="Arial"/>
                <a:ea typeface="Arial"/>
                <a:cs typeface="Arial"/>
                <a:sym typeface="Arial"/>
              </a:rPr>
              <a:t>c) Diagrama de Secuencia:</a:t>
            </a:r>
            <a:r>
              <a:rPr lang="es" sz="1200">
                <a:solidFill>
                  <a:srgbClr val="000000"/>
                </a:solidFill>
                <a:latin typeface="Arial"/>
                <a:ea typeface="Arial"/>
                <a:cs typeface="Arial"/>
                <a:sym typeface="Arial"/>
              </a:rPr>
              <a:t> Acceder al hogar por la puerta principal</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id="224" name="Google Shape;224;p27"/>
          <p:cNvPicPr preferRelativeResize="0"/>
          <p:nvPr/>
        </p:nvPicPr>
        <p:blipFill>
          <a:blip r:embed="rId3">
            <a:alphaModFix/>
          </a:blip>
          <a:stretch>
            <a:fillRect/>
          </a:stretch>
        </p:blipFill>
        <p:spPr>
          <a:xfrm>
            <a:off x="2546300" y="685875"/>
            <a:ext cx="3562350" cy="399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ph type="title"/>
          </p:nvPr>
        </p:nvSpPr>
        <p:spPr>
          <a:xfrm>
            <a:off x="819150" y="5316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Descripción</a:t>
            </a:r>
            <a:r>
              <a:rPr lang="es"/>
              <a:t> de la Arquitectura</a:t>
            </a:r>
            <a:endParaRPr/>
          </a:p>
        </p:txBody>
      </p:sp>
      <p:pic>
        <p:nvPicPr>
          <p:cNvPr id="230" name="Google Shape;230;p28"/>
          <p:cNvPicPr preferRelativeResize="0"/>
          <p:nvPr/>
        </p:nvPicPr>
        <p:blipFill>
          <a:blip r:embed="rId3">
            <a:alphaModFix/>
          </a:blip>
          <a:stretch>
            <a:fillRect/>
          </a:stretch>
        </p:blipFill>
        <p:spPr>
          <a:xfrm>
            <a:off x="4776025" y="1732450"/>
            <a:ext cx="3444925" cy="2378850"/>
          </a:xfrm>
          <a:prstGeom prst="rect">
            <a:avLst/>
          </a:prstGeom>
          <a:noFill/>
          <a:ln>
            <a:noFill/>
          </a:ln>
        </p:spPr>
      </p:pic>
      <p:pic>
        <p:nvPicPr>
          <p:cNvPr id="231" name="Google Shape;231;p28"/>
          <p:cNvPicPr preferRelativeResize="0"/>
          <p:nvPr/>
        </p:nvPicPr>
        <p:blipFill>
          <a:blip r:embed="rId4">
            <a:alphaModFix/>
          </a:blip>
          <a:stretch>
            <a:fillRect/>
          </a:stretch>
        </p:blipFill>
        <p:spPr>
          <a:xfrm>
            <a:off x="819150" y="2691800"/>
            <a:ext cx="3204761" cy="1419500"/>
          </a:xfrm>
          <a:prstGeom prst="rect">
            <a:avLst/>
          </a:prstGeom>
          <a:noFill/>
          <a:ln>
            <a:noFill/>
          </a:ln>
        </p:spPr>
      </p:pic>
      <p:sp>
        <p:nvSpPr>
          <p:cNvPr id="232" name="Google Shape;232;p28"/>
          <p:cNvSpPr txBox="1"/>
          <p:nvPr/>
        </p:nvSpPr>
        <p:spPr>
          <a:xfrm>
            <a:off x="655900" y="1732450"/>
            <a:ext cx="30000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300"/>
              <a:t>Conexión: </a:t>
            </a:r>
            <a:r>
              <a:rPr lang="es" sz="1300"/>
              <a:t>Raspberry - Sensor Ultrasónico - Servo Motor/Brazo Retráctil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819150" y="736200"/>
            <a:ext cx="7505700" cy="707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Especificación de requerimientos funcionales</a:t>
            </a:r>
            <a:endParaRPr/>
          </a:p>
        </p:txBody>
      </p:sp>
      <p:sp>
        <p:nvSpPr>
          <p:cNvPr id="238" name="Google Shape;238;p29"/>
          <p:cNvSpPr txBox="1"/>
          <p:nvPr>
            <p:ph idx="1" type="body"/>
          </p:nvPr>
        </p:nvSpPr>
        <p:spPr>
          <a:xfrm>
            <a:off x="819150" y="1809975"/>
            <a:ext cx="7505700" cy="2024700"/>
          </a:xfrm>
          <a:prstGeom prst="rect">
            <a:avLst/>
          </a:prstGeom>
        </p:spPr>
        <p:txBody>
          <a:bodyPr anchorCtr="0" anchor="t" bIns="91425" lIns="91425" spcFirstLastPara="1" rIns="91425" wrap="square" tIns="91425">
            <a:noAutofit/>
          </a:bodyPr>
          <a:lstStyle/>
          <a:p>
            <a:pPr indent="-317500" lvl="0" marL="457200" rtl="0" algn="l">
              <a:spcBef>
                <a:spcPts val="1500"/>
              </a:spcBef>
              <a:spcAft>
                <a:spcPts val="0"/>
              </a:spcAft>
              <a:buClr>
                <a:srgbClr val="000000"/>
              </a:buClr>
              <a:buSzPts val="1400"/>
              <a:buFont typeface="Arial"/>
              <a:buAutoNum type="alphaLcParenR"/>
            </a:pPr>
            <a:r>
              <a:rPr lang="es" sz="1400">
                <a:solidFill>
                  <a:srgbClr val="000000"/>
                </a:solidFill>
                <a:latin typeface="Arial"/>
                <a:ea typeface="Arial"/>
                <a:cs typeface="Arial"/>
                <a:sym typeface="Arial"/>
              </a:rPr>
              <a:t>Establecer un rango de detección ajustable para adaptarse a diferentes entornos.</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AutoNum type="alphaLcParenR"/>
            </a:pPr>
            <a:r>
              <a:rPr lang="es" sz="1400">
                <a:solidFill>
                  <a:srgbClr val="000000"/>
                </a:solidFill>
                <a:latin typeface="Arial"/>
                <a:ea typeface="Arial"/>
                <a:cs typeface="Arial"/>
                <a:sym typeface="Arial"/>
              </a:rPr>
              <a:t>Lograr la apertura automática de puertas cuando se detecta una persona con movilidad reducida.</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AutoNum type="alphaLcParenR"/>
            </a:pPr>
            <a:r>
              <a:rPr lang="es" sz="1400">
                <a:solidFill>
                  <a:srgbClr val="000000"/>
                </a:solidFill>
                <a:latin typeface="Arial"/>
                <a:ea typeface="Arial"/>
                <a:cs typeface="Arial"/>
                <a:sym typeface="Arial"/>
              </a:rPr>
              <a:t>Incorporar una cámara de seguridad con capacidad para leer códigos QR.</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AutoNum type="alphaLcParenR"/>
            </a:pPr>
            <a:r>
              <a:rPr lang="es" sz="1400">
                <a:solidFill>
                  <a:srgbClr val="000000"/>
                </a:solidFill>
                <a:latin typeface="Arial"/>
                <a:ea typeface="Arial"/>
                <a:cs typeface="Arial"/>
                <a:sym typeface="Arial"/>
              </a:rPr>
              <a:t>Capturar imágenes de alta resolución para garantizar la precisión del reconocimiento QR.</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AutoNum type="alphaLcParenR"/>
            </a:pPr>
            <a:r>
              <a:rPr lang="es" sz="1400">
                <a:solidFill>
                  <a:srgbClr val="000000"/>
                </a:solidFill>
                <a:latin typeface="Arial"/>
                <a:ea typeface="Arial"/>
                <a:cs typeface="Arial"/>
                <a:sym typeface="Arial"/>
              </a:rPr>
              <a:t>Implementar e interpretar códigos QR específicos para validar la autorización de acceso a ciertos usuarios.</a:t>
            </a:r>
            <a:endParaRPr sz="1400">
              <a:solidFill>
                <a:srgbClr val="000000"/>
              </a:solidFill>
              <a:latin typeface="Arial"/>
              <a:ea typeface="Arial"/>
              <a:cs typeface="Arial"/>
              <a:sym typeface="Arial"/>
            </a:endParaRPr>
          </a:p>
          <a:p>
            <a:pPr indent="0" lvl="0" marL="0" rtl="0" algn="l">
              <a:spcBef>
                <a:spcPts val="15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Plan de </a:t>
            </a:r>
            <a:r>
              <a:rPr lang="es"/>
              <a:t>Integración</a:t>
            </a:r>
            <a:endParaRPr/>
          </a:p>
        </p:txBody>
      </p:sp>
      <p:sp>
        <p:nvSpPr>
          <p:cNvPr id="244" name="Google Shape;244;p30"/>
          <p:cNvSpPr txBox="1"/>
          <p:nvPr>
            <p:ph idx="1" type="body"/>
          </p:nvPr>
        </p:nvSpPr>
        <p:spPr>
          <a:xfrm>
            <a:off x="819150" y="1697575"/>
            <a:ext cx="7505700" cy="2448000"/>
          </a:xfrm>
          <a:prstGeom prst="rect">
            <a:avLst/>
          </a:prstGeom>
        </p:spPr>
        <p:txBody>
          <a:bodyPr anchorCtr="0" anchor="t" bIns="91425" lIns="91425" spcFirstLastPara="1" rIns="91425" wrap="square" tIns="91425">
            <a:normAutofit fontScale="25000" lnSpcReduction="20000"/>
          </a:bodyPr>
          <a:lstStyle/>
          <a:p>
            <a:pPr indent="-309685" lvl="0" marL="457200" rtl="0" algn="l">
              <a:spcBef>
                <a:spcPts val="0"/>
              </a:spcBef>
              <a:spcAft>
                <a:spcPts val="0"/>
              </a:spcAft>
              <a:buClr>
                <a:srgbClr val="000000"/>
              </a:buClr>
              <a:buSzPct val="100000"/>
              <a:buFont typeface="Arial"/>
              <a:buAutoNum type="arabicPeriod"/>
            </a:pPr>
            <a:r>
              <a:rPr b="1" lang="es" sz="5107">
                <a:solidFill>
                  <a:srgbClr val="000000"/>
                </a:solidFill>
                <a:latin typeface="Arial"/>
                <a:ea typeface="Arial"/>
                <a:cs typeface="Arial"/>
                <a:sym typeface="Arial"/>
              </a:rPr>
              <a:t>Identificación de Stakeholders:</a:t>
            </a:r>
            <a:endParaRPr b="1" sz="5107">
              <a:solidFill>
                <a:srgbClr val="000000"/>
              </a:solidFill>
              <a:latin typeface="Arial"/>
              <a:ea typeface="Arial"/>
              <a:cs typeface="Arial"/>
              <a:sym typeface="Arial"/>
            </a:endParaRPr>
          </a:p>
          <a:p>
            <a:pPr indent="-309685" lvl="0" marL="457200" rtl="0" algn="l">
              <a:spcBef>
                <a:spcPts val="0"/>
              </a:spcBef>
              <a:spcAft>
                <a:spcPts val="0"/>
              </a:spcAft>
              <a:buClr>
                <a:srgbClr val="000000"/>
              </a:buClr>
              <a:buSzPct val="100000"/>
              <a:buFont typeface="Arial"/>
              <a:buChar char="●"/>
            </a:pPr>
            <a:r>
              <a:rPr lang="es" sz="5107">
                <a:solidFill>
                  <a:srgbClr val="000000"/>
                </a:solidFill>
                <a:latin typeface="Arial"/>
                <a:ea typeface="Arial"/>
                <a:cs typeface="Arial"/>
                <a:sym typeface="Arial"/>
              </a:rPr>
              <a:t>Identificar y contactar a organizaciones y comunidades relacionadas con personas con discapacidades o movilidad reducida.</a:t>
            </a:r>
            <a:endParaRPr sz="5107">
              <a:solidFill>
                <a:srgbClr val="000000"/>
              </a:solidFill>
              <a:latin typeface="Arial"/>
              <a:ea typeface="Arial"/>
              <a:cs typeface="Arial"/>
              <a:sym typeface="Arial"/>
            </a:endParaRPr>
          </a:p>
          <a:p>
            <a:pPr indent="0" lvl="0" marL="0" rtl="0" algn="l">
              <a:spcBef>
                <a:spcPts val="0"/>
              </a:spcBef>
              <a:spcAft>
                <a:spcPts val="0"/>
              </a:spcAft>
              <a:buNone/>
            </a:pPr>
            <a:r>
              <a:t/>
            </a:r>
            <a:endParaRPr sz="5107">
              <a:solidFill>
                <a:srgbClr val="000000"/>
              </a:solidFill>
              <a:latin typeface="Arial"/>
              <a:ea typeface="Arial"/>
              <a:cs typeface="Arial"/>
              <a:sym typeface="Arial"/>
            </a:endParaRPr>
          </a:p>
          <a:p>
            <a:pPr indent="0" lvl="0" marL="0" rtl="0" algn="l">
              <a:spcBef>
                <a:spcPts val="0"/>
              </a:spcBef>
              <a:spcAft>
                <a:spcPts val="0"/>
              </a:spcAft>
              <a:buNone/>
            </a:pPr>
            <a:r>
              <a:rPr b="1" lang="es" sz="5107">
                <a:solidFill>
                  <a:srgbClr val="000000"/>
                </a:solidFill>
                <a:latin typeface="Arial"/>
                <a:ea typeface="Arial"/>
                <a:cs typeface="Arial"/>
                <a:sym typeface="Arial"/>
              </a:rPr>
              <a:t>2. Desarrollo del prototipo:</a:t>
            </a:r>
            <a:endParaRPr b="1" sz="5107">
              <a:solidFill>
                <a:srgbClr val="000000"/>
              </a:solidFill>
              <a:latin typeface="Arial"/>
              <a:ea typeface="Arial"/>
              <a:cs typeface="Arial"/>
              <a:sym typeface="Arial"/>
            </a:endParaRPr>
          </a:p>
          <a:p>
            <a:pPr indent="-309685" lvl="0" marL="457200" rtl="0" algn="l">
              <a:spcBef>
                <a:spcPts val="0"/>
              </a:spcBef>
              <a:spcAft>
                <a:spcPts val="0"/>
              </a:spcAft>
              <a:buClr>
                <a:srgbClr val="000000"/>
              </a:buClr>
              <a:buSzPct val="100000"/>
              <a:buFont typeface="Arial"/>
              <a:buChar char="●"/>
            </a:pPr>
            <a:r>
              <a:rPr lang="es" sz="5107">
                <a:solidFill>
                  <a:srgbClr val="000000"/>
                </a:solidFill>
                <a:latin typeface="Arial"/>
                <a:ea typeface="Arial"/>
                <a:cs typeface="Arial"/>
                <a:sym typeface="Arial"/>
              </a:rPr>
              <a:t>Configuración de Raspberry Pi con los componentes necesarios: sensores ultrasónicos, cámara para detección facial y lector de código QR.</a:t>
            </a:r>
            <a:endParaRPr sz="5107">
              <a:solidFill>
                <a:srgbClr val="000000"/>
              </a:solidFill>
              <a:latin typeface="Arial"/>
              <a:ea typeface="Arial"/>
              <a:cs typeface="Arial"/>
              <a:sym typeface="Arial"/>
            </a:endParaRPr>
          </a:p>
          <a:p>
            <a:pPr indent="-309685" lvl="0" marL="457200" rtl="0" algn="l">
              <a:spcBef>
                <a:spcPts val="0"/>
              </a:spcBef>
              <a:spcAft>
                <a:spcPts val="0"/>
              </a:spcAft>
              <a:buClr>
                <a:srgbClr val="000000"/>
              </a:buClr>
              <a:buSzPct val="100000"/>
              <a:buFont typeface="Arial"/>
              <a:buChar char="●"/>
            </a:pPr>
            <a:r>
              <a:rPr lang="es" sz="5107">
                <a:solidFill>
                  <a:srgbClr val="000000"/>
                </a:solidFill>
                <a:latin typeface="Arial"/>
                <a:ea typeface="Arial"/>
                <a:cs typeface="Arial"/>
                <a:sym typeface="Arial"/>
              </a:rPr>
              <a:t>Desarrollo y prueba del software que permite la detección y reconocimiento de usuarios, así como la activación automática de las puertas.</a:t>
            </a:r>
            <a:endParaRPr sz="5107">
              <a:solidFill>
                <a:srgbClr val="000000"/>
              </a:solidFill>
              <a:latin typeface="Arial"/>
              <a:ea typeface="Arial"/>
              <a:cs typeface="Arial"/>
              <a:sym typeface="Arial"/>
            </a:endParaRPr>
          </a:p>
          <a:p>
            <a:pPr indent="0" lvl="0" marL="0" rtl="0" algn="l">
              <a:spcBef>
                <a:spcPts val="0"/>
              </a:spcBef>
              <a:spcAft>
                <a:spcPts val="0"/>
              </a:spcAft>
              <a:buNone/>
            </a:pPr>
            <a:r>
              <a:t/>
            </a:r>
            <a:endParaRPr sz="5107">
              <a:solidFill>
                <a:srgbClr val="000000"/>
              </a:solidFill>
              <a:latin typeface="Arial"/>
              <a:ea typeface="Arial"/>
              <a:cs typeface="Arial"/>
              <a:sym typeface="Arial"/>
            </a:endParaRPr>
          </a:p>
          <a:p>
            <a:pPr indent="0" lvl="0" marL="0" rtl="0" algn="l">
              <a:spcBef>
                <a:spcPts val="0"/>
              </a:spcBef>
              <a:spcAft>
                <a:spcPts val="0"/>
              </a:spcAft>
              <a:buNone/>
            </a:pPr>
            <a:r>
              <a:rPr b="1" lang="es" sz="5107">
                <a:solidFill>
                  <a:srgbClr val="000000"/>
                </a:solidFill>
                <a:latin typeface="Arial"/>
                <a:ea typeface="Arial"/>
                <a:cs typeface="Arial"/>
                <a:sym typeface="Arial"/>
              </a:rPr>
              <a:t>3. Prueba piloto:</a:t>
            </a:r>
            <a:endParaRPr b="1" sz="5107">
              <a:solidFill>
                <a:srgbClr val="000000"/>
              </a:solidFill>
              <a:latin typeface="Arial"/>
              <a:ea typeface="Arial"/>
              <a:cs typeface="Arial"/>
              <a:sym typeface="Arial"/>
            </a:endParaRPr>
          </a:p>
          <a:p>
            <a:pPr indent="-309685" lvl="0" marL="457200" rtl="0" algn="l">
              <a:spcBef>
                <a:spcPts val="0"/>
              </a:spcBef>
              <a:spcAft>
                <a:spcPts val="0"/>
              </a:spcAft>
              <a:buClr>
                <a:srgbClr val="000000"/>
              </a:buClr>
              <a:buSzPct val="100000"/>
              <a:buFont typeface="Arial"/>
              <a:buChar char="●"/>
            </a:pPr>
            <a:r>
              <a:rPr lang="es" sz="5107">
                <a:solidFill>
                  <a:srgbClr val="000000"/>
                </a:solidFill>
                <a:latin typeface="Arial"/>
                <a:ea typeface="Arial"/>
                <a:cs typeface="Arial"/>
                <a:sym typeface="Arial"/>
              </a:rPr>
              <a:t>Identificar hogares de prueba con personas que tienen discapacidades o movilidad reducida.</a:t>
            </a:r>
            <a:endParaRPr sz="5107">
              <a:solidFill>
                <a:srgbClr val="000000"/>
              </a:solidFill>
              <a:latin typeface="Arial"/>
              <a:ea typeface="Arial"/>
              <a:cs typeface="Arial"/>
              <a:sym typeface="Arial"/>
            </a:endParaRPr>
          </a:p>
          <a:p>
            <a:pPr indent="-309685" lvl="0" marL="457200" rtl="0" algn="l">
              <a:spcBef>
                <a:spcPts val="0"/>
              </a:spcBef>
              <a:spcAft>
                <a:spcPts val="0"/>
              </a:spcAft>
              <a:buClr>
                <a:srgbClr val="000000"/>
              </a:buClr>
              <a:buSzPct val="100000"/>
              <a:buFont typeface="Arial"/>
              <a:buChar char="●"/>
            </a:pPr>
            <a:r>
              <a:rPr lang="es" sz="5107">
                <a:solidFill>
                  <a:srgbClr val="000000"/>
                </a:solidFill>
                <a:latin typeface="Arial"/>
                <a:ea typeface="Arial"/>
                <a:cs typeface="Arial"/>
                <a:sym typeface="Arial"/>
              </a:rPr>
              <a:t>Instalar y probar el sistema "Hands Free Home" en estos hogares para evaluar su efectividad y realizar ajustes según sea necesario.</a:t>
            </a:r>
            <a:endParaRPr sz="5107">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Módulos</a:t>
            </a:r>
            <a:r>
              <a:rPr lang="es"/>
              <a:t> de </a:t>
            </a:r>
            <a:r>
              <a:rPr lang="es"/>
              <a:t>implementación</a:t>
            </a:r>
            <a:endParaRPr/>
          </a:p>
        </p:txBody>
      </p:sp>
      <p:sp>
        <p:nvSpPr>
          <p:cNvPr id="250" name="Google Shape;250;p31"/>
          <p:cNvSpPr txBox="1"/>
          <p:nvPr>
            <p:ph idx="1" type="body"/>
          </p:nvPr>
        </p:nvSpPr>
        <p:spPr>
          <a:xfrm>
            <a:off x="819150" y="1585700"/>
            <a:ext cx="7505700" cy="27330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rgbClr val="000000"/>
              </a:buClr>
              <a:buSzPts val="1100"/>
              <a:buFont typeface="Arial"/>
              <a:buAutoNum type="arabicPeriod"/>
            </a:pPr>
            <a:r>
              <a:rPr b="1" lang="es" sz="1100">
                <a:solidFill>
                  <a:srgbClr val="000000"/>
                </a:solidFill>
                <a:latin typeface="Arial"/>
                <a:ea typeface="Arial"/>
                <a:cs typeface="Arial"/>
                <a:sym typeface="Arial"/>
              </a:rPr>
              <a:t>Sensores Ultrasónico:</a:t>
            </a: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rPr lang="es" sz="1100">
                <a:solidFill>
                  <a:srgbClr val="000000"/>
                </a:solidFill>
                <a:latin typeface="Arial"/>
                <a:ea typeface="Arial"/>
                <a:cs typeface="Arial"/>
                <a:sym typeface="Arial"/>
              </a:rPr>
              <a:t>Descripción: Integración de sensores ultrasónicos para medir la distancia entre la persona y la puerta.</a:t>
            </a:r>
            <a:endParaRPr sz="1100">
              <a:solidFill>
                <a:srgbClr val="000000"/>
              </a:solidFill>
              <a:latin typeface="Arial"/>
              <a:ea typeface="Arial"/>
              <a:cs typeface="Arial"/>
              <a:sym typeface="Arial"/>
            </a:endParaRPr>
          </a:p>
          <a:p>
            <a:pPr indent="457200" lvl="0" marL="0" rtl="0" algn="l">
              <a:lnSpc>
                <a:spcPct val="100000"/>
              </a:lnSpc>
              <a:spcBef>
                <a:spcPts val="0"/>
              </a:spcBef>
              <a:spcAft>
                <a:spcPts val="0"/>
              </a:spcAft>
              <a:buNone/>
            </a:pPr>
            <a:r>
              <a:rPr lang="es" sz="1100">
                <a:solidFill>
                  <a:srgbClr val="000000"/>
                </a:solidFill>
                <a:latin typeface="Arial"/>
                <a:ea typeface="Arial"/>
                <a:cs typeface="Arial"/>
                <a:sym typeface="Arial"/>
              </a:rPr>
              <a:t>Tecnologías utilizadas: Sensores ultrasónicos compatibles con Raspberry Pi.</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298450" lvl="0" marL="457200" rtl="0" algn="l">
              <a:lnSpc>
                <a:spcPct val="100000"/>
              </a:lnSpc>
              <a:spcBef>
                <a:spcPts val="0"/>
              </a:spcBef>
              <a:spcAft>
                <a:spcPts val="0"/>
              </a:spcAft>
              <a:buClr>
                <a:srgbClr val="000000"/>
              </a:buClr>
              <a:buSzPts val="1100"/>
              <a:buFont typeface="Arial"/>
              <a:buAutoNum type="arabicPeriod"/>
            </a:pPr>
            <a:r>
              <a:rPr b="1" lang="es" sz="1100">
                <a:solidFill>
                  <a:srgbClr val="000000"/>
                </a:solidFill>
                <a:latin typeface="Arial"/>
                <a:ea typeface="Arial"/>
                <a:cs typeface="Arial"/>
                <a:sym typeface="Arial"/>
              </a:rPr>
              <a:t>Lector de Código QR:</a:t>
            </a:r>
            <a:endParaRPr b="1" sz="11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rPr lang="es" sz="1100">
                <a:solidFill>
                  <a:srgbClr val="000000"/>
                </a:solidFill>
                <a:latin typeface="Arial"/>
                <a:ea typeface="Arial"/>
                <a:cs typeface="Arial"/>
                <a:sym typeface="Arial"/>
              </a:rPr>
              <a:t>Descripción: Utiliza un lector de código QR para una identificación adicional o como opción de respaldo.</a:t>
            </a:r>
            <a:endParaRPr sz="1100">
              <a:solidFill>
                <a:srgbClr val="000000"/>
              </a:solidFill>
              <a:latin typeface="Arial"/>
              <a:ea typeface="Arial"/>
              <a:cs typeface="Arial"/>
              <a:sym typeface="Arial"/>
            </a:endParaRPr>
          </a:p>
          <a:p>
            <a:pPr indent="457200" lvl="0" marL="0" rtl="0" algn="l">
              <a:lnSpc>
                <a:spcPct val="100000"/>
              </a:lnSpc>
              <a:spcBef>
                <a:spcPts val="0"/>
              </a:spcBef>
              <a:spcAft>
                <a:spcPts val="0"/>
              </a:spcAft>
              <a:buNone/>
            </a:pPr>
            <a:r>
              <a:rPr lang="es" sz="1100">
                <a:solidFill>
                  <a:srgbClr val="000000"/>
                </a:solidFill>
                <a:latin typeface="Arial"/>
                <a:ea typeface="Arial"/>
                <a:cs typeface="Arial"/>
                <a:sym typeface="Arial"/>
              </a:rPr>
              <a:t>Tecnologías utilizadas: Bibliotecas de lectura de códigos QR.</a:t>
            </a:r>
            <a:endParaRPr sz="1100">
              <a:solidFill>
                <a:srgbClr val="000000"/>
              </a:solidFill>
              <a:latin typeface="Arial"/>
              <a:ea typeface="Arial"/>
              <a:cs typeface="Arial"/>
              <a:sym typeface="Arial"/>
            </a:endParaRPr>
          </a:p>
          <a:p>
            <a:pPr indent="45720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298450" lvl="0" marL="457200" rtl="0" algn="l">
              <a:lnSpc>
                <a:spcPct val="100000"/>
              </a:lnSpc>
              <a:spcBef>
                <a:spcPts val="0"/>
              </a:spcBef>
              <a:spcAft>
                <a:spcPts val="0"/>
              </a:spcAft>
              <a:buClr>
                <a:srgbClr val="000000"/>
              </a:buClr>
              <a:buSzPts val="1100"/>
              <a:buFont typeface="Arial"/>
              <a:buAutoNum type="arabicPeriod"/>
            </a:pPr>
            <a:r>
              <a:rPr b="1" lang="es" sz="1100">
                <a:solidFill>
                  <a:srgbClr val="000000"/>
                </a:solidFill>
                <a:latin typeface="Arial"/>
                <a:ea typeface="Arial"/>
                <a:cs typeface="Arial"/>
                <a:sym typeface="Arial"/>
              </a:rPr>
              <a:t>Automatización de Puertas:</a:t>
            </a:r>
            <a:endParaRPr b="1" sz="11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rPr lang="es" sz="1100">
                <a:solidFill>
                  <a:srgbClr val="000000"/>
                </a:solidFill>
                <a:latin typeface="Arial"/>
                <a:ea typeface="Arial"/>
                <a:cs typeface="Arial"/>
                <a:sym typeface="Arial"/>
              </a:rPr>
              <a:t>Descripción: Actúa sobre la base de la detección facial o proximidad, permitiendo la apertura automática de puertas.</a:t>
            </a:r>
            <a:endParaRPr sz="11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rPr lang="es" sz="1100">
                <a:solidFill>
                  <a:srgbClr val="000000"/>
                </a:solidFill>
                <a:latin typeface="Arial"/>
                <a:ea typeface="Arial"/>
                <a:cs typeface="Arial"/>
                <a:sym typeface="Arial"/>
              </a:rPr>
              <a:t>Tecnologías utilizadas: Motores de puertas eléctricos controlados por la Raspberry Pi.</a:t>
            </a:r>
            <a:endParaRPr sz="11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298450" lvl="0" marL="457200" rtl="0" algn="l">
              <a:lnSpc>
                <a:spcPct val="100000"/>
              </a:lnSpc>
              <a:spcBef>
                <a:spcPts val="0"/>
              </a:spcBef>
              <a:spcAft>
                <a:spcPts val="0"/>
              </a:spcAft>
              <a:buClr>
                <a:srgbClr val="000000"/>
              </a:buClr>
              <a:buSzPts val="1100"/>
              <a:buFont typeface="Arial"/>
              <a:buAutoNum type="arabicPeriod"/>
            </a:pPr>
            <a:r>
              <a:rPr b="1" lang="es" sz="1100">
                <a:solidFill>
                  <a:srgbClr val="000000"/>
                </a:solidFill>
                <a:latin typeface="Arial"/>
                <a:ea typeface="Arial"/>
                <a:cs typeface="Arial"/>
                <a:sym typeface="Arial"/>
              </a:rPr>
              <a:t>Interfaz de Usuario (Opcional):</a:t>
            </a:r>
            <a:endParaRPr b="1" sz="11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rPr lang="es" sz="1100">
                <a:solidFill>
                  <a:srgbClr val="000000"/>
                </a:solidFill>
                <a:latin typeface="Arial"/>
                <a:ea typeface="Arial"/>
                <a:cs typeface="Arial"/>
                <a:sym typeface="Arial"/>
              </a:rPr>
              <a:t>Descripción: Desarrollo de una interfaz para la configuración y gestión del sistema, aunque se prioriza la automatización sin intervención del usuario.</a:t>
            </a:r>
            <a:endParaRPr sz="1100">
              <a:solidFill>
                <a:srgbClr val="000000"/>
              </a:solidFill>
              <a:latin typeface="Arial"/>
              <a:ea typeface="Arial"/>
              <a:cs typeface="Arial"/>
              <a:sym typeface="Arial"/>
            </a:endParaRPr>
          </a:p>
          <a:p>
            <a:pPr indent="457200" lvl="0" marL="0" rtl="0" algn="l">
              <a:lnSpc>
                <a:spcPct val="100000"/>
              </a:lnSpc>
              <a:spcBef>
                <a:spcPts val="0"/>
              </a:spcBef>
              <a:spcAft>
                <a:spcPts val="0"/>
              </a:spcAft>
              <a:buNone/>
            </a:pPr>
            <a:r>
              <a:rPr lang="es" sz="1100">
                <a:solidFill>
                  <a:srgbClr val="000000"/>
                </a:solidFill>
                <a:latin typeface="Arial"/>
                <a:ea typeface="Arial"/>
                <a:cs typeface="Arial"/>
                <a:sym typeface="Arial"/>
              </a:rPr>
              <a:t>Tecnologías utilizadas: Interfaz web o aplicación móvil.</a:t>
            </a:r>
            <a:endParaRPr sz="11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Introducción</a:t>
            </a:r>
            <a:endParaRPr b="1"/>
          </a:p>
        </p:txBody>
      </p:sp>
      <p:sp>
        <p:nvSpPr>
          <p:cNvPr id="137" name="Google Shape;137;p14"/>
          <p:cNvSpPr txBox="1"/>
          <p:nvPr>
            <p:ph idx="1" type="body"/>
          </p:nvPr>
        </p:nvSpPr>
        <p:spPr>
          <a:xfrm>
            <a:off x="819150" y="1874150"/>
            <a:ext cx="3314400" cy="21237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s">
                <a:solidFill>
                  <a:srgbClr val="000000"/>
                </a:solidFill>
                <a:latin typeface="Arial"/>
                <a:ea typeface="Arial"/>
                <a:cs typeface="Arial"/>
                <a:sym typeface="Arial"/>
              </a:rPr>
              <a:t>En este nuestro proyecto “Hands Free Home” estamos buscando un apoyo para aquellas personas con discapacidades o movilidad reducida para que puedan tener una mayor accesibilidad y movilidad dentro de su propio hogar con el uso del dispositivo Raspberry Pi.</a:t>
            </a:r>
            <a:endParaRPr sz="1500"/>
          </a:p>
        </p:txBody>
      </p:sp>
      <p:pic>
        <p:nvPicPr>
          <p:cNvPr id="138" name="Google Shape;138;p14"/>
          <p:cNvPicPr preferRelativeResize="0"/>
          <p:nvPr/>
        </p:nvPicPr>
        <p:blipFill>
          <a:blip r:embed="rId3">
            <a:alphaModFix/>
          </a:blip>
          <a:stretch>
            <a:fillRect/>
          </a:stretch>
        </p:blipFill>
        <p:spPr>
          <a:xfrm>
            <a:off x="5340800" y="2800800"/>
            <a:ext cx="3530173" cy="2077074"/>
          </a:xfrm>
          <a:prstGeom prst="rect">
            <a:avLst/>
          </a:prstGeom>
          <a:noFill/>
          <a:ln>
            <a:noFill/>
          </a:ln>
        </p:spPr>
      </p:pic>
      <p:pic>
        <p:nvPicPr>
          <p:cNvPr id="139" name="Google Shape;139;p14"/>
          <p:cNvPicPr preferRelativeResize="0"/>
          <p:nvPr/>
        </p:nvPicPr>
        <p:blipFill>
          <a:blip r:embed="rId4">
            <a:alphaModFix/>
          </a:blip>
          <a:stretch>
            <a:fillRect/>
          </a:stretch>
        </p:blipFill>
        <p:spPr>
          <a:xfrm>
            <a:off x="4133550" y="510175"/>
            <a:ext cx="2621800" cy="2621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32"/>
          <p:cNvPicPr preferRelativeResize="0"/>
          <p:nvPr/>
        </p:nvPicPr>
        <p:blipFill>
          <a:blip r:embed="rId3">
            <a:alphaModFix/>
          </a:blip>
          <a:stretch>
            <a:fillRect/>
          </a:stretch>
        </p:blipFill>
        <p:spPr>
          <a:xfrm>
            <a:off x="476325" y="394113"/>
            <a:ext cx="3425650" cy="4355275"/>
          </a:xfrm>
          <a:prstGeom prst="rect">
            <a:avLst/>
          </a:prstGeom>
          <a:noFill/>
          <a:ln>
            <a:noFill/>
          </a:ln>
        </p:spPr>
      </p:pic>
      <p:pic>
        <p:nvPicPr>
          <p:cNvPr id="256" name="Google Shape;256;p32"/>
          <p:cNvPicPr preferRelativeResize="0"/>
          <p:nvPr/>
        </p:nvPicPr>
        <p:blipFill>
          <a:blip r:embed="rId4">
            <a:alphaModFix/>
          </a:blip>
          <a:stretch>
            <a:fillRect/>
          </a:stretch>
        </p:blipFill>
        <p:spPr>
          <a:xfrm>
            <a:off x="4181975" y="433400"/>
            <a:ext cx="3994625" cy="28025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Conclusión</a:t>
            </a:r>
            <a:endParaRPr b="1"/>
          </a:p>
        </p:txBody>
      </p:sp>
      <p:sp>
        <p:nvSpPr>
          <p:cNvPr id="262" name="Google Shape;262;p33"/>
          <p:cNvSpPr txBox="1"/>
          <p:nvPr>
            <p:ph idx="1" type="body"/>
          </p:nvPr>
        </p:nvSpPr>
        <p:spPr>
          <a:xfrm>
            <a:off x="819150" y="1800200"/>
            <a:ext cx="7505700" cy="135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200">
                <a:solidFill>
                  <a:srgbClr val="000000"/>
                </a:solidFill>
                <a:latin typeface="Arial"/>
                <a:ea typeface="Arial"/>
                <a:cs typeface="Arial"/>
                <a:sym typeface="Arial"/>
              </a:rPr>
              <a:t>El proyecto de accesibilidad basado en Raspberry Pi ofrece una solución tecnológica innovadora para abordar la problemática de la accesibilidad de personas con discapacidad en Chile, teniendo una buena organización para poder concluir el proyecto de la manera más eficiente.</a:t>
            </a:r>
            <a:endParaRPr sz="1200"/>
          </a:p>
        </p:txBody>
      </p:sp>
      <p:pic>
        <p:nvPicPr>
          <p:cNvPr descr="Raspberry Pi: ¿Qué modelo me compro? | Computer Hoy" id="263" name="Google Shape;263;p33"/>
          <p:cNvPicPr preferRelativeResize="0"/>
          <p:nvPr/>
        </p:nvPicPr>
        <p:blipFill>
          <a:blip r:embed="rId3">
            <a:alphaModFix/>
          </a:blip>
          <a:stretch>
            <a:fillRect/>
          </a:stretch>
        </p:blipFill>
        <p:spPr>
          <a:xfrm>
            <a:off x="4572000" y="2682500"/>
            <a:ext cx="3731276" cy="2106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819150" y="435225"/>
            <a:ext cx="7505700" cy="618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t>Referencias</a:t>
            </a:r>
            <a:endParaRPr b="1"/>
          </a:p>
        </p:txBody>
      </p:sp>
      <p:sp>
        <p:nvSpPr>
          <p:cNvPr id="269" name="Google Shape;269;p34"/>
          <p:cNvSpPr txBox="1"/>
          <p:nvPr>
            <p:ph idx="1" type="body"/>
          </p:nvPr>
        </p:nvSpPr>
        <p:spPr>
          <a:xfrm>
            <a:off x="819150" y="1053525"/>
            <a:ext cx="7505700" cy="3714300"/>
          </a:xfrm>
          <a:prstGeom prst="rect">
            <a:avLst/>
          </a:prstGeom>
        </p:spPr>
        <p:txBody>
          <a:bodyPr anchorCtr="0" anchor="t" bIns="91425" lIns="91425" spcFirstLastPara="1" rIns="91425" wrap="square" tIns="91425">
            <a:normAutofit fontScale="25000" lnSpcReduction="20000"/>
          </a:bodyPr>
          <a:lstStyle/>
          <a:p>
            <a:pPr indent="0" lvl="0" marL="0" marR="45720" rtl="0" algn="l">
              <a:lnSpc>
                <a:spcPct val="100000"/>
              </a:lnSpc>
              <a:spcBef>
                <a:spcPts val="0"/>
              </a:spcBef>
              <a:spcAft>
                <a:spcPts val="0"/>
              </a:spcAft>
              <a:buNone/>
            </a:pPr>
            <a:r>
              <a:rPr lang="es" sz="3657">
                <a:solidFill>
                  <a:srgbClr val="000000"/>
                </a:solidFill>
                <a:latin typeface="Arial"/>
                <a:ea typeface="Arial"/>
                <a:cs typeface="Arial"/>
                <a:sym typeface="Arial"/>
              </a:rPr>
              <a:t>[1] ENDISC, 2022: </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u="sng">
                <a:solidFill>
                  <a:srgbClr val="1155CC"/>
                </a:solidFill>
                <a:latin typeface="Arial"/>
                <a:ea typeface="Arial"/>
                <a:cs typeface="Arial"/>
                <a:sym typeface="Arial"/>
                <a:hlinkClick r:id="rId3">
                  <a:extLst>
                    <a:ext uri="{A12FA001-AC4F-418D-AE19-62706E023703}">
                      <ahyp:hlinkClr val="tx"/>
                    </a:ext>
                  </a:extLst>
                </a:hlinkClick>
              </a:rPr>
              <a:t>https://fundacioncontrabajo.cl/blog/cultura-inclusiva/discapacidad-en-chile/</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a:solidFill>
                  <a:srgbClr val="000000"/>
                </a:solidFill>
                <a:latin typeface="Arial"/>
                <a:ea typeface="Arial"/>
                <a:cs typeface="Arial"/>
                <a:sym typeface="Arial"/>
              </a:rPr>
              <a:t>[2] RaspBerry PI:</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u="sng">
                <a:solidFill>
                  <a:srgbClr val="1155CC"/>
                </a:solidFill>
                <a:latin typeface="Arial"/>
                <a:ea typeface="Arial"/>
                <a:cs typeface="Arial"/>
                <a:sym typeface="Arial"/>
                <a:hlinkClick r:id="rId4">
                  <a:extLst>
                    <a:ext uri="{A12FA001-AC4F-418D-AE19-62706E023703}">
                      <ahyp:hlinkClr val="tx"/>
                    </a:ext>
                  </a:extLst>
                </a:hlinkClick>
              </a:rPr>
              <a:t>https://www.ionos.es/digitalguide/servidores/know-how/un-vistazo-a-proyectos-basados-en-raspberry-pi/</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a:solidFill>
                  <a:srgbClr val="000000"/>
                </a:solidFill>
                <a:latin typeface="Arial"/>
                <a:ea typeface="Arial"/>
                <a:cs typeface="Arial"/>
                <a:sym typeface="Arial"/>
              </a:rPr>
              <a:t>[3] Tutorial de arduino y sensor ultrasonico</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u="sng">
                <a:solidFill>
                  <a:srgbClr val="1155CC"/>
                </a:solidFill>
                <a:latin typeface="Arial"/>
                <a:ea typeface="Arial"/>
                <a:cs typeface="Arial"/>
                <a:sym typeface="Arial"/>
                <a:hlinkClick r:id="rId5">
                  <a:extLst>
                    <a:ext uri="{A12FA001-AC4F-418D-AE19-62706E023703}">
                      <ahyp:hlinkClr val="tx"/>
                    </a:ext>
                  </a:extLst>
                </a:hlinkClick>
              </a:rPr>
              <a:t>https://naylampmechatronics.com/blog/10_tutorial-de-arduino-y-sensor-ultrasonico-hc-sr04.html</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a:solidFill>
                  <a:srgbClr val="000000"/>
                </a:solidFill>
                <a:latin typeface="Arial"/>
                <a:ea typeface="Arial"/>
                <a:cs typeface="Arial"/>
                <a:sym typeface="Arial"/>
              </a:rPr>
              <a:t>[4] Wiki Grove Sensor Ultrasónico</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u="sng">
                <a:solidFill>
                  <a:srgbClr val="1155CC"/>
                </a:solidFill>
                <a:latin typeface="Arial"/>
                <a:ea typeface="Arial"/>
                <a:cs typeface="Arial"/>
                <a:sym typeface="Arial"/>
                <a:hlinkClick r:id="rId6">
                  <a:extLst>
                    <a:ext uri="{A12FA001-AC4F-418D-AE19-62706E023703}">
                      <ahyp:hlinkClr val="tx"/>
                    </a:ext>
                  </a:extLst>
                </a:hlinkClick>
              </a:rPr>
              <a:t>https://wiki.seeedstudio.com/Grove-Ultrasonic_Ranger/</a:t>
            </a:r>
            <a:endParaRPr b="1" sz="39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a:solidFill>
                  <a:srgbClr val="000000"/>
                </a:solidFill>
                <a:latin typeface="Arial"/>
                <a:ea typeface="Arial"/>
                <a:cs typeface="Arial"/>
                <a:sym typeface="Arial"/>
              </a:rPr>
              <a:t>[5] Pines GPIO</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u="sng">
                <a:solidFill>
                  <a:srgbClr val="1155CC"/>
                </a:solidFill>
                <a:latin typeface="Arial"/>
                <a:ea typeface="Arial"/>
                <a:cs typeface="Arial"/>
                <a:sym typeface="Arial"/>
                <a:hlinkClick r:id="rId7">
                  <a:extLst>
                    <a:ext uri="{A12FA001-AC4F-418D-AE19-62706E023703}">
                      <ahyp:hlinkClr val="tx"/>
                    </a:ext>
                  </a:extLst>
                </a:hlinkClick>
              </a:rPr>
              <a:t>https://solectroshop.com/es/content/60-5-pines-gpio-y-su-programacion#:~:text=Un%20pin%20GPIO%20designado%20como%20pin%20de%20entrada%20se%20puede,puede%20configurar%20en%20el%20software.</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a:solidFill>
                  <a:srgbClr val="000000"/>
                </a:solidFill>
                <a:latin typeface="Arial"/>
                <a:ea typeface="Arial"/>
                <a:cs typeface="Arial"/>
                <a:sym typeface="Arial"/>
              </a:rPr>
              <a:t>[6] Material ejemplo casos de uso</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u="sng">
                <a:solidFill>
                  <a:srgbClr val="1155CC"/>
                </a:solidFill>
                <a:latin typeface="Arial"/>
                <a:ea typeface="Arial"/>
                <a:cs typeface="Arial"/>
                <a:sym typeface="Arial"/>
                <a:hlinkClick r:id="rId8">
                  <a:extLst>
                    <a:ext uri="{A12FA001-AC4F-418D-AE19-62706E023703}">
                      <ahyp:hlinkClr val="tx"/>
                    </a:ext>
                  </a:extLst>
                </a:hlinkClick>
              </a:rPr>
              <a:t>https://lsi2.ugr.es/~mvega/docis/casos%20de%20uso.pdf</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a:solidFill>
                  <a:srgbClr val="000000"/>
                </a:solidFill>
                <a:latin typeface="Arial"/>
                <a:ea typeface="Arial"/>
                <a:cs typeface="Arial"/>
                <a:sym typeface="Arial"/>
              </a:rPr>
              <a:t>[7] Posibles riesgos en proyectos </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u="sng">
                <a:solidFill>
                  <a:srgbClr val="1155CC"/>
                </a:solidFill>
                <a:latin typeface="Arial"/>
                <a:ea typeface="Arial"/>
                <a:cs typeface="Arial"/>
                <a:sym typeface="Arial"/>
                <a:hlinkClick r:id="rId9">
                  <a:extLst>
                    <a:ext uri="{A12FA001-AC4F-418D-AE19-62706E023703}">
                      <ahyp:hlinkClr val="tx"/>
                    </a:ext>
                  </a:extLst>
                </a:hlinkClick>
              </a:rPr>
              <a:t>https://es.linkedin.com/pulse/los-100-riesgos-en-la-gesti%C3%B3n-de-proyectos-luciano-moreira-da-cruz</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a:solidFill>
                  <a:srgbClr val="000000"/>
                </a:solidFill>
                <a:latin typeface="Arial"/>
                <a:ea typeface="Arial"/>
                <a:cs typeface="Arial"/>
                <a:sym typeface="Arial"/>
              </a:rPr>
              <a:t>[8] Características de Raspberry</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u="sng">
                <a:solidFill>
                  <a:srgbClr val="1155CC"/>
                </a:solidFill>
                <a:latin typeface="Arial"/>
                <a:ea typeface="Arial"/>
                <a:cs typeface="Arial"/>
                <a:sym typeface="Arial"/>
                <a:hlinkClick r:id="rId10">
                  <a:extLst>
                    <a:ext uri="{A12FA001-AC4F-418D-AE19-62706E023703}">
                      <ahyp:hlinkClr val="tx"/>
                    </a:ext>
                  </a:extLst>
                </a:hlinkClick>
              </a:rPr>
              <a:t>https://raspberrypi.cl/raspberry/</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a:solidFill>
                  <a:srgbClr val="000000"/>
                </a:solidFill>
                <a:latin typeface="Arial"/>
                <a:ea typeface="Arial"/>
                <a:cs typeface="Arial"/>
                <a:sym typeface="Arial"/>
              </a:rPr>
              <a:t>[9] Creación de CUS</a:t>
            </a:r>
            <a:endParaRPr sz="3657">
              <a:solidFill>
                <a:srgbClr val="000000"/>
              </a:solidFill>
              <a:latin typeface="Arial"/>
              <a:ea typeface="Arial"/>
              <a:cs typeface="Arial"/>
              <a:sym typeface="Arial"/>
            </a:endParaRPr>
          </a:p>
          <a:p>
            <a:pPr indent="0" lvl="0" marL="0" marR="45720" rtl="0" algn="l">
              <a:lnSpc>
                <a:spcPct val="100000"/>
              </a:lnSpc>
              <a:spcBef>
                <a:spcPts val="600"/>
              </a:spcBef>
              <a:spcAft>
                <a:spcPts val="0"/>
              </a:spcAft>
              <a:buNone/>
            </a:pPr>
            <a:r>
              <a:rPr lang="es" sz="3657" u="sng">
                <a:solidFill>
                  <a:srgbClr val="1155CC"/>
                </a:solidFill>
                <a:latin typeface="Arial"/>
                <a:ea typeface="Arial"/>
                <a:cs typeface="Arial"/>
                <a:sym typeface="Arial"/>
                <a:hlinkClick r:id="rId11">
                  <a:extLst>
                    <a:ext uri="{A12FA001-AC4F-418D-AE19-62706E023703}">
                      <ahyp:hlinkClr val="tx"/>
                    </a:ext>
                  </a:extLst>
                </a:hlinkClick>
              </a:rPr>
              <a:t>https://www.google.com/aclk?sa=l&amp;ai=DChcSEwiYh6zBg-eCAxWzQkgAHa01DrQYABAAGgJjZQ&amp;ae=2&amp;gclid=CjwKCAiAvJarBhA1EiwAGgZl0Dv7c80r-2R4FPdywt7CfKuvMdnQg6DExWuMWBeZi20JvoLzuDWDdBoCuAQQAvD_BwE&amp;sig=AOD64_3GEgbMZTxwJgNcNDbCnQvmIdCeEA&amp;q&amp;adurl&amp;ved=2ahUKEwiL56bBg-eCAxWrqJUCHfY0BPwQ0Qx6BAgFEAE</a:t>
            </a:r>
            <a:endParaRPr sz="3657">
              <a:solidFill>
                <a:srgbClr val="000000"/>
              </a:solidFill>
              <a:latin typeface="Arial"/>
              <a:ea typeface="Arial"/>
              <a:cs typeface="Arial"/>
              <a:sym typeface="Arial"/>
            </a:endParaRPr>
          </a:p>
          <a:p>
            <a:pPr indent="0" lvl="0" marL="0" rtl="0" algn="l">
              <a:spcBef>
                <a:spcPts val="6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type="title"/>
          </p:nvPr>
        </p:nvSpPr>
        <p:spPr>
          <a:xfrm>
            <a:off x="819150" y="634225"/>
            <a:ext cx="7505700" cy="591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Escenario de la Problemática</a:t>
            </a:r>
            <a:endParaRPr/>
          </a:p>
        </p:txBody>
      </p:sp>
      <p:sp>
        <p:nvSpPr>
          <p:cNvPr id="145" name="Google Shape;145;p15"/>
          <p:cNvSpPr txBox="1"/>
          <p:nvPr>
            <p:ph idx="1" type="body"/>
          </p:nvPr>
        </p:nvSpPr>
        <p:spPr>
          <a:xfrm>
            <a:off x="819150" y="1449100"/>
            <a:ext cx="7505700" cy="2989500"/>
          </a:xfrm>
          <a:prstGeom prst="rect">
            <a:avLst/>
          </a:prstGeom>
        </p:spPr>
        <p:txBody>
          <a:bodyPr anchorCtr="0" anchor="t" bIns="91425" lIns="91425" spcFirstLastPara="1" rIns="91425" wrap="square" tIns="91425">
            <a:normAutofit/>
          </a:bodyPr>
          <a:lstStyle/>
          <a:p>
            <a:pPr indent="0" lvl="0" marL="0" marR="45720" rtl="0" algn="just">
              <a:lnSpc>
                <a:spcPct val="100000"/>
              </a:lnSpc>
              <a:spcBef>
                <a:spcPts val="0"/>
              </a:spcBef>
              <a:spcAft>
                <a:spcPts val="0"/>
              </a:spcAft>
              <a:buNone/>
            </a:pPr>
            <a:r>
              <a:rPr lang="es" sz="1200">
                <a:solidFill>
                  <a:srgbClr val="000000"/>
                </a:solidFill>
                <a:latin typeface="Arial"/>
                <a:ea typeface="Arial"/>
                <a:cs typeface="Arial"/>
                <a:sym typeface="Arial"/>
              </a:rPr>
              <a:t>Se sabe que hay muchas personas las cuales cuentan con alguna discapacidad o movilidad reducida y no pueden hacer tareas cotidianas tan simples como </a:t>
            </a:r>
            <a:r>
              <a:rPr lang="es" sz="1200">
                <a:solidFill>
                  <a:srgbClr val="000000"/>
                </a:solidFill>
                <a:latin typeface="Arial"/>
                <a:ea typeface="Arial"/>
                <a:cs typeface="Arial"/>
                <a:sym typeface="Arial"/>
              </a:rPr>
              <a:t>abrir</a:t>
            </a:r>
            <a:r>
              <a:rPr lang="es" sz="1200">
                <a:solidFill>
                  <a:srgbClr val="000000"/>
                </a:solidFill>
                <a:latin typeface="Arial"/>
                <a:ea typeface="Arial"/>
                <a:cs typeface="Arial"/>
                <a:sym typeface="Arial"/>
              </a:rPr>
              <a:t> una puerta, los cuales los vuelve dependientes.</a:t>
            </a:r>
            <a:endParaRPr sz="1200">
              <a:solidFill>
                <a:srgbClr val="000000"/>
              </a:solidFill>
              <a:latin typeface="Arial"/>
              <a:ea typeface="Arial"/>
              <a:cs typeface="Arial"/>
              <a:sym typeface="Arial"/>
            </a:endParaRPr>
          </a:p>
          <a:p>
            <a:pPr indent="0" lvl="0" marL="0" marR="45720" rtl="0" algn="just">
              <a:lnSpc>
                <a:spcPct val="100000"/>
              </a:lnSpc>
              <a:spcBef>
                <a:spcPts val="600"/>
              </a:spcBef>
              <a:spcAft>
                <a:spcPts val="0"/>
              </a:spcAft>
              <a:buNone/>
            </a:pPr>
            <a:r>
              <a:t/>
            </a:r>
            <a:endParaRPr b="1" sz="1200">
              <a:solidFill>
                <a:srgbClr val="000000"/>
              </a:solidFill>
              <a:latin typeface="Arial"/>
              <a:ea typeface="Arial"/>
              <a:cs typeface="Arial"/>
              <a:sym typeface="Arial"/>
            </a:endParaRPr>
          </a:p>
          <a:p>
            <a:pPr indent="0" lvl="0" marL="0" marR="45720" rtl="0" algn="just">
              <a:lnSpc>
                <a:spcPct val="100000"/>
              </a:lnSpc>
              <a:spcBef>
                <a:spcPts val="600"/>
              </a:spcBef>
              <a:spcAft>
                <a:spcPts val="0"/>
              </a:spcAft>
              <a:buNone/>
            </a:pPr>
            <a:r>
              <a:rPr b="1" lang="es" sz="1200">
                <a:solidFill>
                  <a:srgbClr val="000000"/>
                </a:solidFill>
                <a:latin typeface="Arial"/>
                <a:ea typeface="Arial"/>
                <a:cs typeface="Arial"/>
                <a:sym typeface="Arial"/>
              </a:rPr>
              <a:t>Porcentaje de Población Discapacitada en Chile:</a:t>
            </a:r>
            <a:r>
              <a:rPr lang="es" sz="1200">
                <a:solidFill>
                  <a:srgbClr val="000000"/>
                </a:solidFill>
                <a:latin typeface="Arial"/>
                <a:ea typeface="Arial"/>
                <a:cs typeface="Arial"/>
                <a:sym typeface="Arial"/>
              </a:rPr>
              <a:t> Se tiene entendido que </a:t>
            </a:r>
            <a:r>
              <a:rPr lang="es" sz="1200">
                <a:solidFill>
                  <a:srgbClr val="000000"/>
                </a:solidFill>
                <a:highlight>
                  <a:schemeClr val="dk1"/>
                </a:highlight>
                <a:latin typeface="Arial"/>
                <a:ea typeface="Arial"/>
                <a:cs typeface="Arial"/>
                <a:sym typeface="Arial"/>
              </a:rPr>
              <a:t>hay un total de </a:t>
            </a:r>
            <a:r>
              <a:rPr i="1" lang="es" sz="1200">
                <a:solidFill>
                  <a:srgbClr val="000000"/>
                </a:solidFill>
                <a:highlight>
                  <a:schemeClr val="dk1"/>
                </a:highlight>
                <a:latin typeface="Arial"/>
                <a:ea typeface="Arial"/>
                <a:cs typeface="Arial"/>
                <a:sym typeface="Arial"/>
              </a:rPr>
              <a:t>3.291.602 personas (~17% población total)</a:t>
            </a:r>
            <a:r>
              <a:rPr lang="es" sz="1200">
                <a:solidFill>
                  <a:srgbClr val="000000"/>
                </a:solidFill>
                <a:highlight>
                  <a:schemeClr val="dk1"/>
                </a:highlight>
                <a:latin typeface="Arial"/>
                <a:ea typeface="Arial"/>
                <a:cs typeface="Arial"/>
                <a:sym typeface="Arial"/>
              </a:rPr>
              <a:t> con discapacidad, de las cuales 587.709 son niños, niñas y adolescentes y 2.703.893 son adultos.</a:t>
            </a:r>
            <a:endParaRPr sz="1200">
              <a:solidFill>
                <a:srgbClr val="000000"/>
              </a:solidFill>
              <a:latin typeface="Arial"/>
              <a:ea typeface="Arial"/>
              <a:cs typeface="Arial"/>
              <a:sym typeface="Arial"/>
            </a:endParaRPr>
          </a:p>
          <a:p>
            <a:pPr indent="0" lvl="0" marL="0" marR="45720" rtl="0" algn="just">
              <a:lnSpc>
                <a:spcPct val="100000"/>
              </a:lnSpc>
              <a:spcBef>
                <a:spcPts val="600"/>
              </a:spcBef>
              <a:spcAft>
                <a:spcPts val="0"/>
              </a:spcAft>
              <a:buNone/>
            </a:pPr>
            <a:r>
              <a:t/>
            </a:r>
            <a:endParaRPr b="1" sz="1200">
              <a:solidFill>
                <a:srgbClr val="000000"/>
              </a:solidFill>
              <a:latin typeface="Arial"/>
              <a:ea typeface="Arial"/>
              <a:cs typeface="Arial"/>
              <a:sym typeface="Arial"/>
            </a:endParaRPr>
          </a:p>
          <a:p>
            <a:pPr indent="0" lvl="0" marL="0" marR="45720" rtl="0" algn="just">
              <a:lnSpc>
                <a:spcPct val="100000"/>
              </a:lnSpc>
              <a:spcBef>
                <a:spcPts val="600"/>
              </a:spcBef>
              <a:spcAft>
                <a:spcPts val="600"/>
              </a:spcAft>
              <a:buNone/>
            </a:pPr>
            <a:r>
              <a:t/>
            </a:r>
            <a:endParaRPr b="1" sz="1200">
              <a:solidFill>
                <a:srgbClr val="000000"/>
              </a:solidFill>
              <a:latin typeface="Arial"/>
              <a:ea typeface="Arial"/>
              <a:cs typeface="Arial"/>
              <a:sym typeface="Arial"/>
            </a:endParaRPr>
          </a:p>
        </p:txBody>
      </p:sp>
      <p:pic>
        <p:nvPicPr>
          <p:cNvPr id="146" name="Google Shape;146;p15"/>
          <p:cNvPicPr preferRelativeResize="0"/>
          <p:nvPr/>
        </p:nvPicPr>
        <p:blipFill>
          <a:blip r:embed="rId3">
            <a:alphaModFix/>
          </a:blip>
          <a:stretch>
            <a:fillRect/>
          </a:stretch>
        </p:blipFill>
        <p:spPr>
          <a:xfrm>
            <a:off x="2921175" y="3114325"/>
            <a:ext cx="2980925" cy="1429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819150" y="5637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Escenario de la Solución</a:t>
            </a:r>
            <a:endParaRPr/>
          </a:p>
        </p:txBody>
      </p:sp>
      <p:sp>
        <p:nvSpPr>
          <p:cNvPr id="152" name="Google Shape;152;p16"/>
          <p:cNvSpPr txBox="1"/>
          <p:nvPr>
            <p:ph idx="1" type="body"/>
          </p:nvPr>
        </p:nvSpPr>
        <p:spPr>
          <a:xfrm>
            <a:off x="819150" y="1378650"/>
            <a:ext cx="7505700" cy="3060000"/>
          </a:xfrm>
          <a:prstGeom prst="rect">
            <a:avLst/>
          </a:prstGeom>
        </p:spPr>
        <p:txBody>
          <a:bodyPr anchorCtr="0" anchor="t" bIns="91425" lIns="91425" spcFirstLastPara="1" rIns="91425" wrap="square" tIns="91425">
            <a:normAutofit/>
          </a:bodyPr>
          <a:lstStyle/>
          <a:p>
            <a:pPr indent="0" lvl="0" marL="0" marR="45720" rtl="0" algn="just">
              <a:lnSpc>
                <a:spcPct val="100000"/>
              </a:lnSpc>
              <a:spcBef>
                <a:spcPts val="0"/>
              </a:spcBef>
              <a:spcAft>
                <a:spcPts val="600"/>
              </a:spcAft>
              <a:buNone/>
            </a:pPr>
            <a:r>
              <a:rPr lang="es" sz="1400">
                <a:solidFill>
                  <a:srgbClr val="000000"/>
                </a:solidFill>
                <a:latin typeface="Arial"/>
                <a:ea typeface="Arial"/>
                <a:cs typeface="Arial"/>
                <a:sym typeface="Arial"/>
              </a:rPr>
              <a:t>La solución propuesta tiene como objetivo abordar la problemática de la accesibilidad y movilidad para personas con discapacidad en Chile mediante la implementación de un sistema basado en Raspberry Pi que consta de sensores de ultrasonido en las puertas interiores y una cámara capaz de leer códigos QR para la apertura de la puerta en la entrada principal.</a:t>
            </a:r>
            <a:endParaRPr/>
          </a:p>
        </p:txBody>
      </p:sp>
      <p:pic>
        <p:nvPicPr>
          <p:cNvPr id="153" name="Google Shape;153;p16"/>
          <p:cNvPicPr preferRelativeResize="0"/>
          <p:nvPr/>
        </p:nvPicPr>
        <p:blipFill>
          <a:blip r:embed="rId3">
            <a:alphaModFix/>
          </a:blip>
          <a:stretch>
            <a:fillRect/>
          </a:stretch>
        </p:blipFill>
        <p:spPr>
          <a:xfrm>
            <a:off x="1323050" y="2783975"/>
            <a:ext cx="2555625" cy="1597875"/>
          </a:xfrm>
          <a:prstGeom prst="rect">
            <a:avLst/>
          </a:prstGeom>
          <a:noFill/>
          <a:ln>
            <a:noFill/>
          </a:ln>
        </p:spPr>
      </p:pic>
      <p:pic>
        <p:nvPicPr>
          <p:cNvPr id="154" name="Google Shape;154;p16"/>
          <p:cNvPicPr preferRelativeResize="0"/>
          <p:nvPr/>
        </p:nvPicPr>
        <p:blipFill>
          <a:blip r:embed="rId4">
            <a:alphaModFix/>
          </a:blip>
          <a:stretch>
            <a:fillRect/>
          </a:stretch>
        </p:blipFill>
        <p:spPr>
          <a:xfrm>
            <a:off x="5130318" y="2677925"/>
            <a:ext cx="2840682" cy="1597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819150" y="845600"/>
            <a:ext cx="75057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Panorama General</a:t>
            </a:r>
            <a:endParaRPr/>
          </a:p>
        </p:txBody>
      </p:sp>
      <p:sp>
        <p:nvSpPr>
          <p:cNvPr id="160" name="Google Shape;160;p17"/>
          <p:cNvSpPr txBox="1"/>
          <p:nvPr>
            <p:ph idx="1" type="body"/>
          </p:nvPr>
        </p:nvSpPr>
        <p:spPr>
          <a:xfrm>
            <a:off x="819150" y="1801275"/>
            <a:ext cx="4272000" cy="2781000"/>
          </a:xfrm>
          <a:prstGeom prst="rect">
            <a:avLst/>
          </a:prstGeom>
        </p:spPr>
        <p:txBody>
          <a:bodyPr anchorCtr="0" anchor="t" bIns="91425" lIns="91425" spcFirstLastPara="1" rIns="91425" wrap="square" tIns="91425">
            <a:normAutofit/>
          </a:bodyPr>
          <a:lstStyle/>
          <a:p>
            <a:pPr indent="-304800" lvl="0" marL="457200" rtl="0" algn="just">
              <a:spcBef>
                <a:spcPts val="0"/>
              </a:spcBef>
              <a:spcAft>
                <a:spcPts val="0"/>
              </a:spcAft>
              <a:buSzPts val="1200"/>
              <a:buChar char="●"/>
            </a:pPr>
            <a:r>
              <a:rPr b="1" lang="es" sz="1200">
                <a:latin typeface="Arial"/>
                <a:ea typeface="Arial"/>
                <a:cs typeface="Arial"/>
                <a:sym typeface="Arial"/>
              </a:rPr>
              <a:t>Propósito: </a:t>
            </a:r>
            <a:r>
              <a:rPr lang="es" sz="1200">
                <a:solidFill>
                  <a:srgbClr val="000000"/>
                </a:solidFill>
                <a:highlight>
                  <a:srgbClr val="FFFFFF"/>
                </a:highlight>
                <a:latin typeface="Arial"/>
                <a:ea typeface="Arial"/>
                <a:cs typeface="Arial"/>
                <a:sym typeface="Arial"/>
              </a:rPr>
              <a:t>El propósito es diseñar y desarrollar una solución tecnológica innovadora basada en la plataforma Raspberry Pi que busca </a:t>
            </a:r>
            <a:r>
              <a:rPr lang="es" sz="1200">
                <a:solidFill>
                  <a:srgbClr val="000000"/>
                </a:solidFill>
                <a:latin typeface="Arial"/>
                <a:ea typeface="Arial"/>
                <a:cs typeface="Arial"/>
                <a:sym typeface="Arial"/>
              </a:rPr>
              <a:t>mejorar la accesibilidad y la independencia de individuos con discapacidades o movilidad reducida.</a:t>
            </a:r>
            <a:r>
              <a:rPr lang="es" sz="1200">
                <a:solidFill>
                  <a:srgbClr val="000000"/>
                </a:solidFill>
                <a:highlight>
                  <a:srgbClr val="FFFFFF"/>
                </a:highlight>
                <a:latin typeface="Arial"/>
                <a:ea typeface="Arial"/>
                <a:cs typeface="Arial"/>
                <a:sym typeface="Arial"/>
              </a:rPr>
              <a:t> </a:t>
            </a:r>
            <a:endParaRPr sz="1200">
              <a:solidFill>
                <a:srgbClr val="000000"/>
              </a:solidFill>
              <a:highlight>
                <a:srgbClr val="FFFFFF"/>
              </a:highlight>
              <a:latin typeface="Arial"/>
              <a:ea typeface="Arial"/>
              <a:cs typeface="Arial"/>
              <a:sym typeface="Arial"/>
            </a:endParaRPr>
          </a:p>
          <a:p>
            <a:pPr indent="0" lvl="0" marL="457200" rtl="0" algn="just">
              <a:spcBef>
                <a:spcPts val="1200"/>
              </a:spcBef>
              <a:spcAft>
                <a:spcPts val="0"/>
              </a:spcAft>
              <a:buNone/>
            </a:pPr>
            <a:r>
              <a:t/>
            </a:r>
            <a:endParaRPr sz="1200">
              <a:solidFill>
                <a:srgbClr val="000000"/>
              </a:solidFill>
              <a:highlight>
                <a:srgbClr val="FFFFFF"/>
              </a:highlight>
              <a:latin typeface="Arial"/>
              <a:ea typeface="Arial"/>
              <a:cs typeface="Arial"/>
              <a:sym typeface="Arial"/>
            </a:endParaRPr>
          </a:p>
          <a:p>
            <a:pPr indent="-304800" lvl="0" marL="457200" rtl="0" algn="just">
              <a:spcBef>
                <a:spcPts val="1200"/>
              </a:spcBef>
              <a:spcAft>
                <a:spcPts val="0"/>
              </a:spcAft>
              <a:buSzPts val="1200"/>
              <a:buChar char="●"/>
            </a:pPr>
            <a:r>
              <a:rPr b="1" lang="es" sz="1200">
                <a:latin typeface="Arial"/>
                <a:ea typeface="Arial"/>
                <a:cs typeface="Arial"/>
                <a:sym typeface="Arial"/>
              </a:rPr>
              <a:t>Alcance: </a:t>
            </a:r>
            <a:r>
              <a:rPr lang="es" sz="1200">
                <a:solidFill>
                  <a:srgbClr val="000000"/>
                </a:solidFill>
                <a:latin typeface="Arial"/>
                <a:ea typeface="Arial"/>
                <a:cs typeface="Arial"/>
                <a:sym typeface="Arial"/>
              </a:rPr>
              <a:t>Destinado a toda la audiencia, pero particularmente enfocado en usuarios  con discapacidades o movilidad reducida.</a:t>
            </a:r>
            <a:endParaRPr b="1" sz="1200">
              <a:solidFill>
                <a:srgbClr val="000000"/>
              </a:solidFill>
              <a:latin typeface="Arial"/>
              <a:ea typeface="Arial"/>
              <a:cs typeface="Arial"/>
              <a:sym typeface="Arial"/>
            </a:endParaRPr>
          </a:p>
          <a:p>
            <a:pPr indent="0" lvl="0" marL="457200" rtl="0" algn="l">
              <a:spcBef>
                <a:spcPts val="1200"/>
              </a:spcBef>
              <a:spcAft>
                <a:spcPts val="1200"/>
              </a:spcAft>
              <a:buNone/>
            </a:pPr>
            <a:r>
              <a:t/>
            </a:r>
            <a:endParaRPr b="1"/>
          </a:p>
        </p:txBody>
      </p:sp>
      <p:pic>
        <p:nvPicPr>
          <p:cNvPr id="161" name="Google Shape;161;p17"/>
          <p:cNvPicPr preferRelativeResize="0"/>
          <p:nvPr/>
        </p:nvPicPr>
        <p:blipFill>
          <a:blip r:embed="rId3">
            <a:alphaModFix/>
          </a:blip>
          <a:stretch>
            <a:fillRect/>
          </a:stretch>
        </p:blipFill>
        <p:spPr>
          <a:xfrm>
            <a:off x="5821450" y="3159975"/>
            <a:ext cx="2555625" cy="1597875"/>
          </a:xfrm>
          <a:prstGeom prst="rect">
            <a:avLst/>
          </a:prstGeom>
          <a:noFill/>
          <a:ln>
            <a:noFill/>
          </a:ln>
        </p:spPr>
      </p:pic>
      <p:pic>
        <p:nvPicPr>
          <p:cNvPr id="162" name="Google Shape;162;p17"/>
          <p:cNvPicPr preferRelativeResize="0"/>
          <p:nvPr/>
        </p:nvPicPr>
        <p:blipFill>
          <a:blip r:embed="rId4">
            <a:alphaModFix/>
          </a:blip>
          <a:stretch>
            <a:fillRect/>
          </a:stretch>
        </p:blipFill>
        <p:spPr>
          <a:xfrm>
            <a:off x="5455925" y="1550600"/>
            <a:ext cx="2980925" cy="1429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idx="1" type="body"/>
          </p:nvPr>
        </p:nvSpPr>
        <p:spPr>
          <a:xfrm>
            <a:off x="675525" y="1185075"/>
            <a:ext cx="7505700" cy="3357900"/>
          </a:xfrm>
          <a:prstGeom prst="rect">
            <a:avLst/>
          </a:prstGeom>
        </p:spPr>
        <p:txBody>
          <a:bodyPr anchorCtr="0" anchor="t" bIns="91425" lIns="91425" spcFirstLastPara="1" rIns="91425" wrap="square" tIns="91425">
            <a:normAutofit lnSpcReduction="20000"/>
          </a:bodyPr>
          <a:lstStyle/>
          <a:p>
            <a:pPr indent="-311150" lvl="0" marL="457200" rtl="0" algn="just">
              <a:spcBef>
                <a:spcPts val="0"/>
              </a:spcBef>
              <a:spcAft>
                <a:spcPts val="0"/>
              </a:spcAft>
              <a:buClr>
                <a:srgbClr val="000000"/>
              </a:buClr>
              <a:buSzPts val="1300"/>
              <a:buFont typeface="Arial"/>
              <a:buChar char="●"/>
            </a:pPr>
            <a:r>
              <a:rPr b="1" lang="es">
                <a:solidFill>
                  <a:srgbClr val="000000"/>
                </a:solidFill>
                <a:latin typeface="Arial"/>
                <a:ea typeface="Arial"/>
                <a:cs typeface="Arial"/>
                <a:sym typeface="Arial"/>
              </a:rPr>
              <a:t>Objetivo General</a:t>
            </a:r>
            <a:endParaRPr b="1">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rPr lang="es" sz="1200">
                <a:solidFill>
                  <a:srgbClr val="000000"/>
                </a:solidFill>
                <a:latin typeface="Arial"/>
                <a:ea typeface="Arial"/>
                <a:cs typeface="Arial"/>
                <a:sym typeface="Arial"/>
              </a:rPr>
              <a:t>Diseñar, implementar y optimizar un sistema de monitoreo  y control de acceso residencial, denominado “Hands Free Home”, que emplee tecnologías como Raspberry Pi, sensores ultrasónicos y un lector de código QR. </a:t>
            </a:r>
            <a:endParaRPr b="1" sz="12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b="1" sz="1200">
              <a:solidFill>
                <a:srgbClr val="000000"/>
              </a:solidFill>
              <a:latin typeface="Arial"/>
              <a:ea typeface="Arial"/>
              <a:cs typeface="Arial"/>
              <a:sym typeface="Arial"/>
            </a:endParaRPr>
          </a:p>
          <a:p>
            <a:pPr indent="-311150" lvl="0" marL="457200" rtl="0" algn="just">
              <a:spcBef>
                <a:spcPts val="0"/>
              </a:spcBef>
              <a:spcAft>
                <a:spcPts val="0"/>
              </a:spcAft>
              <a:buClr>
                <a:srgbClr val="000000"/>
              </a:buClr>
              <a:buSzPts val="1300"/>
              <a:buFont typeface="Arial"/>
              <a:buChar char="●"/>
            </a:pPr>
            <a:r>
              <a:rPr b="1" lang="es">
                <a:solidFill>
                  <a:srgbClr val="000000"/>
                </a:solidFill>
                <a:latin typeface="Arial"/>
                <a:ea typeface="Arial"/>
                <a:cs typeface="Arial"/>
                <a:sym typeface="Arial"/>
              </a:rPr>
              <a:t>Objetivos Específicos</a:t>
            </a:r>
            <a:endParaRPr b="1">
              <a:solidFill>
                <a:srgbClr val="000000"/>
              </a:solidFill>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lang="es" sz="1200">
                <a:solidFill>
                  <a:srgbClr val="000000"/>
                </a:solidFill>
                <a:highlight>
                  <a:srgbClr val="FFFFFF"/>
                </a:highlight>
                <a:latin typeface="Arial"/>
                <a:ea typeface="Arial"/>
                <a:cs typeface="Arial"/>
                <a:sym typeface="Arial"/>
              </a:rPr>
              <a:t>Identificar y analizar la problemática de la discapacidad y movilidad reducida.</a:t>
            </a:r>
            <a:endParaRPr sz="1200">
              <a:solidFill>
                <a:srgbClr val="000000"/>
              </a:solidFill>
              <a:highlight>
                <a:srgbClr val="FFFFFF"/>
              </a:highlight>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lang="es" sz="1200">
                <a:solidFill>
                  <a:srgbClr val="000000"/>
                </a:solidFill>
                <a:highlight>
                  <a:srgbClr val="FFFFFF"/>
                </a:highlight>
                <a:latin typeface="Arial"/>
                <a:ea typeface="Arial"/>
                <a:cs typeface="Arial"/>
                <a:sym typeface="Arial"/>
              </a:rPr>
              <a:t>Determinar solución innovadora basada en Raspberry Pi que incluye sensores de ultrasonido y una cámara con lector de código QR.</a:t>
            </a:r>
            <a:endParaRPr sz="1200">
              <a:solidFill>
                <a:srgbClr val="000000"/>
              </a:solidFill>
              <a:highlight>
                <a:srgbClr val="FFFFFF"/>
              </a:highlight>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lang="es" sz="1200">
                <a:solidFill>
                  <a:srgbClr val="000000"/>
                </a:solidFill>
                <a:highlight>
                  <a:srgbClr val="FFFFFF"/>
                </a:highlight>
                <a:latin typeface="Arial"/>
                <a:ea typeface="Arial"/>
                <a:cs typeface="Arial"/>
                <a:sym typeface="Arial"/>
              </a:rPr>
              <a:t>Evaluar los beneficios de las soluciones propuestas.</a:t>
            </a:r>
            <a:endParaRPr sz="1200">
              <a:solidFill>
                <a:srgbClr val="000000"/>
              </a:solidFill>
              <a:highlight>
                <a:srgbClr val="FFFFFF"/>
              </a:highlight>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lang="es" sz="1200">
                <a:solidFill>
                  <a:srgbClr val="000000"/>
                </a:solidFill>
                <a:latin typeface="Arial"/>
                <a:ea typeface="Arial"/>
                <a:cs typeface="Arial"/>
                <a:sym typeface="Arial"/>
              </a:rPr>
              <a:t>Conseguir los componentes requeridos.</a:t>
            </a:r>
            <a:endParaRPr sz="1200">
              <a:solidFill>
                <a:srgbClr val="000000"/>
              </a:solidFill>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lang="es" sz="1200">
                <a:solidFill>
                  <a:srgbClr val="000000"/>
                </a:solidFill>
                <a:latin typeface="Arial"/>
                <a:ea typeface="Arial"/>
                <a:cs typeface="Arial"/>
                <a:sym typeface="Arial"/>
              </a:rPr>
              <a:t>Diseñar el hardware que incluye la Raspberry Pi, cámara con lector codigo QR y los sensores ultrasónicos.</a:t>
            </a:r>
            <a:endParaRPr sz="1200">
              <a:solidFill>
                <a:srgbClr val="000000"/>
              </a:solidFill>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lang="es" sz="1200">
                <a:solidFill>
                  <a:srgbClr val="000000"/>
                </a:solidFill>
                <a:latin typeface="Arial"/>
                <a:ea typeface="Arial"/>
                <a:cs typeface="Arial"/>
                <a:sym typeface="Arial"/>
              </a:rPr>
              <a:t>Evaluar la eficacia y el impacto del sistema en mejorar la accesibilidad y autonomía.</a:t>
            </a:r>
            <a:endParaRPr sz="1200">
              <a:solidFill>
                <a:srgbClr val="000000"/>
              </a:solidFill>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lang="es" sz="1200">
                <a:solidFill>
                  <a:srgbClr val="000000"/>
                </a:solidFill>
                <a:latin typeface="Arial"/>
                <a:ea typeface="Arial"/>
                <a:cs typeface="Arial"/>
                <a:sym typeface="Arial"/>
              </a:rPr>
              <a:t>Realizar pruebas exhaustivas que garanticen la fiabilidad y seguridad del sistema.</a:t>
            </a:r>
            <a:endParaRPr sz="1200">
              <a:solidFill>
                <a:srgbClr val="000000"/>
              </a:solidFill>
              <a:latin typeface="Arial"/>
              <a:ea typeface="Arial"/>
              <a:cs typeface="Arial"/>
              <a:sym typeface="Arial"/>
            </a:endParaRPr>
          </a:p>
          <a:p>
            <a:pPr indent="0" lvl="0" marL="0" rtl="0" algn="just">
              <a:spcBef>
                <a:spcPts val="1500"/>
              </a:spcBef>
              <a:spcAft>
                <a:spcPts val="1500"/>
              </a:spcAft>
              <a:buNone/>
            </a:pPr>
            <a:r>
              <a:t/>
            </a:r>
            <a:endParaRPr sz="1200">
              <a:solidFill>
                <a:srgbClr val="000000"/>
              </a:solidFill>
              <a:highlight>
                <a:srgbClr val="FFFFFF"/>
              </a:highlight>
              <a:latin typeface="Arial"/>
              <a:ea typeface="Arial"/>
              <a:cs typeface="Arial"/>
              <a:sym typeface="Arial"/>
            </a:endParaRPr>
          </a:p>
        </p:txBody>
      </p:sp>
      <p:sp>
        <p:nvSpPr>
          <p:cNvPr id="168" name="Google Shape;168;p18"/>
          <p:cNvSpPr txBox="1"/>
          <p:nvPr>
            <p:ph type="title"/>
          </p:nvPr>
        </p:nvSpPr>
        <p:spPr>
          <a:xfrm>
            <a:off x="675525" y="480075"/>
            <a:ext cx="75057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Objetivos del proyecto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idx="1" type="body"/>
          </p:nvPr>
        </p:nvSpPr>
        <p:spPr>
          <a:xfrm>
            <a:off x="714700" y="1347750"/>
            <a:ext cx="7505700" cy="3443400"/>
          </a:xfrm>
          <a:prstGeom prst="rect">
            <a:avLst/>
          </a:prstGeom>
        </p:spPr>
        <p:txBody>
          <a:bodyPr anchorCtr="0" anchor="t" bIns="91425" lIns="91425" spcFirstLastPara="1" rIns="91425" wrap="square" tIns="91425">
            <a:normAutofit/>
          </a:bodyPr>
          <a:lstStyle/>
          <a:p>
            <a:pPr indent="-311150" lvl="0" marL="457200" rtl="0" algn="just">
              <a:spcBef>
                <a:spcPts val="0"/>
              </a:spcBef>
              <a:spcAft>
                <a:spcPts val="0"/>
              </a:spcAft>
              <a:buClr>
                <a:srgbClr val="000000"/>
              </a:buClr>
              <a:buSzPts val="1300"/>
              <a:buFont typeface="Arial"/>
              <a:buChar char="●"/>
            </a:pPr>
            <a:r>
              <a:rPr b="1" lang="es">
                <a:solidFill>
                  <a:srgbClr val="000000"/>
                </a:solidFill>
                <a:latin typeface="Arial"/>
                <a:ea typeface="Arial"/>
                <a:cs typeface="Arial"/>
                <a:sym typeface="Arial"/>
              </a:rPr>
              <a:t>Suposiciones</a:t>
            </a:r>
            <a:endParaRPr b="1">
              <a:solidFill>
                <a:srgbClr val="000000"/>
              </a:solidFill>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b="1" lang="es" sz="1200">
                <a:solidFill>
                  <a:srgbClr val="000000"/>
                </a:solidFill>
                <a:latin typeface="Arial"/>
                <a:ea typeface="Arial"/>
                <a:cs typeface="Arial"/>
                <a:sym typeface="Arial"/>
              </a:rPr>
              <a:t>Condiciones Ambientales Estándar:</a:t>
            </a:r>
            <a:r>
              <a:rPr lang="es" sz="1200">
                <a:solidFill>
                  <a:srgbClr val="000000"/>
                </a:solidFill>
                <a:latin typeface="Arial"/>
                <a:ea typeface="Arial"/>
                <a:cs typeface="Arial"/>
                <a:sym typeface="Arial"/>
              </a:rPr>
              <a:t> Se supone que el sistema funcionará en condiciones ambientales estándar (requerir ajustes adicionales para entornos extremos)</a:t>
            </a:r>
            <a:endParaRPr sz="1200">
              <a:solidFill>
                <a:srgbClr val="000000"/>
              </a:solidFill>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b="1" lang="es" sz="1200">
                <a:solidFill>
                  <a:srgbClr val="000000"/>
                </a:solidFill>
                <a:latin typeface="Arial"/>
                <a:ea typeface="Arial"/>
                <a:cs typeface="Arial"/>
                <a:sym typeface="Arial"/>
              </a:rPr>
              <a:t>Usuarios:</a:t>
            </a:r>
            <a:r>
              <a:rPr lang="es" sz="1200">
                <a:solidFill>
                  <a:srgbClr val="000000"/>
                </a:solidFill>
                <a:latin typeface="Arial"/>
                <a:ea typeface="Arial"/>
                <a:cs typeface="Arial"/>
                <a:sym typeface="Arial"/>
              </a:rPr>
              <a:t> Asumir quienes utilicen mayoritariamente este producto serán aquellos que padecen alguna discapacidad o movilidad reducida.</a:t>
            </a:r>
            <a:endParaRPr sz="1200">
              <a:solidFill>
                <a:srgbClr val="000000"/>
              </a:solidFill>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b="1" lang="es" sz="1200">
                <a:solidFill>
                  <a:srgbClr val="000000"/>
                </a:solidFill>
                <a:latin typeface="Arial"/>
                <a:ea typeface="Arial"/>
                <a:cs typeface="Arial"/>
                <a:sym typeface="Arial"/>
              </a:rPr>
              <a:t>Acceso a Electricidad y Conectividad:</a:t>
            </a:r>
            <a:r>
              <a:rPr lang="es" sz="1200">
                <a:solidFill>
                  <a:srgbClr val="000000"/>
                </a:solidFill>
                <a:latin typeface="Arial"/>
                <a:ea typeface="Arial"/>
                <a:cs typeface="Arial"/>
                <a:sym typeface="Arial"/>
              </a:rPr>
              <a:t> Se supone que el sistema tendrá acceso constante a la electricidad y red de conectividad.</a:t>
            </a:r>
            <a:endParaRPr sz="1200">
              <a:solidFill>
                <a:srgbClr val="000000"/>
              </a:solidFill>
              <a:latin typeface="Arial"/>
              <a:ea typeface="Arial"/>
              <a:cs typeface="Arial"/>
              <a:sym typeface="Arial"/>
            </a:endParaRPr>
          </a:p>
          <a:p>
            <a:pPr indent="0" lvl="0" marL="0" rtl="0" algn="just">
              <a:spcBef>
                <a:spcPts val="0"/>
              </a:spcBef>
              <a:spcAft>
                <a:spcPts val="0"/>
              </a:spcAft>
              <a:buNone/>
            </a:pPr>
            <a:r>
              <a:t/>
            </a:r>
            <a:endParaRPr sz="1000">
              <a:solidFill>
                <a:srgbClr val="000000"/>
              </a:solidFill>
              <a:latin typeface="Arial"/>
              <a:ea typeface="Arial"/>
              <a:cs typeface="Arial"/>
              <a:sym typeface="Arial"/>
            </a:endParaRPr>
          </a:p>
          <a:p>
            <a:pPr indent="-311150" lvl="0" marL="457200" rtl="0" algn="just">
              <a:spcBef>
                <a:spcPts val="0"/>
              </a:spcBef>
              <a:spcAft>
                <a:spcPts val="0"/>
              </a:spcAft>
              <a:buClr>
                <a:srgbClr val="000000"/>
              </a:buClr>
              <a:buSzPts val="1300"/>
              <a:buFont typeface="Arial"/>
              <a:buChar char="●"/>
            </a:pPr>
            <a:r>
              <a:rPr b="1" lang="es">
                <a:solidFill>
                  <a:srgbClr val="000000"/>
                </a:solidFill>
                <a:latin typeface="Arial"/>
                <a:ea typeface="Arial"/>
                <a:cs typeface="Arial"/>
                <a:sym typeface="Arial"/>
              </a:rPr>
              <a:t>Restricciones</a:t>
            </a:r>
            <a:endParaRPr b="1">
              <a:solidFill>
                <a:srgbClr val="000000"/>
              </a:solidFill>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b="1" lang="es" sz="1200">
                <a:solidFill>
                  <a:srgbClr val="000000"/>
                </a:solidFill>
                <a:latin typeface="Arial"/>
                <a:ea typeface="Arial"/>
                <a:cs typeface="Arial"/>
                <a:sym typeface="Arial"/>
              </a:rPr>
              <a:t>Maquetación: </a:t>
            </a:r>
            <a:r>
              <a:rPr lang="es" sz="1200">
                <a:solidFill>
                  <a:srgbClr val="000000"/>
                </a:solidFill>
                <a:latin typeface="Arial"/>
                <a:ea typeface="Arial"/>
                <a:cs typeface="Arial"/>
                <a:sym typeface="Arial"/>
              </a:rPr>
              <a:t>Hacer una presentación física con gastos limitados en $10.000 y utilizar materiales reciclables o modelado virtual que demuestre la funcionalidad del producto.</a:t>
            </a:r>
            <a:endParaRPr sz="1200">
              <a:solidFill>
                <a:srgbClr val="000000"/>
              </a:solidFill>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b="1" lang="es" sz="1200">
                <a:solidFill>
                  <a:srgbClr val="000000"/>
                </a:solidFill>
                <a:latin typeface="Arial"/>
                <a:ea typeface="Arial"/>
                <a:cs typeface="Arial"/>
                <a:sym typeface="Arial"/>
              </a:rPr>
              <a:t>Raspberry PI: </a:t>
            </a:r>
            <a:r>
              <a:rPr lang="es" sz="1200">
                <a:solidFill>
                  <a:srgbClr val="000000"/>
                </a:solidFill>
                <a:latin typeface="Arial"/>
                <a:ea typeface="Arial"/>
                <a:cs typeface="Arial"/>
                <a:sym typeface="Arial"/>
              </a:rPr>
              <a:t>Utilizar de forma obligatoria esta micro computadora.</a:t>
            </a:r>
            <a:endParaRPr sz="1200">
              <a:solidFill>
                <a:srgbClr val="000000"/>
              </a:solidFill>
              <a:latin typeface="Arial"/>
              <a:ea typeface="Arial"/>
              <a:cs typeface="Arial"/>
              <a:sym typeface="Arial"/>
            </a:endParaRPr>
          </a:p>
          <a:p>
            <a:pPr indent="-304800" lvl="1" marL="914400" rtl="0" algn="just">
              <a:spcBef>
                <a:spcPts val="0"/>
              </a:spcBef>
              <a:spcAft>
                <a:spcPts val="0"/>
              </a:spcAft>
              <a:buClr>
                <a:srgbClr val="000000"/>
              </a:buClr>
              <a:buSzPts val="1200"/>
              <a:buFont typeface="Arial"/>
              <a:buChar char="○"/>
            </a:pPr>
            <a:r>
              <a:rPr b="1" lang="es" sz="1200">
                <a:solidFill>
                  <a:srgbClr val="000000"/>
                </a:solidFill>
                <a:latin typeface="Arial"/>
                <a:ea typeface="Arial"/>
                <a:cs typeface="Arial"/>
                <a:sym typeface="Arial"/>
              </a:rPr>
              <a:t>Usuarios: </a:t>
            </a:r>
            <a:r>
              <a:rPr lang="es" sz="1200">
                <a:solidFill>
                  <a:srgbClr val="000000"/>
                </a:solidFill>
                <a:latin typeface="Arial"/>
                <a:ea typeface="Arial"/>
                <a:cs typeface="Arial"/>
                <a:sym typeface="Arial"/>
              </a:rPr>
              <a:t>Debe ser funcional para usuarios que tengan alguna discapacidad física o móvil.</a:t>
            </a:r>
            <a:endParaRPr b="1" sz="1200">
              <a:solidFill>
                <a:srgbClr val="000000"/>
              </a:solidFill>
              <a:latin typeface="Arial"/>
              <a:ea typeface="Arial"/>
              <a:cs typeface="Arial"/>
              <a:sym typeface="Arial"/>
            </a:endParaRPr>
          </a:p>
        </p:txBody>
      </p:sp>
      <p:sp>
        <p:nvSpPr>
          <p:cNvPr id="174" name="Google Shape;174;p19"/>
          <p:cNvSpPr txBox="1"/>
          <p:nvPr>
            <p:ph type="title"/>
          </p:nvPr>
        </p:nvSpPr>
        <p:spPr>
          <a:xfrm>
            <a:off x="714700" y="493125"/>
            <a:ext cx="75057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Restricciones</a:t>
            </a:r>
            <a:r>
              <a:rPr lang="es"/>
              <a:t> y Suposiciones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ph type="title"/>
          </p:nvPr>
        </p:nvSpPr>
        <p:spPr>
          <a:xfrm>
            <a:off x="819150" y="4991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Carta gantt</a:t>
            </a:r>
            <a:endParaRPr/>
          </a:p>
        </p:txBody>
      </p:sp>
      <p:pic>
        <p:nvPicPr>
          <p:cNvPr id="180" name="Google Shape;180;p20"/>
          <p:cNvPicPr preferRelativeResize="0"/>
          <p:nvPr/>
        </p:nvPicPr>
        <p:blipFill>
          <a:blip r:embed="rId3">
            <a:alphaModFix/>
          </a:blip>
          <a:stretch>
            <a:fillRect/>
          </a:stretch>
        </p:blipFill>
        <p:spPr>
          <a:xfrm>
            <a:off x="379863" y="1136550"/>
            <a:ext cx="8384275" cy="360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3334050" y="297700"/>
            <a:ext cx="2303400" cy="4476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b="1" lang="es" sz="1622">
                <a:solidFill>
                  <a:srgbClr val="000000"/>
                </a:solidFill>
                <a:latin typeface="Calibri"/>
                <a:ea typeface="Calibri"/>
                <a:cs typeface="Calibri"/>
                <a:sym typeface="Calibri"/>
              </a:rPr>
              <a:t>Diagrama de Casos de uso</a:t>
            </a:r>
            <a:endParaRPr sz="3222"/>
          </a:p>
        </p:txBody>
      </p:sp>
      <p:pic>
        <p:nvPicPr>
          <p:cNvPr id="186" name="Google Shape;186;p21"/>
          <p:cNvPicPr preferRelativeResize="0"/>
          <p:nvPr/>
        </p:nvPicPr>
        <p:blipFill>
          <a:blip r:embed="rId3">
            <a:alphaModFix/>
          </a:blip>
          <a:stretch>
            <a:fillRect/>
          </a:stretch>
        </p:blipFill>
        <p:spPr>
          <a:xfrm>
            <a:off x="2366863" y="680625"/>
            <a:ext cx="4410274" cy="3997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