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otham" charset="1" panose="00000000000000000000"/>
      <p:regular r:id="rId10"/>
    </p:embeddedFont>
    <p:embeddedFont>
      <p:font typeface="Gotham Bold" charset="1" panose="00000000000000000000"/>
      <p:regular r:id="rId11"/>
    </p:embeddedFont>
    <p:embeddedFont>
      <p:font typeface="Gotham Italics" charset="1" panose="00000000000000000000"/>
      <p:regular r:id="rId12"/>
    </p:embeddedFont>
    <p:embeddedFont>
      <p:font typeface="Gotham Bold Italics" charset="1" panose="02000000000000000000"/>
      <p:regular r:id="rId13"/>
    </p:embeddedFont>
    <p:embeddedFont>
      <p:font typeface="Gotham Light" charset="1" panose="00000000000000000000"/>
      <p:regular r:id="rId14"/>
    </p:embeddedFont>
    <p:embeddedFont>
      <p:font typeface="Gotham Light Italics" charset="1" panose="00000000000000000000"/>
      <p:regular r:id="rId15"/>
    </p:embeddedFont>
    <p:embeddedFont>
      <p:font typeface="Gotham Heavy" charset="1" panose="02000900000000000000"/>
      <p:regular r:id="rId16"/>
    </p:embeddedFont>
    <p:embeddedFont>
      <p:font typeface="Gotham Heavy Italics" charset="1" panose="02000900000000000000"/>
      <p:regular r:id="rId17"/>
    </p:embeddedFont>
    <p:embeddedFont>
      <p:font typeface="HK Grotesk" charset="1" panose="00000500000000000000"/>
      <p:regular r:id="rId18"/>
    </p:embeddedFont>
    <p:embeddedFont>
      <p:font typeface="HK Grotesk Bold" charset="1" panose="00000800000000000000"/>
      <p:regular r:id="rId19"/>
    </p:embeddedFont>
    <p:embeddedFont>
      <p:font typeface="HK Grotesk Italics" charset="1" panose="00000500000000000000"/>
      <p:regular r:id="rId20"/>
    </p:embeddedFont>
    <p:embeddedFont>
      <p:font typeface="HK Grotesk Bold Italics" charset="1" panose="00000800000000000000"/>
      <p:regular r:id="rId21"/>
    </p:embeddedFont>
    <p:embeddedFont>
      <p:font typeface="HK Grotesk Light" charset="1" panose="00000400000000000000"/>
      <p:regular r:id="rId22"/>
    </p:embeddedFont>
    <p:embeddedFont>
      <p:font typeface="HK Grotesk Light Italics" charset="1" panose="00000400000000000000"/>
      <p:regular r:id="rId23"/>
    </p:embeddedFont>
    <p:embeddedFont>
      <p:font typeface="HK Grotesk Medium" charset="1" panose="00000600000000000000"/>
      <p:regular r:id="rId24"/>
    </p:embeddedFont>
    <p:embeddedFont>
      <p:font typeface="HK Grotesk Medium Italics" charset="1" panose="00000600000000000000"/>
      <p:regular r:id="rId25"/>
    </p:embeddedFont>
    <p:embeddedFont>
      <p:font typeface="HK Grotesk Semi-Bold" charset="1" panose="00000700000000000000"/>
      <p:regular r:id="rId26"/>
    </p:embeddedFont>
    <p:embeddedFont>
      <p:font typeface="HK Grotesk Semi-Bold Italics" charset="1" panose="00000700000000000000"/>
      <p:regular r:id="rId27"/>
    </p:embeddedFont>
    <p:embeddedFont>
      <p:font typeface="Open Sans" charset="1" panose="020B0606030504020204"/>
      <p:regular r:id="rId28"/>
    </p:embeddedFont>
    <p:embeddedFont>
      <p:font typeface="Open Sans Bold" charset="1" panose="020B0806030504020204"/>
      <p:regular r:id="rId29"/>
    </p:embeddedFont>
    <p:embeddedFont>
      <p:font typeface="Open Sans Italics" charset="1" panose="020B0606030504020204"/>
      <p:regular r:id="rId30"/>
    </p:embeddedFont>
    <p:embeddedFont>
      <p:font typeface="Open Sans Bold Italics" charset="1" panose="020B0806030504020204"/>
      <p:regular r:id="rId31"/>
    </p:embeddedFont>
    <p:embeddedFont>
      <p:font typeface="Open Sans Light" charset="1" panose="020B0306030504020204"/>
      <p:regular r:id="rId32"/>
    </p:embeddedFont>
    <p:embeddedFont>
      <p:font typeface="Open Sans Light Italics" charset="1" panose="020B0306030504020204"/>
      <p:regular r:id="rId33"/>
    </p:embeddedFont>
    <p:embeddedFont>
      <p:font typeface="Open Sans Ultra-Bold" charset="1" panose="00000000000000000000"/>
      <p:regular r:id="rId34"/>
    </p:embeddedFont>
    <p:embeddedFont>
      <p:font typeface="Open Sans Ultra-Bold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50" Target="slides/slide15.xml" Type="http://schemas.openxmlformats.org/officeDocument/2006/relationships/slide"/><Relationship Id="rId51" Target="slides/slide16.xml" Type="http://schemas.openxmlformats.org/officeDocument/2006/relationships/slide"/><Relationship Id="rId52" Target="slides/slide17.xml" Type="http://schemas.openxmlformats.org/officeDocument/2006/relationships/slide"/><Relationship Id="rId53" Target="slides/slide18.xml" Type="http://schemas.openxmlformats.org/officeDocument/2006/relationships/slide"/><Relationship Id="rId54" Target="slides/slide19.xml" Type="http://schemas.openxmlformats.org/officeDocument/2006/relationships/slide"/><Relationship Id="rId55" Target="slides/slide20.xml" Type="http://schemas.openxmlformats.org/officeDocument/2006/relationships/slide"/><Relationship Id="rId56" Target="slides/slide21.xml" Type="http://schemas.openxmlformats.org/officeDocument/2006/relationships/slide"/><Relationship Id="rId57" Target="slides/slide22.xml" Type="http://schemas.openxmlformats.org/officeDocument/2006/relationships/slide"/><Relationship Id="rId58" Target="slides/slide23.xml" Type="http://schemas.openxmlformats.org/officeDocument/2006/relationships/slide"/><Relationship Id="rId59" Target="slides/slide2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6.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4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50.png" Type="http://schemas.openxmlformats.org/officeDocument/2006/relationships/image"/><Relationship Id="rId4" Target="../media/image51.png" Type="http://schemas.openxmlformats.org/officeDocument/2006/relationships/image"/><Relationship Id="rId5" Target="../media/image5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53.png" Type="http://schemas.openxmlformats.org/officeDocument/2006/relationships/image"/><Relationship Id="rId4" Target="../media/image54.png" Type="http://schemas.openxmlformats.org/officeDocument/2006/relationships/image"/><Relationship Id="rId5" Target="../media/image5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8.jpeg" Type="http://schemas.openxmlformats.org/officeDocument/2006/relationships/image"/><Relationship Id="rId3" Target="../media/image59.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2.gif"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CB6F9"/>
        </a:solidFill>
      </p:bgPr>
    </p:bg>
    <p:spTree>
      <p:nvGrpSpPr>
        <p:cNvPr id="1" name=""/>
        <p:cNvGrpSpPr/>
        <p:nvPr/>
      </p:nvGrpSpPr>
      <p:grpSpPr>
        <a:xfrm>
          <a:off x="0" y="0"/>
          <a:ext cx="0" cy="0"/>
          <a:chOff x="0" y="0"/>
          <a:chExt cx="0" cy="0"/>
        </a:xfrm>
      </p:grpSpPr>
      <p:sp>
        <p:nvSpPr>
          <p:cNvPr name="Freeform 2" id="2"/>
          <p:cNvSpPr/>
          <p:nvPr/>
        </p:nvSpPr>
        <p:spPr>
          <a:xfrm flipH="false" flipV="false" rot="0">
            <a:off x="10696784" y="2254055"/>
            <a:ext cx="6290365" cy="5044873"/>
          </a:xfrm>
          <a:custGeom>
            <a:avLst/>
            <a:gdLst/>
            <a:ahLst/>
            <a:cxnLst/>
            <a:rect r="r" b="b" t="t" l="l"/>
            <a:pathLst>
              <a:path h="5044873" w="6290365">
                <a:moveTo>
                  <a:pt x="0" y="0"/>
                </a:moveTo>
                <a:lnTo>
                  <a:pt x="6290365" y="0"/>
                </a:lnTo>
                <a:lnTo>
                  <a:pt x="6290365" y="5044873"/>
                </a:lnTo>
                <a:lnTo>
                  <a:pt x="0" y="50448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44633" y="9730382"/>
            <a:ext cx="19177267" cy="1113237"/>
            <a:chOff x="0" y="0"/>
            <a:chExt cx="5050803" cy="293198"/>
          </a:xfrm>
        </p:grpSpPr>
        <p:sp>
          <p:nvSpPr>
            <p:cNvPr name="Freeform 4" id="4"/>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1126A"/>
            </a:solidFill>
          </p:spPr>
        </p:sp>
        <p:sp>
          <p:nvSpPr>
            <p:cNvPr name="TextBox 5" id="5"/>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863693" y="2918608"/>
            <a:ext cx="9833091" cy="3544316"/>
          </a:xfrm>
          <a:prstGeom prst="rect">
            <a:avLst/>
          </a:prstGeom>
        </p:spPr>
        <p:txBody>
          <a:bodyPr anchor="t" rtlCol="false" tIns="0" lIns="0" bIns="0" rIns="0">
            <a:spAutoFit/>
          </a:bodyPr>
          <a:lstStyle/>
          <a:p>
            <a:pPr>
              <a:lnSpc>
                <a:spcPts val="9471"/>
              </a:lnSpc>
            </a:pPr>
            <a:r>
              <a:rPr lang="en-US" sz="6399" spc="198">
                <a:solidFill>
                  <a:srgbClr val="01126A"/>
                </a:solidFill>
                <a:latin typeface="HK Grotesk Bold"/>
              </a:rPr>
              <a:t>Automatización de luces,</a:t>
            </a:r>
          </a:p>
          <a:p>
            <a:pPr marL="0" indent="0" lvl="0">
              <a:lnSpc>
                <a:spcPts val="9471"/>
              </a:lnSpc>
            </a:pPr>
            <a:r>
              <a:rPr lang="en-US" sz="6399" spc="198">
                <a:solidFill>
                  <a:srgbClr val="01126A"/>
                </a:solidFill>
                <a:latin typeface="HK Grotesk Bold"/>
              </a:rPr>
              <a:t> control de cámara y sensores de puerta</a:t>
            </a:r>
          </a:p>
        </p:txBody>
      </p:sp>
      <p:grpSp>
        <p:nvGrpSpPr>
          <p:cNvPr name="Group 7" id="7"/>
          <p:cNvGrpSpPr/>
          <p:nvPr/>
        </p:nvGrpSpPr>
        <p:grpSpPr>
          <a:xfrm rot="0">
            <a:off x="-444633" y="-556618"/>
            <a:ext cx="19177267" cy="1113237"/>
            <a:chOff x="0" y="0"/>
            <a:chExt cx="5050803" cy="293198"/>
          </a:xfrm>
        </p:grpSpPr>
        <p:sp>
          <p:nvSpPr>
            <p:cNvPr name="Freeform 8" id="8"/>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1126A"/>
            </a:solidFill>
          </p:spPr>
        </p:sp>
        <p:sp>
          <p:nvSpPr>
            <p:cNvPr name="TextBox 9" id="9"/>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863693" y="7804387"/>
            <a:ext cx="4379992" cy="1180973"/>
          </a:xfrm>
          <a:prstGeom prst="rect">
            <a:avLst/>
          </a:prstGeom>
        </p:spPr>
        <p:txBody>
          <a:bodyPr anchor="t" rtlCol="false" tIns="0" lIns="0" bIns="0" rIns="0">
            <a:spAutoFit/>
          </a:bodyPr>
          <a:lstStyle/>
          <a:p>
            <a:pPr>
              <a:lnSpc>
                <a:spcPts val="3136"/>
              </a:lnSpc>
            </a:pPr>
            <a:r>
              <a:rPr lang="en-US" sz="2800">
                <a:solidFill>
                  <a:srgbClr val="050A30"/>
                </a:solidFill>
                <a:latin typeface="HK Grotesk Medium"/>
              </a:rPr>
              <a:t>Presentado por:</a:t>
            </a:r>
          </a:p>
          <a:p>
            <a:pPr>
              <a:lnSpc>
                <a:spcPts val="3136"/>
              </a:lnSpc>
            </a:pPr>
            <a:r>
              <a:rPr lang="en-US" sz="2800">
                <a:solidFill>
                  <a:srgbClr val="050A30"/>
                </a:solidFill>
                <a:latin typeface="HK Grotesk Medium"/>
              </a:rPr>
              <a:t>_Pablo Valladares</a:t>
            </a:r>
          </a:p>
          <a:p>
            <a:pPr algn="l" marL="0" indent="0" lvl="0">
              <a:lnSpc>
                <a:spcPts val="3136"/>
              </a:lnSpc>
              <a:spcBef>
                <a:spcPct val="0"/>
              </a:spcBef>
            </a:pPr>
            <a:r>
              <a:rPr lang="en-US" sz="2800">
                <a:solidFill>
                  <a:srgbClr val="050A30"/>
                </a:solidFill>
                <a:latin typeface="HK Grotesk Medium"/>
              </a:rPr>
              <a:t>_Margot Canaviri</a:t>
            </a:r>
          </a:p>
        </p:txBody>
      </p:sp>
      <p:sp>
        <p:nvSpPr>
          <p:cNvPr name="TextBox 11" id="11"/>
          <p:cNvSpPr txBox="true"/>
          <p:nvPr/>
        </p:nvSpPr>
        <p:spPr>
          <a:xfrm rot="0">
            <a:off x="11223312" y="8008731"/>
            <a:ext cx="6035988" cy="976630"/>
          </a:xfrm>
          <a:prstGeom prst="rect">
            <a:avLst/>
          </a:prstGeom>
        </p:spPr>
        <p:txBody>
          <a:bodyPr anchor="t" rtlCol="false" tIns="0" lIns="0" bIns="0" rIns="0">
            <a:spAutoFit/>
          </a:bodyPr>
          <a:lstStyle/>
          <a:p>
            <a:pPr>
              <a:lnSpc>
                <a:spcPts val="3919"/>
              </a:lnSpc>
              <a:spcBef>
                <a:spcPct val="0"/>
              </a:spcBef>
            </a:pPr>
            <a:r>
              <a:rPr lang="en-US" sz="2799">
                <a:solidFill>
                  <a:srgbClr val="000000"/>
                </a:solidFill>
                <a:latin typeface="HK Grotesk Medium"/>
              </a:rPr>
              <a:t>P</a:t>
            </a:r>
            <a:r>
              <a:rPr lang="en-US" sz="2799">
                <a:solidFill>
                  <a:srgbClr val="000000"/>
                </a:solidFill>
                <a:latin typeface="HK Grotesk Medium"/>
              </a:rPr>
              <a:t>rofesor:</a:t>
            </a:r>
          </a:p>
          <a:p>
            <a:pPr>
              <a:lnSpc>
                <a:spcPts val="3919"/>
              </a:lnSpc>
              <a:spcBef>
                <a:spcPct val="0"/>
              </a:spcBef>
            </a:pPr>
            <a:r>
              <a:rPr lang="en-US" sz="2799">
                <a:solidFill>
                  <a:srgbClr val="000000"/>
                </a:solidFill>
                <a:latin typeface="HK Grotesk Medium"/>
              </a:rPr>
              <a:t>Diego Alberto Aracena Pizarro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0" y="-404746"/>
            <a:ext cx="4705073" cy="4114800"/>
          </a:xfrm>
          <a:custGeom>
            <a:avLst/>
            <a:gdLst/>
            <a:ahLst/>
            <a:cxnLst/>
            <a:rect r="r" b="b" t="t" l="l"/>
            <a:pathLst>
              <a:path h="4114800" w="4705073">
                <a:moveTo>
                  <a:pt x="0" y="0"/>
                </a:moveTo>
                <a:lnTo>
                  <a:pt x="4705073" y="0"/>
                </a:lnTo>
                <a:lnTo>
                  <a:pt x="47050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05073" y="809094"/>
            <a:ext cx="8008652" cy="9073275"/>
          </a:xfrm>
          <a:custGeom>
            <a:avLst/>
            <a:gdLst/>
            <a:ahLst/>
            <a:cxnLst/>
            <a:rect r="r" b="b" t="t" l="l"/>
            <a:pathLst>
              <a:path h="9073275" w="8008652">
                <a:moveTo>
                  <a:pt x="0" y="0"/>
                </a:moveTo>
                <a:lnTo>
                  <a:pt x="8008652" y="0"/>
                </a:lnTo>
                <a:lnTo>
                  <a:pt x="8008652" y="9073275"/>
                </a:lnTo>
                <a:lnTo>
                  <a:pt x="0" y="9073275"/>
                </a:lnTo>
                <a:lnTo>
                  <a:pt x="0" y="0"/>
                </a:lnTo>
                <a:close/>
              </a:path>
            </a:pathLst>
          </a:custGeom>
          <a:blipFill>
            <a:blip r:embed="rId4"/>
            <a:stretch>
              <a:fillRect l="0" t="0" r="0" b="0"/>
            </a:stretch>
          </a:blipFill>
          <a:ln w="38100" cap="sq">
            <a:solidFill>
              <a:srgbClr val="000000"/>
            </a:solidFill>
            <a:prstDash val="solid"/>
            <a:miter/>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6630708" y="2762895"/>
            <a:ext cx="3304391" cy="2236609"/>
          </a:xfrm>
          <a:custGeom>
            <a:avLst/>
            <a:gdLst/>
            <a:ahLst/>
            <a:cxnLst/>
            <a:rect r="r" b="b" t="t" l="l"/>
            <a:pathLst>
              <a:path h="2236609" w="3304391">
                <a:moveTo>
                  <a:pt x="0" y="0"/>
                </a:moveTo>
                <a:lnTo>
                  <a:pt x="3304391" y="0"/>
                </a:lnTo>
                <a:lnTo>
                  <a:pt x="3304391" y="2236609"/>
                </a:lnTo>
                <a:lnTo>
                  <a:pt x="0" y="2236609"/>
                </a:lnTo>
                <a:lnTo>
                  <a:pt x="0" y="0"/>
                </a:lnTo>
                <a:close/>
              </a:path>
            </a:pathLst>
          </a:custGeom>
          <a:blipFill>
            <a:blip r:embed="rId2"/>
            <a:stretch>
              <a:fillRect l="0" t="0" r="-5043" b="0"/>
            </a:stretch>
          </a:blipFill>
          <a:ln w="38100" cap="sq">
            <a:solidFill>
              <a:srgbClr val="000000"/>
            </a:solidFill>
            <a:prstDash val="solid"/>
            <a:miter/>
          </a:ln>
        </p:spPr>
      </p:sp>
      <p:sp>
        <p:nvSpPr>
          <p:cNvPr name="Freeform 3" id="3"/>
          <p:cNvSpPr/>
          <p:nvPr/>
        </p:nvSpPr>
        <p:spPr>
          <a:xfrm flipH="false" flipV="false" rot="0">
            <a:off x="12817940" y="1772465"/>
            <a:ext cx="2045295" cy="1653546"/>
          </a:xfrm>
          <a:custGeom>
            <a:avLst/>
            <a:gdLst/>
            <a:ahLst/>
            <a:cxnLst/>
            <a:rect r="r" b="b" t="t" l="l"/>
            <a:pathLst>
              <a:path h="1653546" w="2045295">
                <a:moveTo>
                  <a:pt x="0" y="0"/>
                </a:moveTo>
                <a:lnTo>
                  <a:pt x="2045295" y="0"/>
                </a:lnTo>
                <a:lnTo>
                  <a:pt x="2045295" y="1653546"/>
                </a:lnTo>
                <a:lnTo>
                  <a:pt x="0" y="1653546"/>
                </a:lnTo>
                <a:lnTo>
                  <a:pt x="0" y="0"/>
                </a:lnTo>
                <a:close/>
              </a:path>
            </a:pathLst>
          </a:custGeom>
          <a:blipFill>
            <a:blip r:embed="rId3"/>
            <a:stretch>
              <a:fillRect l="0" t="0" r="0" b="0"/>
            </a:stretch>
          </a:blipFill>
          <a:ln w="38100" cap="rnd">
            <a:solidFill>
              <a:srgbClr val="000000"/>
            </a:solidFill>
            <a:prstDash val="solid"/>
            <a:round/>
          </a:ln>
        </p:spPr>
      </p:sp>
      <p:sp>
        <p:nvSpPr>
          <p:cNvPr name="Freeform 4" id="4"/>
          <p:cNvSpPr/>
          <p:nvPr/>
        </p:nvSpPr>
        <p:spPr>
          <a:xfrm flipH="false" flipV="false" rot="0">
            <a:off x="13030878" y="4503963"/>
            <a:ext cx="1982353" cy="1820115"/>
          </a:xfrm>
          <a:custGeom>
            <a:avLst/>
            <a:gdLst/>
            <a:ahLst/>
            <a:cxnLst/>
            <a:rect r="r" b="b" t="t" l="l"/>
            <a:pathLst>
              <a:path h="1820115" w="1982353">
                <a:moveTo>
                  <a:pt x="0" y="0"/>
                </a:moveTo>
                <a:lnTo>
                  <a:pt x="1982353" y="0"/>
                </a:lnTo>
                <a:lnTo>
                  <a:pt x="1982353" y="1820115"/>
                </a:lnTo>
                <a:lnTo>
                  <a:pt x="0" y="1820115"/>
                </a:lnTo>
                <a:lnTo>
                  <a:pt x="0" y="0"/>
                </a:lnTo>
                <a:close/>
              </a:path>
            </a:pathLst>
          </a:custGeom>
          <a:blipFill>
            <a:blip r:embed="rId4"/>
            <a:stretch>
              <a:fillRect l="0" t="0" r="0" b="0"/>
            </a:stretch>
          </a:blipFill>
          <a:ln w="38100" cap="rnd">
            <a:solidFill>
              <a:srgbClr val="000000"/>
            </a:solidFill>
            <a:prstDash val="solid"/>
            <a:round/>
          </a:ln>
        </p:spPr>
      </p:sp>
      <p:grpSp>
        <p:nvGrpSpPr>
          <p:cNvPr name="Group 5" id="5"/>
          <p:cNvGrpSpPr/>
          <p:nvPr/>
        </p:nvGrpSpPr>
        <p:grpSpPr>
          <a:xfrm rot="0">
            <a:off x="1908890" y="5250219"/>
            <a:ext cx="688745" cy="533540"/>
            <a:chOff x="0" y="0"/>
            <a:chExt cx="812800" cy="629640"/>
          </a:xfrm>
        </p:grpSpPr>
        <p:sp>
          <p:nvSpPr>
            <p:cNvPr name="Freeform 6" id="6"/>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7" id="7"/>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1</a:t>
              </a:r>
            </a:p>
          </p:txBody>
        </p:sp>
      </p:grpSp>
      <p:grpSp>
        <p:nvGrpSpPr>
          <p:cNvPr name="Group 8" id="8"/>
          <p:cNvGrpSpPr/>
          <p:nvPr/>
        </p:nvGrpSpPr>
        <p:grpSpPr>
          <a:xfrm rot="0">
            <a:off x="7986136" y="5288319"/>
            <a:ext cx="688745" cy="533540"/>
            <a:chOff x="0" y="0"/>
            <a:chExt cx="812800" cy="629640"/>
          </a:xfrm>
        </p:grpSpPr>
        <p:sp>
          <p:nvSpPr>
            <p:cNvPr name="Freeform 9" id="9"/>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10" id="10"/>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2</a:t>
              </a:r>
            </a:p>
          </p:txBody>
        </p:sp>
      </p:grpSp>
      <p:grpSp>
        <p:nvGrpSpPr>
          <p:cNvPr name="Group 11" id="11"/>
          <p:cNvGrpSpPr/>
          <p:nvPr/>
        </p:nvGrpSpPr>
        <p:grpSpPr>
          <a:xfrm rot="0">
            <a:off x="11092184" y="3201459"/>
            <a:ext cx="688745" cy="533540"/>
            <a:chOff x="0" y="0"/>
            <a:chExt cx="812800" cy="629640"/>
          </a:xfrm>
        </p:grpSpPr>
        <p:sp>
          <p:nvSpPr>
            <p:cNvPr name="Freeform 12" id="12"/>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13" id="13"/>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3</a:t>
              </a:r>
            </a:p>
          </p:txBody>
        </p:sp>
      </p:grpSp>
      <p:sp>
        <p:nvSpPr>
          <p:cNvPr name="Freeform 14" id="14"/>
          <p:cNvSpPr/>
          <p:nvPr/>
        </p:nvSpPr>
        <p:spPr>
          <a:xfrm flipH="false" flipV="false" rot="0">
            <a:off x="12330270" y="7572037"/>
            <a:ext cx="2081863" cy="1536315"/>
          </a:xfrm>
          <a:custGeom>
            <a:avLst/>
            <a:gdLst/>
            <a:ahLst/>
            <a:cxnLst/>
            <a:rect r="r" b="b" t="t" l="l"/>
            <a:pathLst>
              <a:path h="1536315" w="2081863">
                <a:moveTo>
                  <a:pt x="0" y="0"/>
                </a:moveTo>
                <a:lnTo>
                  <a:pt x="2081863" y="0"/>
                </a:lnTo>
                <a:lnTo>
                  <a:pt x="2081863" y="1536314"/>
                </a:lnTo>
                <a:lnTo>
                  <a:pt x="0" y="1536314"/>
                </a:lnTo>
                <a:lnTo>
                  <a:pt x="0" y="0"/>
                </a:lnTo>
                <a:close/>
              </a:path>
            </a:pathLst>
          </a:custGeom>
          <a:blipFill>
            <a:blip r:embed="rId5"/>
            <a:stretch>
              <a:fillRect l="0" t="0" r="0" b="0"/>
            </a:stretch>
          </a:blipFill>
          <a:ln w="38100" cap="sq">
            <a:solidFill>
              <a:srgbClr val="000000"/>
            </a:solidFill>
            <a:prstDash val="solid"/>
            <a:miter/>
          </a:ln>
        </p:spPr>
      </p:sp>
      <p:grpSp>
        <p:nvGrpSpPr>
          <p:cNvPr name="Group 15" id="15"/>
          <p:cNvGrpSpPr/>
          <p:nvPr/>
        </p:nvGrpSpPr>
        <p:grpSpPr>
          <a:xfrm rot="0">
            <a:off x="6683103" y="5910814"/>
            <a:ext cx="3304391" cy="2922395"/>
            <a:chOff x="0" y="0"/>
            <a:chExt cx="788281" cy="697153"/>
          </a:xfrm>
        </p:grpSpPr>
        <p:sp>
          <p:nvSpPr>
            <p:cNvPr name="Freeform 16" id="16"/>
            <p:cNvSpPr/>
            <p:nvPr/>
          </p:nvSpPr>
          <p:spPr>
            <a:xfrm flipH="false" flipV="false" rot="0">
              <a:off x="0" y="0"/>
              <a:ext cx="788281" cy="697153"/>
            </a:xfrm>
            <a:custGeom>
              <a:avLst/>
              <a:gdLst/>
              <a:ahLst/>
              <a:cxnLst/>
              <a:rect r="r" b="b" t="t" l="l"/>
              <a:pathLst>
                <a:path h="697153" w="788281">
                  <a:moveTo>
                    <a:pt x="130950" y="0"/>
                  </a:moveTo>
                  <a:lnTo>
                    <a:pt x="657330" y="0"/>
                  </a:lnTo>
                  <a:cubicBezTo>
                    <a:pt x="692061" y="0"/>
                    <a:pt x="725368" y="13797"/>
                    <a:pt x="749926" y="38354"/>
                  </a:cubicBezTo>
                  <a:cubicBezTo>
                    <a:pt x="774484" y="62912"/>
                    <a:pt x="788281" y="96220"/>
                    <a:pt x="788281" y="130950"/>
                  </a:cubicBezTo>
                  <a:lnTo>
                    <a:pt x="788281" y="566203"/>
                  </a:lnTo>
                  <a:cubicBezTo>
                    <a:pt x="788281" y="600933"/>
                    <a:pt x="774484" y="634241"/>
                    <a:pt x="749926" y="658799"/>
                  </a:cubicBezTo>
                  <a:cubicBezTo>
                    <a:pt x="725368" y="683357"/>
                    <a:pt x="692061" y="697153"/>
                    <a:pt x="657330" y="697153"/>
                  </a:cubicBezTo>
                  <a:lnTo>
                    <a:pt x="130950" y="697153"/>
                  </a:lnTo>
                  <a:cubicBezTo>
                    <a:pt x="96220" y="697153"/>
                    <a:pt x="62912" y="683357"/>
                    <a:pt x="38354" y="658799"/>
                  </a:cubicBezTo>
                  <a:cubicBezTo>
                    <a:pt x="13797" y="634241"/>
                    <a:pt x="0" y="600933"/>
                    <a:pt x="0" y="566203"/>
                  </a:cubicBezTo>
                  <a:lnTo>
                    <a:pt x="0" y="130950"/>
                  </a:lnTo>
                  <a:cubicBezTo>
                    <a:pt x="0" y="96220"/>
                    <a:pt x="13797" y="62912"/>
                    <a:pt x="38354" y="38354"/>
                  </a:cubicBezTo>
                  <a:cubicBezTo>
                    <a:pt x="62912" y="13797"/>
                    <a:pt x="96220" y="0"/>
                    <a:pt x="130950" y="0"/>
                  </a:cubicBezTo>
                  <a:close/>
                </a:path>
              </a:pathLst>
            </a:custGeom>
            <a:solidFill>
              <a:srgbClr val="FF3131"/>
            </a:solidFill>
            <a:ln w="38100" cap="rnd">
              <a:solidFill>
                <a:srgbClr val="000000"/>
              </a:solidFill>
              <a:prstDash val="solid"/>
              <a:round/>
            </a:ln>
          </p:spPr>
        </p:sp>
        <p:sp>
          <p:nvSpPr>
            <p:cNvPr name="TextBox 17" id="17"/>
            <p:cNvSpPr txBox="true"/>
            <p:nvPr/>
          </p:nvSpPr>
          <p:spPr>
            <a:xfrm>
              <a:off x="0" y="-38100"/>
              <a:ext cx="788281" cy="735253"/>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Interfaz mediate el usuario puede acceder y controlar las diferentes funciones que contiene la aplicacion la cual le permite acceder a los sensores.</a:t>
              </a:r>
            </a:p>
          </p:txBody>
        </p:sp>
      </p:grpSp>
      <p:sp>
        <p:nvSpPr>
          <p:cNvPr name="Freeform 18" id="18"/>
          <p:cNvSpPr/>
          <p:nvPr/>
        </p:nvSpPr>
        <p:spPr>
          <a:xfrm flipH="false" flipV="false" rot="1785945">
            <a:off x="9705580" y="5951876"/>
            <a:ext cx="2773208" cy="783431"/>
          </a:xfrm>
          <a:custGeom>
            <a:avLst/>
            <a:gdLst/>
            <a:ahLst/>
            <a:cxnLst/>
            <a:rect r="r" b="b" t="t" l="l"/>
            <a:pathLst>
              <a:path h="783431" w="2773208">
                <a:moveTo>
                  <a:pt x="0" y="0"/>
                </a:moveTo>
                <a:lnTo>
                  <a:pt x="2773208" y="0"/>
                </a:lnTo>
                <a:lnTo>
                  <a:pt x="2773208" y="783431"/>
                </a:lnTo>
                <a:lnTo>
                  <a:pt x="0" y="7834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true" rot="-982832">
            <a:off x="9900661" y="2022540"/>
            <a:ext cx="2383046" cy="673210"/>
          </a:xfrm>
          <a:custGeom>
            <a:avLst/>
            <a:gdLst/>
            <a:ahLst/>
            <a:cxnLst/>
            <a:rect r="r" b="b" t="t" l="l"/>
            <a:pathLst>
              <a:path h="673210" w="2383046">
                <a:moveTo>
                  <a:pt x="0" y="673210"/>
                </a:moveTo>
                <a:lnTo>
                  <a:pt x="2383045" y="673210"/>
                </a:lnTo>
                <a:lnTo>
                  <a:pt x="2383045" y="0"/>
                </a:lnTo>
                <a:lnTo>
                  <a:pt x="0" y="0"/>
                </a:lnTo>
                <a:lnTo>
                  <a:pt x="0" y="6732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true" rot="1050656">
            <a:off x="10419313" y="3968953"/>
            <a:ext cx="2383046" cy="673210"/>
          </a:xfrm>
          <a:custGeom>
            <a:avLst/>
            <a:gdLst/>
            <a:ahLst/>
            <a:cxnLst/>
            <a:rect r="r" b="b" t="t" l="l"/>
            <a:pathLst>
              <a:path h="673210" w="2383046">
                <a:moveTo>
                  <a:pt x="0" y="673210"/>
                </a:moveTo>
                <a:lnTo>
                  <a:pt x="2383046" y="673210"/>
                </a:lnTo>
                <a:lnTo>
                  <a:pt x="2383046" y="0"/>
                </a:lnTo>
                <a:lnTo>
                  <a:pt x="0" y="0"/>
                </a:lnTo>
                <a:lnTo>
                  <a:pt x="0" y="6732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4125274" y="3658799"/>
            <a:ext cx="2422454" cy="732792"/>
          </a:xfrm>
          <a:custGeom>
            <a:avLst/>
            <a:gdLst/>
            <a:ahLst/>
            <a:cxnLst/>
            <a:rect r="r" b="b" t="t" l="l"/>
            <a:pathLst>
              <a:path h="732792" w="2422454">
                <a:moveTo>
                  <a:pt x="0" y="0"/>
                </a:moveTo>
                <a:lnTo>
                  <a:pt x="2422454" y="0"/>
                </a:lnTo>
                <a:lnTo>
                  <a:pt x="2422454" y="732793"/>
                </a:lnTo>
                <a:lnTo>
                  <a:pt x="0" y="732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2" id="22"/>
          <p:cNvGrpSpPr/>
          <p:nvPr/>
        </p:nvGrpSpPr>
        <p:grpSpPr>
          <a:xfrm rot="0">
            <a:off x="15137056" y="1700175"/>
            <a:ext cx="2860773" cy="2125441"/>
            <a:chOff x="0" y="0"/>
            <a:chExt cx="682453" cy="507036"/>
          </a:xfrm>
        </p:grpSpPr>
        <p:sp>
          <p:nvSpPr>
            <p:cNvPr name="Freeform 23" id="23"/>
            <p:cNvSpPr/>
            <p:nvPr/>
          </p:nvSpPr>
          <p:spPr>
            <a:xfrm flipH="false" flipV="false" rot="0">
              <a:off x="0" y="0"/>
              <a:ext cx="682453" cy="507036"/>
            </a:xfrm>
            <a:custGeom>
              <a:avLst/>
              <a:gdLst/>
              <a:ahLst/>
              <a:cxnLst/>
              <a:rect r="r" b="b" t="t" l="l"/>
              <a:pathLst>
                <a:path h="507036" w="682453">
                  <a:moveTo>
                    <a:pt x="151549" y="0"/>
                  </a:moveTo>
                  <a:lnTo>
                    <a:pt x="530904" y="0"/>
                  </a:lnTo>
                  <a:cubicBezTo>
                    <a:pt x="614602" y="0"/>
                    <a:pt x="682453" y="67851"/>
                    <a:pt x="682453" y="151549"/>
                  </a:cubicBezTo>
                  <a:lnTo>
                    <a:pt x="682453" y="355487"/>
                  </a:lnTo>
                  <a:cubicBezTo>
                    <a:pt x="682453" y="439185"/>
                    <a:pt x="614602" y="507036"/>
                    <a:pt x="530904" y="507036"/>
                  </a:cubicBezTo>
                  <a:lnTo>
                    <a:pt x="151549" y="507036"/>
                  </a:lnTo>
                  <a:cubicBezTo>
                    <a:pt x="67851" y="507036"/>
                    <a:pt x="0" y="439185"/>
                    <a:pt x="0" y="355487"/>
                  </a:cubicBezTo>
                  <a:lnTo>
                    <a:pt x="0" y="151549"/>
                  </a:lnTo>
                  <a:cubicBezTo>
                    <a:pt x="0" y="67851"/>
                    <a:pt x="67851" y="0"/>
                    <a:pt x="151549" y="0"/>
                  </a:cubicBezTo>
                  <a:close/>
                </a:path>
              </a:pathLst>
            </a:custGeom>
            <a:solidFill>
              <a:srgbClr val="FF3131"/>
            </a:solidFill>
            <a:ln w="38100" cap="rnd">
              <a:solidFill>
                <a:srgbClr val="000000"/>
              </a:solidFill>
              <a:prstDash val="solid"/>
              <a:round/>
            </a:ln>
          </p:spPr>
        </p:sp>
        <p:sp>
          <p:nvSpPr>
            <p:cNvPr name="TextBox 24" id="24"/>
            <p:cNvSpPr txBox="true"/>
            <p:nvPr/>
          </p:nvSpPr>
          <p:spPr>
            <a:xfrm>
              <a:off x="0" y="-38100"/>
              <a:ext cx="682453" cy="545136"/>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El sensor magnetico detecta cuando sus imanes son separadas para notificar que la puerta esta abierta</a:t>
              </a:r>
            </a:p>
          </p:txBody>
        </p:sp>
      </p:grpSp>
      <p:grpSp>
        <p:nvGrpSpPr>
          <p:cNvPr name="Group 25" id="25"/>
          <p:cNvGrpSpPr/>
          <p:nvPr/>
        </p:nvGrpSpPr>
        <p:grpSpPr>
          <a:xfrm rot="0">
            <a:off x="15247909" y="4684211"/>
            <a:ext cx="2909253" cy="2098412"/>
            <a:chOff x="0" y="0"/>
            <a:chExt cx="694018" cy="500588"/>
          </a:xfrm>
        </p:grpSpPr>
        <p:sp>
          <p:nvSpPr>
            <p:cNvPr name="Freeform 26" id="26"/>
            <p:cNvSpPr/>
            <p:nvPr/>
          </p:nvSpPr>
          <p:spPr>
            <a:xfrm flipH="false" flipV="false" rot="0">
              <a:off x="0" y="0"/>
              <a:ext cx="694018" cy="500588"/>
            </a:xfrm>
            <a:custGeom>
              <a:avLst/>
              <a:gdLst/>
              <a:ahLst/>
              <a:cxnLst/>
              <a:rect r="r" b="b" t="t" l="l"/>
              <a:pathLst>
                <a:path h="500588" w="694018">
                  <a:moveTo>
                    <a:pt x="149024" y="0"/>
                  </a:moveTo>
                  <a:lnTo>
                    <a:pt x="544995" y="0"/>
                  </a:lnTo>
                  <a:cubicBezTo>
                    <a:pt x="584518" y="0"/>
                    <a:pt x="622423" y="15701"/>
                    <a:pt x="650370" y="43648"/>
                  </a:cubicBezTo>
                  <a:cubicBezTo>
                    <a:pt x="678318" y="71595"/>
                    <a:pt x="694018" y="109500"/>
                    <a:pt x="694018" y="149024"/>
                  </a:cubicBezTo>
                  <a:lnTo>
                    <a:pt x="694018" y="351564"/>
                  </a:lnTo>
                  <a:cubicBezTo>
                    <a:pt x="694018" y="433867"/>
                    <a:pt x="627298" y="500588"/>
                    <a:pt x="544995" y="500588"/>
                  </a:cubicBezTo>
                  <a:lnTo>
                    <a:pt x="149024" y="500588"/>
                  </a:lnTo>
                  <a:cubicBezTo>
                    <a:pt x="109500" y="500588"/>
                    <a:pt x="71595" y="484887"/>
                    <a:pt x="43648" y="456940"/>
                  </a:cubicBezTo>
                  <a:cubicBezTo>
                    <a:pt x="15701" y="428992"/>
                    <a:pt x="0" y="391087"/>
                    <a:pt x="0" y="351564"/>
                  </a:cubicBezTo>
                  <a:lnTo>
                    <a:pt x="0" y="149024"/>
                  </a:lnTo>
                  <a:cubicBezTo>
                    <a:pt x="0" y="109500"/>
                    <a:pt x="15701" y="71595"/>
                    <a:pt x="43648" y="43648"/>
                  </a:cubicBezTo>
                  <a:cubicBezTo>
                    <a:pt x="71595" y="15701"/>
                    <a:pt x="109500" y="0"/>
                    <a:pt x="149024" y="0"/>
                  </a:cubicBezTo>
                  <a:close/>
                </a:path>
              </a:pathLst>
            </a:custGeom>
            <a:solidFill>
              <a:srgbClr val="FF3131"/>
            </a:solidFill>
            <a:ln w="38100" cap="rnd">
              <a:solidFill>
                <a:srgbClr val="000000"/>
              </a:solidFill>
              <a:prstDash val="solid"/>
              <a:round/>
            </a:ln>
          </p:spPr>
        </p:sp>
        <p:sp>
          <p:nvSpPr>
            <p:cNvPr name="TextBox 27" id="27"/>
            <p:cNvSpPr txBox="true"/>
            <p:nvPr/>
          </p:nvSpPr>
          <p:spPr>
            <a:xfrm>
              <a:off x="0" y="-38100"/>
              <a:ext cx="694018" cy="538688"/>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La camara permite ver y detectar junto al sensor Pir,si alguien se encuentra en la puerta</a:t>
              </a:r>
            </a:p>
          </p:txBody>
        </p:sp>
      </p:grpSp>
      <p:grpSp>
        <p:nvGrpSpPr>
          <p:cNvPr name="Group 28" id="28"/>
          <p:cNvGrpSpPr/>
          <p:nvPr/>
        </p:nvGrpSpPr>
        <p:grpSpPr>
          <a:xfrm rot="0">
            <a:off x="14863235" y="7803745"/>
            <a:ext cx="3066450" cy="2014367"/>
            <a:chOff x="0" y="0"/>
            <a:chExt cx="731519" cy="480538"/>
          </a:xfrm>
        </p:grpSpPr>
        <p:sp>
          <p:nvSpPr>
            <p:cNvPr name="Freeform 29" id="29"/>
            <p:cNvSpPr/>
            <p:nvPr/>
          </p:nvSpPr>
          <p:spPr>
            <a:xfrm flipH="false" flipV="false" rot="0">
              <a:off x="0" y="0"/>
              <a:ext cx="731519" cy="480538"/>
            </a:xfrm>
            <a:custGeom>
              <a:avLst/>
              <a:gdLst/>
              <a:ahLst/>
              <a:cxnLst/>
              <a:rect r="r" b="b" t="t" l="l"/>
              <a:pathLst>
                <a:path h="480538" w="731519">
                  <a:moveTo>
                    <a:pt x="141384" y="0"/>
                  </a:moveTo>
                  <a:lnTo>
                    <a:pt x="590134" y="0"/>
                  </a:lnTo>
                  <a:cubicBezTo>
                    <a:pt x="668219" y="0"/>
                    <a:pt x="731519" y="63300"/>
                    <a:pt x="731519" y="141384"/>
                  </a:cubicBezTo>
                  <a:lnTo>
                    <a:pt x="731519" y="339154"/>
                  </a:lnTo>
                  <a:cubicBezTo>
                    <a:pt x="731519" y="376652"/>
                    <a:pt x="716623" y="412613"/>
                    <a:pt x="690108" y="439128"/>
                  </a:cubicBezTo>
                  <a:cubicBezTo>
                    <a:pt x="663594" y="465643"/>
                    <a:pt x="627632" y="480538"/>
                    <a:pt x="590134" y="480538"/>
                  </a:cubicBezTo>
                  <a:lnTo>
                    <a:pt x="141384" y="480538"/>
                  </a:lnTo>
                  <a:cubicBezTo>
                    <a:pt x="103887" y="480538"/>
                    <a:pt x="67925" y="465643"/>
                    <a:pt x="41410" y="439128"/>
                  </a:cubicBezTo>
                  <a:cubicBezTo>
                    <a:pt x="14896" y="412613"/>
                    <a:pt x="0" y="376652"/>
                    <a:pt x="0" y="339154"/>
                  </a:cubicBezTo>
                  <a:lnTo>
                    <a:pt x="0" y="141384"/>
                  </a:lnTo>
                  <a:cubicBezTo>
                    <a:pt x="0" y="103887"/>
                    <a:pt x="14896" y="67925"/>
                    <a:pt x="41410" y="41410"/>
                  </a:cubicBezTo>
                  <a:cubicBezTo>
                    <a:pt x="67925" y="14896"/>
                    <a:pt x="103887" y="0"/>
                    <a:pt x="141384" y="0"/>
                  </a:cubicBezTo>
                  <a:close/>
                </a:path>
              </a:pathLst>
            </a:custGeom>
            <a:solidFill>
              <a:srgbClr val="FF3131"/>
            </a:solidFill>
            <a:ln w="38100" cap="rnd">
              <a:solidFill>
                <a:srgbClr val="000000"/>
              </a:solidFill>
              <a:prstDash val="solid"/>
              <a:round/>
            </a:ln>
          </p:spPr>
        </p:sp>
        <p:sp>
          <p:nvSpPr>
            <p:cNvPr name="TextBox 30" id="30"/>
            <p:cNvSpPr txBox="true"/>
            <p:nvPr/>
          </p:nvSpPr>
          <p:spPr>
            <a:xfrm>
              <a:off x="0" y="-38100"/>
              <a:ext cx="731519" cy="518638"/>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El sensor Pir detecta movimiento dentro del campo inflarrojo y acciona para prender luces .</a:t>
              </a:r>
            </a:p>
          </p:txBody>
        </p:sp>
      </p:grpSp>
      <p:grpSp>
        <p:nvGrpSpPr>
          <p:cNvPr name="Group 31" id="31"/>
          <p:cNvGrpSpPr/>
          <p:nvPr/>
        </p:nvGrpSpPr>
        <p:grpSpPr>
          <a:xfrm rot="0">
            <a:off x="701410" y="5961992"/>
            <a:ext cx="3304391" cy="2848937"/>
            <a:chOff x="0" y="0"/>
            <a:chExt cx="788281" cy="679629"/>
          </a:xfrm>
        </p:grpSpPr>
        <p:sp>
          <p:nvSpPr>
            <p:cNvPr name="Freeform 32" id="32"/>
            <p:cNvSpPr/>
            <p:nvPr/>
          </p:nvSpPr>
          <p:spPr>
            <a:xfrm flipH="false" flipV="false" rot="0">
              <a:off x="0" y="0"/>
              <a:ext cx="788281" cy="679629"/>
            </a:xfrm>
            <a:custGeom>
              <a:avLst/>
              <a:gdLst/>
              <a:ahLst/>
              <a:cxnLst/>
              <a:rect r="r" b="b" t="t" l="l"/>
              <a:pathLst>
                <a:path h="679629" w="788281">
                  <a:moveTo>
                    <a:pt x="131203" y="0"/>
                  </a:moveTo>
                  <a:lnTo>
                    <a:pt x="657077" y="0"/>
                  </a:lnTo>
                  <a:cubicBezTo>
                    <a:pt x="691875" y="0"/>
                    <a:pt x="725247" y="13823"/>
                    <a:pt x="749852" y="38429"/>
                  </a:cubicBezTo>
                  <a:cubicBezTo>
                    <a:pt x="774458" y="63034"/>
                    <a:pt x="788281" y="96406"/>
                    <a:pt x="788281" y="131203"/>
                  </a:cubicBezTo>
                  <a:lnTo>
                    <a:pt x="788281" y="548426"/>
                  </a:lnTo>
                  <a:cubicBezTo>
                    <a:pt x="788281" y="583223"/>
                    <a:pt x="774458" y="616595"/>
                    <a:pt x="749852" y="641201"/>
                  </a:cubicBezTo>
                  <a:cubicBezTo>
                    <a:pt x="725247" y="665806"/>
                    <a:pt x="691875" y="679629"/>
                    <a:pt x="657077" y="679629"/>
                  </a:cubicBezTo>
                  <a:lnTo>
                    <a:pt x="131203" y="679629"/>
                  </a:lnTo>
                  <a:cubicBezTo>
                    <a:pt x="96406" y="679629"/>
                    <a:pt x="63034" y="665806"/>
                    <a:pt x="38429" y="641201"/>
                  </a:cubicBezTo>
                  <a:cubicBezTo>
                    <a:pt x="13823" y="616595"/>
                    <a:pt x="0" y="583223"/>
                    <a:pt x="0" y="548426"/>
                  </a:cubicBezTo>
                  <a:lnTo>
                    <a:pt x="0" y="131203"/>
                  </a:lnTo>
                  <a:cubicBezTo>
                    <a:pt x="0" y="96406"/>
                    <a:pt x="13823" y="63034"/>
                    <a:pt x="38429" y="38429"/>
                  </a:cubicBezTo>
                  <a:cubicBezTo>
                    <a:pt x="63034" y="13823"/>
                    <a:pt x="96406" y="0"/>
                    <a:pt x="131203" y="0"/>
                  </a:cubicBezTo>
                  <a:close/>
                </a:path>
              </a:pathLst>
            </a:custGeom>
            <a:solidFill>
              <a:srgbClr val="FF3131"/>
            </a:solidFill>
            <a:ln w="38100" cap="rnd">
              <a:solidFill>
                <a:srgbClr val="000000"/>
              </a:solidFill>
              <a:prstDash val="solid"/>
              <a:round/>
            </a:ln>
          </p:spPr>
        </p:sp>
        <p:sp>
          <p:nvSpPr>
            <p:cNvPr name="TextBox 33" id="33"/>
            <p:cNvSpPr txBox="true"/>
            <p:nvPr/>
          </p:nvSpPr>
          <p:spPr>
            <a:xfrm>
              <a:off x="0" y="-38100"/>
              <a:ext cx="788281" cy="717729"/>
            </a:xfrm>
            <a:prstGeom prst="rect">
              <a:avLst/>
            </a:prstGeom>
          </p:spPr>
          <p:txBody>
            <a:bodyPr anchor="ctr" rtlCol="false" tIns="50800" lIns="50800" bIns="50800" rIns="50800"/>
            <a:lstStyle/>
            <a:p>
              <a:pPr algn="just">
                <a:lnSpc>
                  <a:spcPts val="2659"/>
                </a:lnSpc>
              </a:pPr>
              <a:r>
                <a:rPr lang="en-US" sz="1899">
                  <a:solidFill>
                    <a:srgbClr val="F4F6FC"/>
                  </a:solidFill>
                  <a:latin typeface="HK Grotesk Medium"/>
                </a:rPr>
                <a:t>Dispositivo que permite al usuario interactuar con la interfaz de la aplicacion</a:t>
              </a:r>
            </a:p>
          </p:txBody>
        </p:sp>
      </p:grpSp>
      <p:sp>
        <p:nvSpPr>
          <p:cNvPr name="Freeform 34" id="34"/>
          <p:cNvSpPr/>
          <p:nvPr/>
        </p:nvSpPr>
        <p:spPr>
          <a:xfrm flipH="false" flipV="false" rot="0">
            <a:off x="1028700" y="2705523"/>
            <a:ext cx="2351353" cy="2351353"/>
          </a:xfrm>
          <a:custGeom>
            <a:avLst/>
            <a:gdLst/>
            <a:ahLst/>
            <a:cxnLst/>
            <a:rect r="r" b="b" t="t" l="l"/>
            <a:pathLst>
              <a:path h="2351353" w="2351353">
                <a:moveTo>
                  <a:pt x="0" y="0"/>
                </a:moveTo>
                <a:lnTo>
                  <a:pt x="2351353" y="0"/>
                </a:lnTo>
                <a:lnTo>
                  <a:pt x="2351353" y="2351353"/>
                </a:lnTo>
                <a:lnTo>
                  <a:pt x="0" y="2351353"/>
                </a:lnTo>
                <a:lnTo>
                  <a:pt x="0" y="0"/>
                </a:lnTo>
                <a:close/>
              </a:path>
            </a:pathLst>
          </a:custGeom>
          <a:blipFill>
            <a:blip r:embed="rId10"/>
            <a:stretch>
              <a:fillRect l="0" t="0" r="0" b="0"/>
            </a:stretch>
          </a:blipFill>
        </p:spPr>
      </p:sp>
      <p:sp>
        <p:nvSpPr>
          <p:cNvPr name="TextBox 35" id="35"/>
          <p:cNvSpPr txBox="true"/>
          <p:nvPr/>
        </p:nvSpPr>
        <p:spPr>
          <a:xfrm rot="0">
            <a:off x="12068987" y="971550"/>
            <a:ext cx="436566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Sensor Contacto Magnetico</a:t>
            </a:r>
          </a:p>
        </p:txBody>
      </p:sp>
      <p:sp>
        <p:nvSpPr>
          <p:cNvPr name="TextBox 36" id="36"/>
          <p:cNvSpPr txBox="true"/>
          <p:nvPr/>
        </p:nvSpPr>
        <p:spPr>
          <a:xfrm rot="0">
            <a:off x="13438974" y="3849249"/>
            <a:ext cx="125670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Camara</a:t>
            </a:r>
          </a:p>
        </p:txBody>
      </p:sp>
      <p:sp>
        <p:nvSpPr>
          <p:cNvPr name="TextBox 37" id="37"/>
          <p:cNvSpPr txBox="true"/>
          <p:nvPr/>
        </p:nvSpPr>
        <p:spPr>
          <a:xfrm rot="0">
            <a:off x="12654834" y="6725472"/>
            <a:ext cx="159698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Sensor Pir</a:t>
            </a:r>
          </a:p>
        </p:txBody>
      </p:sp>
      <p:sp>
        <p:nvSpPr>
          <p:cNvPr name="TextBox 38" id="38"/>
          <p:cNvSpPr txBox="true"/>
          <p:nvPr/>
        </p:nvSpPr>
        <p:spPr>
          <a:xfrm rot="0">
            <a:off x="6767543" y="1992261"/>
            <a:ext cx="3135511"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Interfaz del usuario</a:t>
            </a:r>
          </a:p>
        </p:txBody>
      </p:sp>
      <p:sp>
        <p:nvSpPr>
          <p:cNvPr name="TextBox 39" id="39"/>
          <p:cNvSpPr txBox="true"/>
          <p:nvPr/>
        </p:nvSpPr>
        <p:spPr>
          <a:xfrm rot="0">
            <a:off x="701410" y="846024"/>
            <a:ext cx="9087441" cy="783560"/>
          </a:xfrm>
          <a:prstGeom prst="rect">
            <a:avLst/>
          </a:prstGeom>
        </p:spPr>
        <p:txBody>
          <a:bodyPr anchor="t" rtlCol="false" tIns="0" lIns="0" bIns="0" rIns="0">
            <a:spAutoFit/>
          </a:bodyPr>
          <a:lstStyle/>
          <a:p>
            <a:pPr algn="ctr">
              <a:lnSpc>
                <a:spcPts val="6025"/>
              </a:lnSpc>
              <a:spcBef>
                <a:spcPct val="0"/>
              </a:spcBef>
            </a:pPr>
            <a:r>
              <a:rPr lang="en-US" sz="5285">
                <a:solidFill>
                  <a:srgbClr val="050A30"/>
                </a:solidFill>
                <a:latin typeface="HK Grotesk Bold"/>
              </a:rPr>
              <a:t>Descripción </a:t>
            </a:r>
            <a:r>
              <a:rPr lang="en-US" sz="5285">
                <a:solidFill>
                  <a:srgbClr val="050A30"/>
                </a:solidFill>
                <a:latin typeface="HK Grotesk Bold"/>
              </a:rPr>
              <a:t>de la Arquitectura</a:t>
            </a:r>
          </a:p>
        </p:txBody>
      </p:sp>
      <p:sp>
        <p:nvSpPr>
          <p:cNvPr name="TextBox 40" id="40"/>
          <p:cNvSpPr txBox="true"/>
          <p:nvPr/>
        </p:nvSpPr>
        <p:spPr>
          <a:xfrm rot="0">
            <a:off x="892497" y="1992261"/>
            <a:ext cx="2721531"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Dispositivo movil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67ACA"/>
        </a:solidFill>
      </p:bgPr>
    </p:bg>
    <p:spTree>
      <p:nvGrpSpPr>
        <p:cNvPr id="1" name=""/>
        <p:cNvGrpSpPr/>
        <p:nvPr/>
      </p:nvGrpSpPr>
      <p:grpSpPr>
        <a:xfrm>
          <a:off x="0" y="0"/>
          <a:ext cx="0" cy="0"/>
          <a:chOff x="0" y="0"/>
          <a:chExt cx="0" cy="0"/>
        </a:xfrm>
      </p:grpSpPr>
      <p:sp>
        <p:nvSpPr>
          <p:cNvPr name="Freeform 2" id="2"/>
          <p:cNvSpPr/>
          <p:nvPr/>
        </p:nvSpPr>
        <p:spPr>
          <a:xfrm flipH="false" flipV="false" rot="0">
            <a:off x="6824013" y="4049317"/>
            <a:ext cx="3942169" cy="4958703"/>
          </a:xfrm>
          <a:custGeom>
            <a:avLst/>
            <a:gdLst/>
            <a:ahLst/>
            <a:cxnLst/>
            <a:rect r="r" b="b" t="t" l="l"/>
            <a:pathLst>
              <a:path h="4958703" w="3942169">
                <a:moveTo>
                  <a:pt x="0" y="0"/>
                </a:moveTo>
                <a:lnTo>
                  <a:pt x="3942169" y="0"/>
                </a:lnTo>
                <a:lnTo>
                  <a:pt x="3942169" y="4958703"/>
                </a:lnTo>
                <a:lnTo>
                  <a:pt x="0" y="49587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93842" y="1721407"/>
            <a:ext cx="14802511" cy="2327910"/>
          </a:xfrm>
          <a:prstGeom prst="rect">
            <a:avLst/>
          </a:prstGeom>
        </p:spPr>
        <p:txBody>
          <a:bodyPr anchor="t" rtlCol="false" tIns="0" lIns="0" bIns="0" rIns="0">
            <a:spAutoFit/>
          </a:bodyPr>
          <a:lstStyle/>
          <a:p>
            <a:pPr algn="ctr">
              <a:lnSpc>
                <a:spcPts val="9120"/>
              </a:lnSpc>
              <a:spcBef>
                <a:spcPct val="0"/>
              </a:spcBef>
            </a:pPr>
            <a:r>
              <a:rPr lang="en-US" sz="8000">
                <a:solidFill>
                  <a:srgbClr val="F4F6FC"/>
                </a:solidFill>
                <a:latin typeface="Gotham Bold"/>
              </a:rPr>
              <a:t>DISEÑO DE INTERFAZ DE USUARIO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823027"/>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5" id="5"/>
          <p:cNvGrpSpPr>
            <a:grpSpLocks noChangeAspect="true"/>
          </p:cNvGrpSpPr>
          <p:nvPr/>
        </p:nvGrpSpPr>
        <p:grpSpPr>
          <a:xfrm rot="0">
            <a:off x="6763358" y="823027"/>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grpSp>
        <p:nvGrpSpPr>
          <p:cNvPr name="Group 8" id="8"/>
          <p:cNvGrpSpPr>
            <a:grpSpLocks noChangeAspect="true"/>
          </p:cNvGrpSpPr>
          <p:nvPr/>
        </p:nvGrpSpPr>
        <p:grpSpPr>
          <a:xfrm rot="0">
            <a:off x="12498015" y="823027"/>
            <a:ext cx="4251911" cy="8640946"/>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1032" t="0" r="-11032"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799300" y="617354"/>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5" id="5"/>
          <p:cNvGrpSpPr>
            <a:grpSpLocks noChangeAspect="true"/>
          </p:cNvGrpSpPr>
          <p:nvPr/>
        </p:nvGrpSpPr>
        <p:grpSpPr>
          <a:xfrm rot="0">
            <a:off x="9433736" y="617354"/>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823027"/>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5" id="5"/>
          <p:cNvGrpSpPr>
            <a:grpSpLocks noChangeAspect="true"/>
          </p:cNvGrpSpPr>
          <p:nvPr/>
        </p:nvGrpSpPr>
        <p:grpSpPr>
          <a:xfrm rot="0">
            <a:off x="6763358" y="823027"/>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grpSp>
        <p:nvGrpSpPr>
          <p:cNvPr name="Group 8" id="8"/>
          <p:cNvGrpSpPr>
            <a:grpSpLocks noChangeAspect="true"/>
          </p:cNvGrpSpPr>
          <p:nvPr/>
        </p:nvGrpSpPr>
        <p:grpSpPr>
          <a:xfrm rot="0">
            <a:off x="12498015" y="823027"/>
            <a:ext cx="4251911" cy="8640946"/>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1032" t="0" r="-11032"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823027"/>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5" id="5"/>
          <p:cNvGrpSpPr>
            <a:grpSpLocks noChangeAspect="true"/>
          </p:cNvGrpSpPr>
          <p:nvPr/>
        </p:nvGrpSpPr>
        <p:grpSpPr>
          <a:xfrm rot="0">
            <a:off x="6763358" y="823027"/>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grpSp>
        <p:nvGrpSpPr>
          <p:cNvPr name="Group 8" id="8"/>
          <p:cNvGrpSpPr>
            <a:grpSpLocks noChangeAspect="true"/>
          </p:cNvGrpSpPr>
          <p:nvPr/>
        </p:nvGrpSpPr>
        <p:grpSpPr>
          <a:xfrm rot="0">
            <a:off x="12498015" y="823027"/>
            <a:ext cx="4251911" cy="8640946"/>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solidFill>
              <a:srgbClr val="000000">
                <a:alpha val="0"/>
              </a:srgbClr>
            </a:solidFill>
            <a:ln w="12700">
              <a:solidFill>
                <a:srgbClr val="000000"/>
              </a:solidFill>
            </a:ln>
          </p:spPr>
        </p:sp>
      </p:grpSp>
      <p:grpSp>
        <p:nvGrpSpPr>
          <p:cNvPr name="Group 11" id="11"/>
          <p:cNvGrpSpPr>
            <a:grpSpLocks noChangeAspect="true"/>
          </p:cNvGrpSpPr>
          <p:nvPr/>
        </p:nvGrpSpPr>
        <p:grpSpPr>
          <a:xfrm rot="0">
            <a:off x="12498015" y="823027"/>
            <a:ext cx="4251911" cy="8640946"/>
            <a:chOff x="0" y="0"/>
            <a:chExt cx="5001260" cy="10163810"/>
          </a:xfrm>
        </p:grpSpPr>
        <p:sp>
          <p:nvSpPr>
            <p:cNvPr name="Freeform 12" id="12"/>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3" id="13"/>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1032" t="0" r="-11032"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823027"/>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solidFill>
              <a:srgbClr val="000000">
                <a:alpha val="0"/>
              </a:srgbClr>
            </a:solidFill>
            <a:ln w="12700">
              <a:solidFill>
                <a:srgbClr val="000000"/>
              </a:solidFill>
            </a:ln>
          </p:spPr>
        </p:sp>
      </p:grpSp>
      <p:grpSp>
        <p:nvGrpSpPr>
          <p:cNvPr name="Group 5" id="5"/>
          <p:cNvGrpSpPr>
            <a:grpSpLocks noChangeAspect="true"/>
          </p:cNvGrpSpPr>
          <p:nvPr/>
        </p:nvGrpSpPr>
        <p:grpSpPr>
          <a:xfrm rot="0">
            <a:off x="6763358" y="823027"/>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8" id="8"/>
          <p:cNvGrpSpPr>
            <a:grpSpLocks noChangeAspect="true"/>
          </p:cNvGrpSpPr>
          <p:nvPr/>
        </p:nvGrpSpPr>
        <p:grpSpPr>
          <a:xfrm rot="0">
            <a:off x="12498015" y="823027"/>
            <a:ext cx="4251911" cy="8640946"/>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grpSp>
        <p:nvGrpSpPr>
          <p:cNvPr name="Group 11" id="11"/>
          <p:cNvGrpSpPr>
            <a:grpSpLocks noChangeAspect="true"/>
          </p:cNvGrpSpPr>
          <p:nvPr/>
        </p:nvGrpSpPr>
        <p:grpSpPr>
          <a:xfrm rot="0">
            <a:off x="1025547" y="823027"/>
            <a:ext cx="4251911" cy="8640946"/>
            <a:chOff x="0" y="0"/>
            <a:chExt cx="5001260" cy="10163810"/>
          </a:xfrm>
        </p:grpSpPr>
        <p:sp>
          <p:nvSpPr>
            <p:cNvPr name="Freeform 12" id="12"/>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3" id="13"/>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1032" t="0" r="-11032" b="0"/>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823027"/>
            <a:ext cx="4251911" cy="8640946"/>
            <a:chOff x="0" y="0"/>
            <a:chExt cx="5001260" cy="10163810"/>
          </a:xfrm>
        </p:grpSpPr>
        <p:sp>
          <p:nvSpPr>
            <p:cNvPr name="Freeform 3" id="3"/>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4" id="4"/>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1032" t="0" r="-11032" b="0"/>
              </a:stretch>
            </a:blipFill>
          </p:spPr>
        </p:sp>
      </p:grpSp>
      <p:grpSp>
        <p:nvGrpSpPr>
          <p:cNvPr name="Group 5" id="5"/>
          <p:cNvGrpSpPr>
            <a:grpSpLocks noChangeAspect="true"/>
          </p:cNvGrpSpPr>
          <p:nvPr/>
        </p:nvGrpSpPr>
        <p:grpSpPr>
          <a:xfrm rot="0">
            <a:off x="6763358" y="823027"/>
            <a:ext cx="4251911" cy="8640946"/>
            <a:chOff x="0" y="0"/>
            <a:chExt cx="5001260" cy="10163810"/>
          </a:xfrm>
        </p:grpSpPr>
        <p:sp>
          <p:nvSpPr>
            <p:cNvPr name="Freeform 6" id="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7" id="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1032" t="0" r="-11032" b="0"/>
              </a:stretch>
            </a:blipFill>
          </p:spPr>
        </p:sp>
      </p:grpSp>
      <p:grpSp>
        <p:nvGrpSpPr>
          <p:cNvPr name="Group 8" id="8"/>
          <p:cNvGrpSpPr>
            <a:grpSpLocks noChangeAspect="true"/>
          </p:cNvGrpSpPr>
          <p:nvPr/>
        </p:nvGrpSpPr>
        <p:grpSpPr>
          <a:xfrm rot="0">
            <a:off x="12498015" y="823027"/>
            <a:ext cx="4251911" cy="8640946"/>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2"/>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1032" t="0" r="-11032"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661129" y="3172379"/>
            <a:ext cx="12709769" cy="5652593"/>
          </a:xfrm>
          <a:custGeom>
            <a:avLst/>
            <a:gdLst/>
            <a:ahLst/>
            <a:cxnLst/>
            <a:rect r="r" b="b" t="t" l="l"/>
            <a:pathLst>
              <a:path h="5652593" w="12709769">
                <a:moveTo>
                  <a:pt x="0" y="0"/>
                </a:moveTo>
                <a:lnTo>
                  <a:pt x="12709769" y="0"/>
                </a:lnTo>
                <a:lnTo>
                  <a:pt x="12709769" y="5652593"/>
                </a:lnTo>
                <a:lnTo>
                  <a:pt x="0" y="5652593"/>
                </a:lnTo>
                <a:lnTo>
                  <a:pt x="0" y="0"/>
                </a:lnTo>
                <a:close/>
              </a:path>
            </a:pathLst>
          </a:custGeom>
          <a:blipFill>
            <a:blip r:embed="rId2"/>
            <a:stretch>
              <a:fillRect l="0" t="0" r="0" b="0"/>
            </a:stretch>
          </a:blipFill>
        </p:spPr>
      </p:sp>
      <p:sp>
        <p:nvSpPr>
          <p:cNvPr name="TextBox 3" id="3"/>
          <p:cNvSpPr txBox="true"/>
          <p:nvPr/>
        </p:nvSpPr>
        <p:spPr>
          <a:xfrm rot="0">
            <a:off x="1661129" y="1833782"/>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Requerimientos Funcionales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219200" y="2231070"/>
            <a:ext cx="6219464" cy="1069976"/>
          </a:xfrm>
          <a:prstGeom prst="rect">
            <a:avLst/>
          </a:prstGeom>
        </p:spPr>
        <p:txBody>
          <a:bodyPr anchor="t" rtlCol="false" tIns="0" lIns="0" bIns="0" rIns="0">
            <a:spAutoFit/>
          </a:bodyPr>
          <a:lstStyle/>
          <a:p>
            <a:pPr marL="0" indent="0" lvl="0">
              <a:lnSpc>
                <a:spcPts val="8000"/>
              </a:lnSpc>
            </a:pPr>
            <a:r>
              <a:rPr lang="en-US" sz="8000">
                <a:solidFill>
                  <a:srgbClr val="050A30"/>
                </a:solidFill>
                <a:latin typeface="HK Grotesk Bold"/>
              </a:rPr>
              <a:t>Introducción</a:t>
            </a:r>
          </a:p>
        </p:txBody>
      </p:sp>
      <p:sp>
        <p:nvSpPr>
          <p:cNvPr name="TextBox 3" id="3"/>
          <p:cNvSpPr txBox="true"/>
          <p:nvPr/>
        </p:nvSpPr>
        <p:spPr>
          <a:xfrm rot="0">
            <a:off x="1219200" y="4019903"/>
            <a:ext cx="8115300" cy="3329940"/>
          </a:xfrm>
          <a:prstGeom prst="rect">
            <a:avLst/>
          </a:prstGeom>
        </p:spPr>
        <p:txBody>
          <a:bodyPr anchor="t" rtlCol="false" tIns="0" lIns="0" bIns="0" rIns="0">
            <a:spAutoFit/>
          </a:bodyPr>
          <a:lstStyle/>
          <a:p>
            <a:pPr>
              <a:lnSpc>
                <a:spcPts val="3359"/>
              </a:lnSpc>
            </a:pPr>
            <a:r>
              <a:rPr lang="en-US" sz="2400">
                <a:solidFill>
                  <a:srgbClr val="000000"/>
                </a:solidFill>
                <a:latin typeface="Open Sans"/>
              </a:rPr>
              <a:t>Este proyecto tiende a es brindar seguridad y comodidad a los adultos mayores con movilidad reducida, para esto se diseñara una aplicación móvil para poder automatizar la casa y así poder mejorar la calidad de vida.</a:t>
            </a:r>
          </a:p>
          <a:p>
            <a:pPr>
              <a:lnSpc>
                <a:spcPts val="3359"/>
              </a:lnSpc>
            </a:pPr>
          </a:p>
          <a:p>
            <a:pPr marL="0" indent="0" lvl="0">
              <a:lnSpc>
                <a:spcPts val="3359"/>
              </a:lnSpc>
              <a:spcBef>
                <a:spcPct val="0"/>
              </a:spcBef>
            </a:pPr>
            <a:r>
              <a:rPr lang="en-US" sz="2400">
                <a:solidFill>
                  <a:srgbClr val="000000"/>
                </a:solidFill>
                <a:latin typeface="Open Sans"/>
              </a:rPr>
              <a:t>Antes de diseñar la aplicación móvil. Definiremos el comportamiento que debe tener nuestro software y como se coordina con los sensores y cámara. </a:t>
            </a:r>
          </a:p>
        </p:txBody>
      </p:sp>
      <p:sp>
        <p:nvSpPr>
          <p:cNvPr name="Freeform 4" id="4"/>
          <p:cNvSpPr/>
          <p:nvPr/>
        </p:nvSpPr>
        <p:spPr>
          <a:xfrm flipH="false" flipV="false" rot="0">
            <a:off x="10872570" y="2694620"/>
            <a:ext cx="5994063" cy="5297253"/>
          </a:xfrm>
          <a:custGeom>
            <a:avLst/>
            <a:gdLst/>
            <a:ahLst/>
            <a:cxnLst/>
            <a:rect r="r" b="b" t="t" l="l"/>
            <a:pathLst>
              <a:path h="5297253" w="5994063">
                <a:moveTo>
                  <a:pt x="0" y="0"/>
                </a:moveTo>
                <a:lnTo>
                  <a:pt x="5994063" y="0"/>
                </a:lnTo>
                <a:lnTo>
                  <a:pt x="5994063" y="5297253"/>
                </a:lnTo>
                <a:lnTo>
                  <a:pt x="0" y="5297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125976"/>
            <a:ext cx="11390792" cy="6132324"/>
          </a:xfrm>
          <a:custGeom>
            <a:avLst/>
            <a:gdLst/>
            <a:ahLst/>
            <a:cxnLst/>
            <a:rect r="r" b="b" t="t" l="l"/>
            <a:pathLst>
              <a:path h="6132324" w="11390792">
                <a:moveTo>
                  <a:pt x="0" y="0"/>
                </a:moveTo>
                <a:lnTo>
                  <a:pt x="11390792" y="0"/>
                </a:lnTo>
                <a:lnTo>
                  <a:pt x="11390792" y="6132324"/>
                </a:lnTo>
                <a:lnTo>
                  <a:pt x="0" y="6132324"/>
                </a:lnTo>
                <a:lnTo>
                  <a:pt x="0" y="0"/>
                </a:lnTo>
                <a:close/>
              </a:path>
            </a:pathLst>
          </a:custGeom>
          <a:blipFill>
            <a:blip r:embed="rId2"/>
            <a:stretch>
              <a:fillRect l="0" t="0" r="0" b="0"/>
            </a:stretch>
          </a:blipFill>
        </p:spPr>
      </p:sp>
      <p:sp>
        <p:nvSpPr>
          <p:cNvPr name="TextBox 3" id="3"/>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Requerimientos No Funcionales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702718" y="2635474"/>
            <a:ext cx="4141984" cy="2746635"/>
          </a:xfrm>
          <a:custGeom>
            <a:avLst/>
            <a:gdLst/>
            <a:ahLst/>
            <a:cxnLst/>
            <a:rect r="r" b="b" t="t" l="l"/>
            <a:pathLst>
              <a:path h="2746635" w="4141984">
                <a:moveTo>
                  <a:pt x="0" y="0"/>
                </a:moveTo>
                <a:lnTo>
                  <a:pt x="4141984" y="0"/>
                </a:lnTo>
                <a:lnTo>
                  <a:pt x="4141984" y="2746635"/>
                </a:lnTo>
                <a:lnTo>
                  <a:pt x="0" y="2746635"/>
                </a:lnTo>
                <a:lnTo>
                  <a:pt x="0" y="0"/>
                </a:lnTo>
                <a:close/>
              </a:path>
            </a:pathLst>
          </a:custGeom>
          <a:blipFill>
            <a:blip r:embed="rId2"/>
            <a:stretch>
              <a:fillRect l="0" t="0" r="0" b="0"/>
            </a:stretch>
          </a:blipFill>
        </p:spPr>
      </p:sp>
      <p:sp>
        <p:nvSpPr>
          <p:cNvPr name="Freeform 3" id="3"/>
          <p:cNvSpPr/>
          <p:nvPr/>
        </p:nvSpPr>
        <p:spPr>
          <a:xfrm flipH="false" flipV="false" rot="0">
            <a:off x="2039727" y="5925034"/>
            <a:ext cx="3027021" cy="3085672"/>
          </a:xfrm>
          <a:custGeom>
            <a:avLst/>
            <a:gdLst/>
            <a:ahLst/>
            <a:cxnLst/>
            <a:rect r="r" b="b" t="t" l="l"/>
            <a:pathLst>
              <a:path h="3085672" w="3027021">
                <a:moveTo>
                  <a:pt x="0" y="0"/>
                </a:moveTo>
                <a:lnTo>
                  <a:pt x="3027021" y="0"/>
                </a:lnTo>
                <a:lnTo>
                  <a:pt x="3027021" y="3085672"/>
                </a:lnTo>
                <a:lnTo>
                  <a:pt x="0" y="3085672"/>
                </a:lnTo>
                <a:lnTo>
                  <a:pt x="0" y="0"/>
                </a:lnTo>
                <a:close/>
              </a:path>
            </a:pathLst>
          </a:custGeom>
          <a:blipFill>
            <a:blip r:embed="rId3"/>
            <a:stretch>
              <a:fillRect l="-97999" t="0" r="0" b="0"/>
            </a:stretch>
          </a:blipFill>
        </p:spPr>
      </p:sp>
      <p:sp>
        <p:nvSpPr>
          <p:cNvPr name="TextBox 4" id="4"/>
          <p:cNvSpPr txBox="true"/>
          <p:nvPr/>
        </p:nvSpPr>
        <p:spPr>
          <a:xfrm rot="0">
            <a:off x="1416260" y="1066800"/>
            <a:ext cx="6498719"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Componentes</a:t>
            </a:r>
          </a:p>
        </p:txBody>
      </p:sp>
      <p:sp>
        <p:nvSpPr>
          <p:cNvPr name="TextBox 5" id="5"/>
          <p:cNvSpPr txBox="true"/>
          <p:nvPr/>
        </p:nvSpPr>
        <p:spPr>
          <a:xfrm rot="0">
            <a:off x="7175228" y="2965641"/>
            <a:ext cx="8753709" cy="2172462"/>
          </a:xfrm>
          <a:prstGeom prst="rect">
            <a:avLst/>
          </a:prstGeom>
        </p:spPr>
        <p:txBody>
          <a:bodyPr anchor="t" rtlCol="false" tIns="0" lIns="0" bIns="0" rIns="0">
            <a:spAutoFit/>
          </a:bodyPr>
          <a:lstStyle/>
          <a:p>
            <a:pPr algn="just">
              <a:lnSpc>
                <a:spcPts val="3192"/>
              </a:lnSpc>
            </a:pPr>
            <a:r>
              <a:rPr lang="en-US" sz="2800">
                <a:solidFill>
                  <a:srgbClr val="050A30"/>
                </a:solidFill>
                <a:latin typeface="HK Grotesk Bold"/>
              </a:rPr>
              <a:t>Raspberry pi 4</a:t>
            </a:r>
          </a:p>
          <a:p>
            <a:pPr algn="just">
              <a:lnSpc>
                <a:spcPts val="3192"/>
              </a:lnSpc>
            </a:pPr>
          </a:p>
          <a:p>
            <a:pPr algn="just">
              <a:lnSpc>
                <a:spcPts val="2736"/>
              </a:lnSpc>
              <a:spcBef>
                <a:spcPct val="0"/>
              </a:spcBef>
            </a:pPr>
            <a:r>
              <a:rPr lang="en-US" sz="2400">
                <a:solidFill>
                  <a:srgbClr val="050A30"/>
                </a:solidFill>
                <a:latin typeface="HK Grotesk"/>
              </a:rPr>
              <a:t>Es una pequeña computadora de placa única con un procesador potente puede llegar a ser  2 GB a 8 GB de RAM tiene varios puertos de conexión. A sido utilizada para el desarrollo del proyecto.</a:t>
            </a:r>
          </a:p>
        </p:txBody>
      </p:sp>
      <p:sp>
        <p:nvSpPr>
          <p:cNvPr name="TextBox 6" id="6"/>
          <p:cNvSpPr txBox="true"/>
          <p:nvPr/>
        </p:nvSpPr>
        <p:spPr>
          <a:xfrm rot="0">
            <a:off x="7175228" y="6066870"/>
            <a:ext cx="8753709" cy="2858262"/>
          </a:xfrm>
          <a:prstGeom prst="rect">
            <a:avLst/>
          </a:prstGeom>
        </p:spPr>
        <p:txBody>
          <a:bodyPr anchor="t" rtlCol="false" tIns="0" lIns="0" bIns="0" rIns="0">
            <a:spAutoFit/>
          </a:bodyPr>
          <a:lstStyle/>
          <a:p>
            <a:pPr algn="just">
              <a:lnSpc>
                <a:spcPts val="3192"/>
              </a:lnSpc>
            </a:pPr>
            <a:r>
              <a:rPr lang="en-US" sz="2800">
                <a:solidFill>
                  <a:srgbClr val="050A30"/>
                </a:solidFill>
                <a:latin typeface="HK Grotesk Bold"/>
              </a:rPr>
              <a:t>Sensor de Movimiento PIR HC-SR501</a:t>
            </a:r>
          </a:p>
          <a:p>
            <a:pPr algn="just">
              <a:lnSpc>
                <a:spcPts val="3192"/>
              </a:lnSpc>
            </a:pPr>
          </a:p>
          <a:p>
            <a:pPr algn="just">
              <a:lnSpc>
                <a:spcPts val="2736"/>
              </a:lnSpc>
            </a:pPr>
            <a:r>
              <a:rPr lang="en-US" sz="2400">
                <a:solidFill>
                  <a:srgbClr val="050A30"/>
                </a:solidFill>
                <a:latin typeface="HK Grotesk"/>
              </a:rPr>
              <a:t>Es un dispositivo que detecta cambios en la radiación infrarroja en el área de cobertura.</a:t>
            </a:r>
          </a:p>
          <a:p>
            <a:pPr algn="just">
              <a:lnSpc>
                <a:spcPts val="2736"/>
              </a:lnSpc>
            </a:pPr>
            <a:r>
              <a:rPr lang="en-US" sz="2400">
                <a:solidFill>
                  <a:srgbClr val="050A30"/>
                </a:solidFill>
                <a:latin typeface="HK Grotesk"/>
              </a:rPr>
              <a:t>Ya que este tiene un sensor piroeléctrico, que convierte las variaciones en la radiación infrarroja en una señal eléctrica para su procesamiento.</a:t>
            </a:r>
          </a:p>
          <a:p>
            <a:pPr algn="just">
              <a:lnSpc>
                <a:spcPts val="2736"/>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2039727" y="2538597"/>
            <a:ext cx="2321679" cy="2664602"/>
          </a:xfrm>
          <a:custGeom>
            <a:avLst/>
            <a:gdLst/>
            <a:ahLst/>
            <a:cxnLst/>
            <a:rect r="r" b="b" t="t" l="l"/>
            <a:pathLst>
              <a:path h="2664602" w="2321679">
                <a:moveTo>
                  <a:pt x="0" y="0"/>
                </a:moveTo>
                <a:lnTo>
                  <a:pt x="2321679" y="0"/>
                </a:lnTo>
                <a:lnTo>
                  <a:pt x="2321679" y="2664601"/>
                </a:lnTo>
                <a:lnTo>
                  <a:pt x="0" y="2664601"/>
                </a:lnTo>
                <a:lnTo>
                  <a:pt x="0" y="0"/>
                </a:lnTo>
                <a:close/>
              </a:path>
            </a:pathLst>
          </a:custGeom>
          <a:blipFill>
            <a:blip r:embed="rId2"/>
            <a:stretch>
              <a:fillRect l="0" t="0" r="0" b="0"/>
            </a:stretch>
          </a:blipFill>
        </p:spPr>
      </p:sp>
      <p:sp>
        <p:nvSpPr>
          <p:cNvPr name="TextBox 3" id="3"/>
          <p:cNvSpPr txBox="true"/>
          <p:nvPr/>
        </p:nvSpPr>
        <p:spPr>
          <a:xfrm rot="0">
            <a:off x="1416260" y="1066800"/>
            <a:ext cx="6498719"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Componentes</a:t>
            </a:r>
          </a:p>
        </p:txBody>
      </p:sp>
      <p:sp>
        <p:nvSpPr>
          <p:cNvPr name="TextBox 4" id="4"/>
          <p:cNvSpPr txBox="true"/>
          <p:nvPr/>
        </p:nvSpPr>
        <p:spPr>
          <a:xfrm rot="0">
            <a:off x="7175228" y="2965641"/>
            <a:ext cx="8753709" cy="1829562"/>
          </a:xfrm>
          <a:prstGeom prst="rect">
            <a:avLst/>
          </a:prstGeom>
        </p:spPr>
        <p:txBody>
          <a:bodyPr anchor="t" rtlCol="false" tIns="0" lIns="0" bIns="0" rIns="0">
            <a:spAutoFit/>
          </a:bodyPr>
          <a:lstStyle/>
          <a:p>
            <a:pPr algn="just">
              <a:lnSpc>
                <a:spcPts val="3192"/>
              </a:lnSpc>
            </a:pPr>
            <a:r>
              <a:rPr lang="en-US" sz="2800">
                <a:solidFill>
                  <a:srgbClr val="050A30"/>
                </a:solidFill>
                <a:latin typeface="HK Grotesk Bold"/>
              </a:rPr>
              <a:t>Sensor de puerta MC-38</a:t>
            </a:r>
          </a:p>
          <a:p>
            <a:pPr algn="just">
              <a:lnSpc>
                <a:spcPts val="3192"/>
              </a:lnSpc>
            </a:pPr>
          </a:p>
          <a:p>
            <a:pPr algn="just">
              <a:lnSpc>
                <a:spcPts val="2736"/>
              </a:lnSpc>
              <a:spcBef>
                <a:spcPct val="0"/>
              </a:spcBef>
            </a:pPr>
            <a:r>
              <a:rPr lang="en-US" sz="2400">
                <a:solidFill>
                  <a:srgbClr val="050A30"/>
                </a:solidFill>
                <a:latin typeface="HK Grotesk"/>
              </a:rPr>
              <a:t>Es un interruptor magnético utilizado para detectar la apertura o cierre de puertas. Consiste en dos partes: un imán y un interruptor magnético.</a:t>
            </a:r>
          </a:p>
        </p:txBody>
      </p:sp>
      <p:sp>
        <p:nvSpPr>
          <p:cNvPr name="TextBox 5" id="5"/>
          <p:cNvSpPr txBox="true"/>
          <p:nvPr/>
        </p:nvSpPr>
        <p:spPr>
          <a:xfrm rot="0">
            <a:off x="7175228" y="6066870"/>
            <a:ext cx="8753709" cy="2515362"/>
          </a:xfrm>
          <a:prstGeom prst="rect">
            <a:avLst/>
          </a:prstGeom>
        </p:spPr>
        <p:txBody>
          <a:bodyPr anchor="t" rtlCol="false" tIns="0" lIns="0" bIns="0" rIns="0">
            <a:spAutoFit/>
          </a:bodyPr>
          <a:lstStyle/>
          <a:p>
            <a:pPr algn="just">
              <a:lnSpc>
                <a:spcPts val="3192"/>
              </a:lnSpc>
            </a:pPr>
            <a:r>
              <a:rPr lang="en-US" sz="2800">
                <a:solidFill>
                  <a:srgbClr val="050A30"/>
                </a:solidFill>
                <a:latin typeface="HK Grotesk Bold"/>
              </a:rPr>
              <a:t>Microcontrolador ESP32-CAM:</a:t>
            </a:r>
          </a:p>
          <a:p>
            <a:pPr algn="just">
              <a:lnSpc>
                <a:spcPts val="3192"/>
              </a:lnSpc>
            </a:pPr>
          </a:p>
          <a:p>
            <a:pPr algn="just">
              <a:lnSpc>
                <a:spcPts val="2736"/>
              </a:lnSpc>
            </a:pPr>
            <a:r>
              <a:rPr lang="en-US" sz="2400">
                <a:solidFill>
                  <a:srgbClr val="050A30"/>
                </a:solidFill>
                <a:latin typeface="HK Grotesk"/>
              </a:rPr>
              <a:t>es un microcontrolador que integra una cámara, utilizado en proyectos de IoT y visión por computadora. Su función principal es capturar y procesar imágenes/videos para su envío o almacenamiento. </a:t>
            </a:r>
          </a:p>
          <a:p>
            <a:pPr algn="just">
              <a:lnSpc>
                <a:spcPts val="2736"/>
              </a:lnSpc>
              <a:spcBef>
                <a:spcPct val="0"/>
              </a:spcBef>
            </a:pPr>
          </a:p>
        </p:txBody>
      </p:sp>
      <p:sp>
        <p:nvSpPr>
          <p:cNvPr name="Freeform 6" id="6"/>
          <p:cNvSpPr/>
          <p:nvPr/>
        </p:nvSpPr>
        <p:spPr>
          <a:xfrm flipH="false" flipV="false" rot="0">
            <a:off x="2039727" y="6047820"/>
            <a:ext cx="2979055" cy="2999239"/>
          </a:xfrm>
          <a:custGeom>
            <a:avLst/>
            <a:gdLst/>
            <a:ahLst/>
            <a:cxnLst/>
            <a:rect r="r" b="b" t="t" l="l"/>
            <a:pathLst>
              <a:path h="2999239" w="2979055">
                <a:moveTo>
                  <a:pt x="0" y="0"/>
                </a:moveTo>
                <a:lnTo>
                  <a:pt x="2979055" y="0"/>
                </a:lnTo>
                <a:lnTo>
                  <a:pt x="2979055" y="2999238"/>
                </a:lnTo>
                <a:lnTo>
                  <a:pt x="0" y="2999238"/>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367AC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814710" y="4497530"/>
            <a:ext cx="5438575" cy="4486824"/>
          </a:xfrm>
          <a:prstGeom prst="rect">
            <a:avLst/>
          </a:prstGeom>
        </p:spPr>
      </p:pic>
      <p:sp>
        <p:nvSpPr>
          <p:cNvPr name="TextBox 3" id="3"/>
          <p:cNvSpPr txBox="true"/>
          <p:nvPr/>
        </p:nvSpPr>
        <p:spPr>
          <a:xfrm rot="0">
            <a:off x="1586996" y="1572116"/>
            <a:ext cx="7931111" cy="1286162"/>
          </a:xfrm>
          <a:prstGeom prst="rect">
            <a:avLst/>
          </a:prstGeom>
        </p:spPr>
        <p:txBody>
          <a:bodyPr anchor="t" rtlCol="false" tIns="0" lIns="0" bIns="0" rIns="0">
            <a:spAutoFit/>
          </a:bodyPr>
          <a:lstStyle/>
          <a:p>
            <a:pPr algn="ctr">
              <a:lnSpc>
                <a:spcPts val="10017"/>
              </a:lnSpc>
              <a:spcBef>
                <a:spcPct val="0"/>
              </a:spcBef>
            </a:pPr>
            <a:r>
              <a:rPr lang="en-US" sz="8787">
                <a:solidFill>
                  <a:srgbClr val="F4F6FC"/>
                </a:solidFill>
                <a:latin typeface="Gotham Bold"/>
              </a:rPr>
              <a:t>CONCLUSIÓN</a:t>
            </a:r>
          </a:p>
        </p:txBody>
      </p:sp>
      <p:sp>
        <p:nvSpPr>
          <p:cNvPr name="TextBox 4" id="4"/>
          <p:cNvSpPr txBox="true"/>
          <p:nvPr/>
        </p:nvSpPr>
        <p:spPr>
          <a:xfrm rot="0">
            <a:off x="1586996" y="3509608"/>
            <a:ext cx="7557004" cy="4656997"/>
          </a:xfrm>
          <a:prstGeom prst="rect">
            <a:avLst/>
          </a:prstGeom>
        </p:spPr>
        <p:txBody>
          <a:bodyPr anchor="t" rtlCol="false" tIns="0" lIns="0" bIns="0" rIns="0">
            <a:spAutoFit/>
          </a:bodyPr>
          <a:lstStyle/>
          <a:p>
            <a:pPr algn="just">
              <a:lnSpc>
                <a:spcPts val="3715"/>
              </a:lnSpc>
            </a:pPr>
            <a:r>
              <a:rPr lang="en-US" sz="2653">
                <a:solidFill>
                  <a:srgbClr val="FFFFFF"/>
                </a:solidFill>
                <a:latin typeface="Open Sans"/>
              </a:rPr>
              <a:t>En conclusión al avanzar en el proyecto, nos sumergimos en el análisis y diseño de casos de uso del sistema, diagramas de secuencia y diseño de la interfaz. </a:t>
            </a:r>
          </a:p>
          <a:p>
            <a:pPr algn="just">
              <a:lnSpc>
                <a:spcPts val="3715"/>
              </a:lnSpc>
            </a:pPr>
          </a:p>
          <a:p>
            <a:pPr algn="just">
              <a:lnSpc>
                <a:spcPts val="3715"/>
              </a:lnSpc>
            </a:pPr>
            <a:r>
              <a:rPr lang="en-US" sz="2653">
                <a:solidFill>
                  <a:srgbClr val="FFFFFF"/>
                </a:solidFill>
                <a:latin typeface="Open Sans"/>
              </a:rPr>
              <a:t>Analizando descripciones y flujos secuenciales. Se tuvo una comprensión más clara de la dinámica del proyecto para avanzar hacia la implementación y materialización de nuestra visión para el sistema.</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F2E62"/>
        </a:solidFill>
      </p:bgPr>
    </p:bg>
    <p:spTree>
      <p:nvGrpSpPr>
        <p:cNvPr id="1" name=""/>
        <p:cNvGrpSpPr/>
        <p:nvPr/>
      </p:nvGrpSpPr>
      <p:grpSpPr>
        <a:xfrm>
          <a:off x="0" y="0"/>
          <a:ext cx="0" cy="0"/>
          <a:chOff x="0" y="0"/>
          <a:chExt cx="0" cy="0"/>
        </a:xfrm>
      </p:grpSpPr>
      <p:grpSp>
        <p:nvGrpSpPr>
          <p:cNvPr name="Group 2" id="2"/>
          <p:cNvGrpSpPr/>
          <p:nvPr/>
        </p:nvGrpSpPr>
        <p:grpSpPr>
          <a:xfrm rot="0">
            <a:off x="-444633" y="9730382"/>
            <a:ext cx="19177267" cy="1113237"/>
            <a:chOff x="0" y="0"/>
            <a:chExt cx="5050803" cy="293198"/>
          </a:xfrm>
        </p:grpSpPr>
        <p:sp>
          <p:nvSpPr>
            <p:cNvPr name="Freeform 3" id="3"/>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45598"/>
            </a:solidFill>
          </p:spPr>
        </p:sp>
        <p:sp>
          <p:nvSpPr>
            <p:cNvPr name="TextBox 4" id="4"/>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4633" y="-556618"/>
            <a:ext cx="19177267" cy="1113237"/>
            <a:chOff x="0" y="0"/>
            <a:chExt cx="5050803" cy="293198"/>
          </a:xfrm>
        </p:grpSpPr>
        <p:sp>
          <p:nvSpPr>
            <p:cNvPr name="Freeform 6" id="6"/>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45598"/>
            </a:solidFill>
          </p:spPr>
        </p:sp>
        <p:sp>
          <p:nvSpPr>
            <p:cNvPr name="TextBox 7" id="7"/>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10035836" y="2133924"/>
            <a:ext cx="6378569" cy="6378569"/>
            <a:chOff x="0" y="0"/>
            <a:chExt cx="6350000" cy="6350000"/>
          </a:xfrm>
        </p:grpSpPr>
        <p:sp>
          <p:nvSpPr>
            <p:cNvPr name="Freeform 9" id="9"/>
            <p:cNvSpPr/>
            <p:nvPr/>
          </p:nvSpPr>
          <p:spPr>
            <a:xfrm flipH="false" flipV="false" rot="0">
              <a:off x="0" y="0"/>
              <a:ext cx="6351270" cy="6350000"/>
            </a:xfrm>
            <a:custGeom>
              <a:avLst/>
              <a:gdLst/>
              <a:ahLst/>
              <a:cxnLst/>
              <a:rect r="r" b="b" t="t" l="l"/>
              <a:pathLst>
                <a:path h="6350000" w="635127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0" t="-28116" r="0" b="-50490"/>
              </a:stretch>
            </a:blipFill>
          </p:spPr>
        </p:sp>
      </p:grpSp>
      <p:sp>
        <p:nvSpPr>
          <p:cNvPr name="TextBox 10" id="10"/>
          <p:cNvSpPr txBox="true"/>
          <p:nvPr/>
        </p:nvSpPr>
        <p:spPr>
          <a:xfrm rot="0">
            <a:off x="1471317" y="2210124"/>
            <a:ext cx="7924800" cy="5942952"/>
          </a:xfrm>
          <a:prstGeom prst="rect">
            <a:avLst/>
          </a:prstGeom>
        </p:spPr>
        <p:txBody>
          <a:bodyPr anchor="t" rtlCol="false" tIns="0" lIns="0" bIns="0" rIns="0">
            <a:spAutoFit/>
          </a:bodyPr>
          <a:lstStyle/>
          <a:p>
            <a:pPr marL="0" indent="0" lvl="0">
              <a:lnSpc>
                <a:spcPts val="15578"/>
              </a:lnSpc>
            </a:pPr>
            <a:r>
              <a:rPr lang="en-US" sz="13664">
                <a:solidFill>
                  <a:srgbClr val="98C7FF"/>
                </a:solidFill>
                <a:latin typeface="HK Grotesk Bold"/>
              </a:rPr>
              <a:t>¡Gracias por su atencion!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2844411" y="1274861"/>
            <a:ext cx="2077031" cy="2232105"/>
          </a:xfrm>
          <a:custGeom>
            <a:avLst/>
            <a:gdLst/>
            <a:ahLst/>
            <a:cxnLst/>
            <a:rect r="r" b="b" t="t" l="l"/>
            <a:pathLst>
              <a:path h="2232105" w="2077031">
                <a:moveTo>
                  <a:pt x="0" y="0"/>
                </a:moveTo>
                <a:lnTo>
                  <a:pt x="2077031" y="0"/>
                </a:lnTo>
                <a:lnTo>
                  <a:pt x="2077031" y="2232105"/>
                </a:lnTo>
                <a:lnTo>
                  <a:pt x="0" y="2232105"/>
                </a:lnTo>
                <a:lnTo>
                  <a:pt x="0" y="0"/>
                </a:lnTo>
                <a:close/>
              </a:path>
            </a:pathLst>
          </a:custGeom>
          <a:blipFill>
            <a:blip r:embed="rId2"/>
            <a:stretch>
              <a:fillRect l="0" t="0" r="-29613" b="-14224"/>
            </a:stretch>
          </a:blipFill>
        </p:spPr>
      </p:sp>
      <p:sp>
        <p:nvSpPr>
          <p:cNvPr name="Freeform 3" id="3"/>
          <p:cNvSpPr/>
          <p:nvPr/>
        </p:nvSpPr>
        <p:spPr>
          <a:xfrm flipH="false" flipV="false" rot="0">
            <a:off x="13941348" y="2713293"/>
            <a:ext cx="2185070" cy="2240529"/>
          </a:xfrm>
          <a:custGeom>
            <a:avLst/>
            <a:gdLst/>
            <a:ahLst/>
            <a:cxnLst/>
            <a:rect r="r" b="b" t="t" l="l"/>
            <a:pathLst>
              <a:path h="2240529" w="2185070">
                <a:moveTo>
                  <a:pt x="0" y="0"/>
                </a:moveTo>
                <a:lnTo>
                  <a:pt x="2185070" y="0"/>
                </a:lnTo>
                <a:lnTo>
                  <a:pt x="2185070" y="2240529"/>
                </a:lnTo>
                <a:lnTo>
                  <a:pt x="0" y="2240529"/>
                </a:lnTo>
                <a:lnTo>
                  <a:pt x="0" y="0"/>
                </a:lnTo>
                <a:close/>
              </a:path>
            </a:pathLst>
          </a:custGeom>
          <a:blipFill>
            <a:blip r:embed="rId3"/>
            <a:stretch>
              <a:fillRect l="0" t="0" r="0" b="0"/>
            </a:stretch>
          </a:blipFill>
        </p:spPr>
      </p:sp>
      <p:sp>
        <p:nvSpPr>
          <p:cNvPr name="Freeform 4" id="4"/>
          <p:cNvSpPr/>
          <p:nvPr/>
        </p:nvSpPr>
        <p:spPr>
          <a:xfrm flipH="false" flipV="false" rot="0">
            <a:off x="12480055" y="4239582"/>
            <a:ext cx="1917020" cy="1428480"/>
          </a:xfrm>
          <a:custGeom>
            <a:avLst/>
            <a:gdLst/>
            <a:ahLst/>
            <a:cxnLst/>
            <a:rect r="r" b="b" t="t" l="l"/>
            <a:pathLst>
              <a:path h="1428480" w="1917020">
                <a:moveTo>
                  <a:pt x="0" y="0"/>
                </a:moveTo>
                <a:lnTo>
                  <a:pt x="1917020" y="0"/>
                </a:lnTo>
                <a:lnTo>
                  <a:pt x="1917020" y="1428480"/>
                </a:lnTo>
                <a:lnTo>
                  <a:pt x="0" y="1428480"/>
                </a:lnTo>
                <a:lnTo>
                  <a:pt x="0" y="0"/>
                </a:lnTo>
                <a:close/>
              </a:path>
            </a:pathLst>
          </a:custGeom>
          <a:blipFill>
            <a:blip r:embed="rId4"/>
            <a:stretch>
              <a:fillRect l="0" t="0" r="0" b="0"/>
            </a:stretch>
          </a:blipFill>
        </p:spPr>
      </p:sp>
      <p:sp>
        <p:nvSpPr>
          <p:cNvPr name="Freeform 5" id="5"/>
          <p:cNvSpPr/>
          <p:nvPr/>
        </p:nvSpPr>
        <p:spPr>
          <a:xfrm flipH="false" flipV="false" rot="0">
            <a:off x="14672326" y="6741097"/>
            <a:ext cx="1749522" cy="2328815"/>
          </a:xfrm>
          <a:custGeom>
            <a:avLst/>
            <a:gdLst/>
            <a:ahLst/>
            <a:cxnLst/>
            <a:rect r="r" b="b" t="t" l="l"/>
            <a:pathLst>
              <a:path h="2328815" w="1749522">
                <a:moveTo>
                  <a:pt x="0" y="0"/>
                </a:moveTo>
                <a:lnTo>
                  <a:pt x="1749522" y="0"/>
                </a:lnTo>
                <a:lnTo>
                  <a:pt x="1749522" y="2328814"/>
                </a:lnTo>
                <a:lnTo>
                  <a:pt x="0" y="23288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061029" y="5445125"/>
            <a:ext cx="2021871" cy="1933414"/>
          </a:xfrm>
          <a:custGeom>
            <a:avLst/>
            <a:gdLst/>
            <a:ahLst/>
            <a:cxnLst/>
            <a:rect r="r" b="b" t="t" l="l"/>
            <a:pathLst>
              <a:path h="1933414" w="2021871">
                <a:moveTo>
                  <a:pt x="0" y="0"/>
                </a:moveTo>
                <a:lnTo>
                  <a:pt x="2021872" y="0"/>
                </a:lnTo>
                <a:lnTo>
                  <a:pt x="2021872" y="1933414"/>
                </a:lnTo>
                <a:lnTo>
                  <a:pt x="0" y="1933414"/>
                </a:lnTo>
                <a:lnTo>
                  <a:pt x="0" y="0"/>
                </a:lnTo>
                <a:close/>
              </a:path>
            </a:pathLst>
          </a:custGeom>
          <a:blipFill>
            <a:blip r:embed="rId7"/>
            <a:stretch>
              <a:fillRect l="0" t="0" r="0" b="0"/>
            </a:stretch>
          </a:blipFill>
        </p:spPr>
      </p:sp>
      <p:sp>
        <p:nvSpPr>
          <p:cNvPr name="Freeform 7" id="7"/>
          <p:cNvSpPr/>
          <p:nvPr/>
        </p:nvSpPr>
        <p:spPr>
          <a:xfrm flipH="false" flipV="false" rot="0">
            <a:off x="12844411" y="7128200"/>
            <a:ext cx="1552664" cy="1554607"/>
          </a:xfrm>
          <a:custGeom>
            <a:avLst/>
            <a:gdLst/>
            <a:ahLst/>
            <a:cxnLst/>
            <a:rect r="r" b="b" t="t" l="l"/>
            <a:pathLst>
              <a:path h="1554607" w="1552664">
                <a:moveTo>
                  <a:pt x="0" y="0"/>
                </a:moveTo>
                <a:lnTo>
                  <a:pt x="1552664" y="0"/>
                </a:lnTo>
                <a:lnTo>
                  <a:pt x="1552664" y="1554607"/>
                </a:lnTo>
                <a:lnTo>
                  <a:pt x="0" y="1554607"/>
                </a:lnTo>
                <a:lnTo>
                  <a:pt x="0" y="0"/>
                </a:lnTo>
                <a:close/>
              </a:path>
            </a:pathLst>
          </a:custGeom>
          <a:blipFill>
            <a:blip r:embed="rId8"/>
            <a:stretch>
              <a:fillRect l="0" t="0" r="0" b="0"/>
            </a:stretch>
          </a:blipFill>
        </p:spPr>
      </p:sp>
      <p:sp>
        <p:nvSpPr>
          <p:cNvPr name="TextBox 8" id="8"/>
          <p:cNvSpPr txBox="true"/>
          <p:nvPr/>
        </p:nvSpPr>
        <p:spPr>
          <a:xfrm rot="0">
            <a:off x="1452713" y="1255811"/>
            <a:ext cx="581951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PROBLEMATICA</a:t>
            </a:r>
          </a:p>
        </p:txBody>
      </p:sp>
      <p:sp>
        <p:nvSpPr>
          <p:cNvPr name="TextBox 9" id="9"/>
          <p:cNvSpPr txBox="true"/>
          <p:nvPr/>
        </p:nvSpPr>
        <p:spPr>
          <a:xfrm rot="0">
            <a:off x="1318715" y="4822825"/>
            <a:ext cx="743429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SOLUCION:</a:t>
            </a:r>
          </a:p>
        </p:txBody>
      </p:sp>
      <p:sp>
        <p:nvSpPr>
          <p:cNvPr name="TextBox 10" id="10"/>
          <p:cNvSpPr txBox="true"/>
          <p:nvPr/>
        </p:nvSpPr>
        <p:spPr>
          <a:xfrm rot="0">
            <a:off x="1318715" y="2192436"/>
            <a:ext cx="10137755" cy="1553718"/>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Dificultad para acceder a los interruptores para las personas que tienen movilidad reducida y vulnerabilidad en el hogar al no saber quien es el huésped que está en la puerta principal o por si está mal cerrada la puerta puede llegar un ladrón a entrar a la casa.</a:t>
            </a:r>
          </a:p>
        </p:txBody>
      </p:sp>
      <p:sp>
        <p:nvSpPr>
          <p:cNvPr name="TextBox 11" id="11"/>
          <p:cNvSpPr txBox="true"/>
          <p:nvPr/>
        </p:nvSpPr>
        <p:spPr>
          <a:xfrm rot="0">
            <a:off x="1318715" y="5759450"/>
            <a:ext cx="10348281" cy="1944243"/>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Se tendrá una app que pueda avisar cuando la puerta principal se queda abierta para recordarle al usuario que cierre la puerta. Lo otro es la instalación de cámara donde podrá vigilar el frontis de la casa para saber quien esta enfrente de la puerta. Y por ultimo, controlar las luces ya que el usuario quizás no siempre pueda prender la luz como de costumbre.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1334154">
            <a:off x="12159094" y="4594563"/>
            <a:ext cx="9316292" cy="6504466"/>
          </a:xfrm>
          <a:custGeom>
            <a:avLst/>
            <a:gdLst/>
            <a:ahLst/>
            <a:cxnLst/>
            <a:rect r="r" b="b" t="t" l="l"/>
            <a:pathLst>
              <a:path h="6504466" w="9316292">
                <a:moveTo>
                  <a:pt x="0" y="0"/>
                </a:moveTo>
                <a:lnTo>
                  <a:pt x="9316292" y="0"/>
                </a:lnTo>
                <a:lnTo>
                  <a:pt x="9316292" y="6504466"/>
                </a:lnTo>
                <a:lnTo>
                  <a:pt x="0" y="650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32876">
            <a:off x="12832079" y="4036610"/>
            <a:ext cx="4929539" cy="4929539"/>
          </a:xfrm>
          <a:custGeom>
            <a:avLst/>
            <a:gdLst/>
            <a:ahLst/>
            <a:cxnLst/>
            <a:rect r="r" b="b" t="t" l="l"/>
            <a:pathLst>
              <a:path h="4929539" w="4929539">
                <a:moveTo>
                  <a:pt x="0" y="0"/>
                </a:moveTo>
                <a:lnTo>
                  <a:pt x="4929540" y="0"/>
                </a:lnTo>
                <a:lnTo>
                  <a:pt x="4929540" y="4929540"/>
                </a:lnTo>
                <a:lnTo>
                  <a:pt x="0" y="4929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452713" y="1255811"/>
            <a:ext cx="581951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OBJETIVO GENERAL</a:t>
            </a:r>
          </a:p>
        </p:txBody>
      </p:sp>
      <p:sp>
        <p:nvSpPr>
          <p:cNvPr name="TextBox 5" id="5"/>
          <p:cNvSpPr txBox="true"/>
          <p:nvPr/>
        </p:nvSpPr>
        <p:spPr>
          <a:xfrm rot="0">
            <a:off x="1172461" y="3416184"/>
            <a:ext cx="10020452" cy="5755767"/>
          </a:xfrm>
          <a:prstGeom prst="rect">
            <a:avLst/>
          </a:prstGeom>
        </p:spPr>
        <p:txBody>
          <a:bodyPr anchor="t" rtlCol="false" tIns="0" lIns="0" bIns="0" rIns="0">
            <a:spAutoFit/>
          </a:bodyPr>
          <a:lstStyle/>
          <a:p>
            <a:pPr marL="518160" indent="-259080" lvl="1">
              <a:lnSpc>
                <a:spcPts val="4584"/>
              </a:lnSpc>
              <a:buFont typeface="Arial"/>
              <a:buChar char="•"/>
            </a:pPr>
            <a:r>
              <a:rPr lang="en-US" sz="2400">
                <a:solidFill>
                  <a:srgbClr val="050A30"/>
                </a:solidFill>
                <a:latin typeface="HK Grotesk Medium"/>
              </a:rPr>
              <a:t>Diseñar una interfaz de usuario fácil de usar </a:t>
            </a:r>
          </a:p>
          <a:p>
            <a:pPr marL="518160" indent="-259080" lvl="1">
              <a:lnSpc>
                <a:spcPts val="4584"/>
              </a:lnSpc>
              <a:buFont typeface="Arial"/>
              <a:buChar char="•"/>
            </a:pPr>
            <a:r>
              <a:rPr lang="en-US" sz="2400">
                <a:solidFill>
                  <a:srgbClr val="050A30"/>
                </a:solidFill>
                <a:latin typeface="HK Grotesk Medium"/>
              </a:rPr>
              <a:t>Investigar la funcionalidad de los sensores</a:t>
            </a:r>
          </a:p>
          <a:p>
            <a:pPr marL="518160" indent="-259080" lvl="1">
              <a:lnSpc>
                <a:spcPts val="4584"/>
              </a:lnSpc>
              <a:buFont typeface="Arial"/>
              <a:buChar char="•"/>
            </a:pPr>
            <a:r>
              <a:rPr lang="en-US" sz="2400">
                <a:solidFill>
                  <a:srgbClr val="050A30"/>
                </a:solidFill>
                <a:latin typeface="HK Grotesk Medium"/>
              </a:rPr>
              <a:t>Diseñar la interacción del usuario con el sistema</a:t>
            </a:r>
          </a:p>
          <a:p>
            <a:pPr marL="518160" indent="-259080" lvl="1">
              <a:lnSpc>
                <a:spcPts val="4584"/>
              </a:lnSpc>
              <a:buFont typeface="Arial"/>
              <a:buChar char="•"/>
            </a:pPr>
            <a:r>
              <a:rPr lang="en-US" sz="2400">
                <a:solidFill>
                  <a:srgbClr val="050A30"/>
                </a:solidFill>
                <a:latin typeface="HK Grotesk Medium"/>
              </a:rPr>
              <a:t>Diseñar la arquitectura</a:t>
            </a:r>
          </a:p>
          <a:p>
            <a:pPr marL="518160" indent="-259080" lvl="1">
              <a:lnSpc>
                <a:spcPts val="4584"/>
              </a:lnSpc>
              <a:buFont typeface="Arial"/>
              <a:buChar char="•"/>
            </a:pPr>
            <a:r>
              <a:rPr lang="en-US" sz="2400">
                <a:solidFill>
                  <a:srgbClr val="050A30"/>
                </a:solidFill>
                <a:latin typeface="HK Grotesk Medium"/>
              </a:rPr>
              <a:t>Documentar avance</a:t>
            </a:r>
          </a:p>
          <a:p>
            <a:pPr marL="518160" indent="-259080" lvl="1">
              <a:lnSpc>
                <a:spcPts val="4584"/>
              </a:lnSpc>
              <a:buFont typeface="Arial"/>
              <a:buChar char="•"/>
            </a:pPr>
            <a:r>
              <a:rPr lang="en-US" sz="2400">
                <a:solidFill>
                  <a:srgbClr val="050A30"/>
                </a:solidFill>
                <a:latin typeface="HK Grotesk Medium"/>
              </a:rPr>
              <a:t>Diseñar un sistema de control de iluminación</a:t>
            </a:r>
          </a:p>
          <a:p>
            <a:pPr marL="518160" indent="-259080" lvl="1">
              <a:lnSpc>
                <a:spcPts val="4584"/>
              </a:lnSpc>
              <a:buFont typeface="Arial"/>
              <a:buChar char="•"/>
            </a:pPr>
            <a:r>
              <a:rPr lang="en-US" sz="2400">
                <a:solidFill>
                  <a:srgbClr val="050A30"/>
                </a:solidFill>
                <a:latin typeface="HK Grotesk Medium"/>
              </a:rPr>
              <a:t>Desarrollar un mecanismo de para detectar las puertas</a:t>
            </a:r>
          </a:p>
          <a:p>
            <a:pPr marL="518160" indent="-259080" lvl="1">
              <a:lnSpc>
                <a:spcPts val="4584"/>
              </a:lnSpc>
              <a:buFont typeface="Arial"/>
              <a:buChar char="•"/>
            </a:pPr>
            <a:r>
              <a:rPr lang="en-US" sz="2400">
                <a:solidFill>
                  <a:srgbClr val="050A30"/>
                </a:solidFill>
                <a:latin typeface="HK Grotesk Medium"/>
              </a:rPr>
              <a:t>Integrar un cámara de seguridad en la puerta principal</a:t>
            </a:r>
          </a:p>
          <a:p>
            <a:pPr marL="518160" indent="-259080" lvl="1">
              <a:lnSpc>
                <a:spcPts val="4584"/>
              </a:lnSpc>
              <a:buFont typeface="Arial"/>
              <a:buChar char="•"/>
            </a:pPr>
            <a:r>
              <a:rPr lang="en-US" sz="2400">
                <a:solidFill>
                  <a:srgbClr val="050A30"/>
                </a:solidFill>
                <a:latin typeface="HK Grotesk Medium"/>
              </a:rPr>
              <a:t>Desarrollar la aplicación móvil</a:t>
            </a:r>
          </a:p>
          <a:p>
            <a:pPr marL="518160" indent="-259080" lvl="1">
              <a:lnSpc>
                <a:spcPts val="4584"/>
              </a:lnSpc>
              <a:buFont typeface="Arial"/>
              <a:buChar char="•"/>
            </a:pPr>
            <a:r>
              <a:rPr lang="en-US" sz="2400">
                <a:solidFill>
                  <a:srgbClr val="050A30"/>
                </a:solidFill>
                <a:latin typeface="HK Grotesk Medium"/>
              </a:rPr>
              <a:t>Realizar Pruebas</a:t>
            </a:r>
          </a:p>
        </p:txBody>
      </p:sp>
      <p:sp>
        <p:nvSpPr>
          <p:cNvPr name="TextBox 6" id="6"/>
          <p:cNvSpPr txBox="true"/>
          <p:nvPr/>
        </p:nvSpPr>
        <p:spPr>
          <a:xfrm rot="0">
            <a:off x="1336216" y="2869972"/>
            <a:ext cx="743429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OBJETIVOS ESPECIFICOS:</a:t>
            </a:r>
          </a:p>
        </p:txBody>
      </p:sp>
      <p:sp>
        <p:nvSpPr>
          <p:cNvPr name="TextBox 7" id="7"/>
          <p:cNvSpPr txBox="true"/>
          <p:nvPr/>
        </p:nvSpPr>
        <p:spPr>
          <a:xfrm rot="0">
            <a:off x="1254338" y="2183029"/>
            <a:ext cx="12547020" cy="382143"/>
          </a:xfrm>
          <a:prstGeom prst="rect">
            <a:avLst/>
          </a:prstGeom>
        </p:spPr>
        <p:txBody>
          <a:bodyPr anchor="t" rtlCol="false" tIns="0" lIns="0" bIns="0" rIns="0">
            <a:spAutoFit/>
          </a:bodyPr>
          <a:lstStyle/>
          <a:p>
            <a:pPr marL="518160" indent="-259080" lvl="1">
              <a:lnSpc>
                <a:spcPts val="3096"/>
              </a:lnSpc>
              <a:buFont typeface="Arial"/>
              <a:buChar char="•"/>
            </a:pPr>
            <a:r>
              <a:rPr lang="en-US" sz="2400">
                <a:solidFill>
                  <a:srgbClr val="050A30"/>
                </a:solidFill>
                <a:latin typeface="HK Grotesk Medium"/>
              </a:rPr>
              <a:t>Automatización de luces, control de cámara y sensores de puerta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554941"/>
            <a:ext cx="9997067" cy="6871262"/>
          </a:xfrm>
          <a:custGeom>
            <a:avLst/>
            <a:gdLst/>
            <a:ahLst/>
            <a:cxnLst/>
            <a:rect r="r" b="b" t="t" l="l"/>
            <a:pathLst>
              <a:path h="6871262" w="9997067">
                <a:moveTo>
                  <a:pt x="0" y="0"/>
                </a:moveTo>
                <a:lnTo>
                  <a:pt x="9997067" y="0"/>
                </a:lnTo>
                <a:lnTo>
                  <a:pt x="9997067" y="6871262"/>
                </a:lnTo>
                <a:lnTo>
                  <a:pt x="0" y="6871262"/>
                </a:lnTo>
                <a:lnTo>
                  <a:pt x="0" y="0"/>
                </a:lnTo>
                <a:close/>
              </a:path>
            </a:pathLst>
          </a:custGeom>
          <a:blipFill>
            <a:blip r:embed="rId2"/>
            <a:stretch>
              <a:fillRect l="0" t="0" r="0" b="0"/>
            </a:stretch>
          </a:blipFill>
        </p:spPr>
      </p:sp>
      <p:sp>
        <p:nvSpPr>
          <p:cNvPr name="TextBox 3" id="3"/>
          <p:cNvSpPr txBox="true"/>
          <p:nvPr/>
        </p:nvSpPr>
        <p:spPr>
          <a:xfrm rot="0">
            <a:off x="1159435" y="1486834"/>
            <a:ext cx="9443362" cy="918294"/>
          </a:xfrm>
          <a:prstGeom prst="rect">
            <a:avLst/>
          </a:prstGeom>
        </p:spPr>
        <p:txBody>
          <a:bodyPr anchor="t" rtlCol="false" tIns="0" lIns="0" bIns="0" rIns="0">
            <a:spAutoFit/>
          </a:bodyPr>
          <a:lstStyle/>
          <a:p>
            <a:pPr marL="0" indent="0" lvl="0">
              <a:lnSpc>
                <a:spcPts val="7108"/>
              </a:lnSpc>
            </a:pPr>
            <a:r>
              <a:rPr lang="en-US" sz="6235">
                <a:solidFill>
                  <a:srgbClr val="050A30"/>
                </a:solidFill>
                <a:latin typeface="HK Grotesk Bold"/>
              </a:rPr>
              <a:t>Carta Gantt (Actualizada)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575550"/>
            <a:ext cx="6996636" cy="6682750"/>
          </a:xfrm>
          <a:custGeom>
            <a:avLst/>
            <a:gdLst/>
            <a:ahLst/>
            <a:cxnLst/>
            <a:rect r="r" b="b" t="t" l="l"/>
            <a:pathLst>
              <a:path h="6682750" w="6996636">
                <a:moveTo>
                  <a:pt x="0" y="0"/>
                </a:moveTo>
                <a:lnTo>
                  <a:pt x="6996636" y="0"/>
                </a:lnTo>
                <a:lnTo>
                  <a:pt x="6996636" y="6682750"/>
                </a:lnTo>
                <a:lnTo>
                  <a:pt x="0" y="6682750"/>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9144000" y="2575550"/>
            <a:ext cx="7200792" cy="6682750"/>
          </a:xfrm>
          <a:custGeom>
            <a:avLst/>
            <a:gdLst/>
            <a:ahLst/>
            <a:cxnLst/>
            <a:rect r="r" b="b" t="t" l="l"/>
            <a:pathLst>
              <a:path h="6682750" w="7200792">
                <a:moveTo>
                  <a:pt x="0" y="0"/>
                </a:moveTo>
                <a:lnTo>
                  <a:pt x="7200792" y="0"/>
                </a:lnTo>
                <a:lnTo>
                  <a:pt x="7200792" y="6682750"/>
                </a:lnTo>
                <a:lnTo>
                  <a:pt x="0" y="6682750"/>
                </a:lnTo>
                <a:lnTo>
                  <a:pt x="0" y="0"/>
                </a:lnTo>
                <a:close/>
              </a:path>
            </a:pathLst>
          </a:custGeom>
          <a:blipFill>
            <a:blip r:embed="rId3"/>
            <a:stretch>
              <a:fillRect l="0" t="0" r="0" b="0"/>
            </a:stretch>
          </a:blipFill>
          <a:ln w="38100" cap="sq">
            <a:solidFill>
              <a:srgbClr val="000000"/>
            </a:solidFill>
            <a:prstDash val="solid"/>
            <a:miter/>
          </a:ln>
        </p:spPr>
      </p:sp>
      <p:sp>
        <p:nvSpPr>
          <p:cNvPr name="TextBox 4" id="4"/>
          <p:cNvSpPr txBox="true"/>
          <p:nvPr/>
        </p:nvSpPr>
        <p:spPr>
          <a:xfrm rot="0">
            <a:off x="1028700" y="1057275"/>
            <a:ext cx="8546891" cy="918294"/>
          </a:xfrm>
          <a:prstGeom prst="rect">
            <a:avLst/>
          </a:prstGeom>
        </p:spPr>
        <p:txBody>
          <a:bodyPr anchor="t" rtlCol="false" tIns="0" lIns="0" bIns="0" rIns="0">
            <a:spAutoFit/>
          </a:bodyPr>
          <a:lstStyle/>
          <a:p>
            <a:pPr marL="0" indent="0" lvl="0">
              <a:lnSpc>
                <a:spcPts val="7108"/>
              </a:lnSpc>
            </a:pPr>
            <a:r>
              <a:rPr lang="en-US" sz="6235">
                <a:solidFill>
                  <a:srgbClr val="050A30"/>
                </a:solidFill>
                <a:latin typeface="HK Grotesk Bold"/>
              </a:rPr>
              <a:t>Caso de Uso General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562769"/>
            <a:ext cx="7122197" cy="6781570"/>
          </a:xfrm>
          <a:custGeom>
            <a:avLst/>
            <a:gdLst/>
            <a:ahLst/>
            <a:cxnLst/>
            <a:rect r="r" b="b" t="t" l="l"/>
            <a:pathLst>
              <a:path h="6781570" w="7122197">
                <a:moveTo>
                  <a:pt x="0" y="0"/>
                </a:moveTo>
                <a:lnTo>
                  <a:pt x="7122197" y="0"/>
                </a:lnTo>
                <a:lnTo>
                  <a:pt x="7122197" y="6781570"/>
                </a:lnTo>
                <a:lnTo>
                  <a:pt x="0" y="6781570"/>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9984835" y="1189197"/>
            <a:ext cx="6653350" cy="8236256"/>
          </a:xfrm>
          <a:custGeom>
            <a:avLst/>
            <a:gdLst/>
            <a:ahLst/>
            <a:cxnLst/>
            <a:rect r="r" b="b" t="t" l="l"/>
            <a:pathLst>
              <a:path h="8236256" w="6653350">
                <a:moveTo>
                  <a:pt x="0" y="0"/>
                </a:moveTo>
                <a:lnTo>
                  <a:pt x="6653350" y="0"/>
                </a:lnTo>
                <a:lnTo>
                  <a:pt x="6653350" y="8236256"/>
                </a:lnTo>
                <a:lnTo>
                  <a:pt x="0" y="8236256"/>
                </a:lnTo>
                <a:lnTo>
                  <a:pt x="0" y="0"/>
                </a:lnTo>
                <a:close/>
              </a:path>
            </a:pathLst>
          </a:custGeom>
          <a:blipFill>
            <a:blip r:embed="rId3"/>
            <a:stretch>
              <a:fillRect l="0" t="0" r="0" b="0"/>
            </a:stretch>
          </a:blipFill>
          <a:ln w="38100" cap="sq">
            <a:solidFill>
              <a:srgbClr val="000000"/>
            </a:solidFill>
            <a:prstDash val="solid"/>
            <a:miter/>
          </a:ln>
        </p:spPr>
      </p:sp>
      <p:sp>
        <p:nvSpPr>
          <p:cNvPr name="TextBox 4" id="4"/>
          <p:cNvSpPr txBox="true"/>
          <p:nvPr/>
        </p:nvSpPr>
        <p:spPr>
          <a:xfrm rot="0">
            <a:off x="1028700" y="1057275"/>
            <a:ext cx="8546891" cy="918294"/>
          </a:xfrm>
          <a:prstGeom prst="rect">
            <a:avLst/>
          </a:prstGeom>
        </p:spPr>
        <p:txBody>
          <a:bodyPr anchor="t" rtlCol="false" tIns="0" lIns="0" bIns="0" rIns="0">
            <a:spAutoFit/>
          </a:bodyPr>
          <a:lstStyle/>
          <a:p>
            <a:pPr marL="0" indent="0" lvl="0">
              <a:lnSpc>
                <a:spcPts val="7108"/>
              </a:lnSpc>
            </a:pPr>
            <a:r>
              <a:rPr lang="en-US" sz="6235">
                <a:solidFill>
                  <a:srgbClr val="050A30"/>
                </a:solidFill>
                <a:latin typeface="HK Grotesk Bold"/>
              </a:rPr>
              <a:t>Caso de Uso General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0" y="-404746"/>
            <a:ext cx="4705073" cy="4114800"/>
          </a:xfrm>
          <a:custGeom>
            <a:avLst/>
            <a:gdLst/>
            <a:ahLst/>
            <a:cxnLst/>
            <a:rect r="r" b="b" t="t" l="l"/>
            <a:pathLst>
              <a:path h="4114800" w="4705073">
                <a:moveTo>
                  <a:pt x="0" y="0"/>
                </a:moveTo>
                <a:lnTo>
                  <a:pt x="4705073" y="0"/>
                </a:lnTo>
                <a:lnTo>
                  <a:pt x="47050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359529"/>
            <a:ext cx="6934758" cy="7898771"/>
          </a:xfrm>
          <a:custGeom>
            <a:avLst/>
            <a:gdLst/>
            <a:ahLst/>
            <a:cxnLst/>
            <a:rect r="r" b="b" t="t" l="l"/>
            <a:pathLst>
              <a:path h="7898771" w="6934758">
                <a:moveTo>
                  <a:pt x="0" y="0"/>
                </a:moveTo>
                <a:lnTo>
                  <a:pt x="6934758" y="0"/>
                </a:lnTo>
                <a:lnTo>
                  <a:pt x="6934758" y="7898771"/>
                </a:lnTo>
                <a:lnTo>
                  <a:pt x="0" y="7898771"/>
                </a:lnTo>
                <a:lnTo>
                  <a:pt x="0" y="0"/>
                </a:lnTo>
                <a:close/>
              </a:path>
            </a:pathLst>
          </a:custGeom>
          <a:blipFill>
            <a:blip r:embed="rId4"/>
            <a:stretch>
              <a:fillRect l="-2899" t="0" r="-3182" b="0"/>
            </a:stretch>
          </a:blipFill>
          <a:ln w="38100" cap="sq">
            <a:solidFill>
              <a:srgbClr val="000000"/>
            </a:solidFill>
            <a:prstDash val="solid"/>
            <a:miter/>
          </a:ln>
        </p:spPr>
      </p:sp>
      <p:sp>
        <p:nvSpPr>
          <p:cNvPr name="Freeform 4" id="4"/>
          <p:cNvSpPr/>
          <p:nvPr/>
        </p:nvSpPr>
        <p:spPr>
          <a:xfrm flipH="false" flipV="false" rot="0">
            <a:off x="8164515" y="3091894"/>
            <a:ext cx="9094785" cy="6166406"/>
          </a:xfrm>
          <a:custGeom>
            <a:avLst/>
            <a:gdLst/>
            <a:ahLst/>
            <a:cxnLst/>
            <a:rect r="r" b="b" t="t" l="l"/>
            <a:pathLst>
              <a:path h="6166406" w="9094785">
                <a:moveTo>
                  <a:pt x="0" y="0"/>
                </a:moveTo>
                <a:lnTo>
                  <a:pt x="9094785" y="0"/>
                </a:lnTo>
                <a:lnTo>
                  <a:pt x="9094785" y="6166406"/>
                </a:lnTo>
                <a:lnTo>
                  <a:pt x="0" y="6166406"/>
                </a:lnTo>
                <a:lnTo>
                  <a:pt x="0" y="0"/>
                </a:lnTo>
                <a:close/>
              </a:path>
            </a:pathLst>
          </a:custGeom>
          <a:blipFill>
            <a:blip r:embed="rId5"/>
            <a:stretch>
              <a:fillRect l="0" t="0" r="0" b="0"/>
            </a:stretch>
          </a:blipFill>
          <a:ln w="38100" cap="sq">
            <a:solidFill>
              <a:srgbClr val="000000"/>
            </a:solidFill>
            <a:prstDash val="solid"/>
            <a:miter/>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0" y="-404746"/>
            <a:ext cx="4705073" cy="4114800"/>
          </a:xfrm>
          <a:custGeom>
            <a:avLst/>
            <a:gdLst/>
            <a:ahLst/>
            <a:cxnLst/>
            <a:rect r="r" b="b" t="t" l="l"/>
            <a:pathLst>
              <a:path h="4114800" w="4705073">
                <a:moveTo>
                  <a:pt x="0" y="0"/>
                </a:moveTo>
                <a:lnTo>
                  <a:pt x="4705073" y="0"/>
                </a:lnTo>
                <a:lnTo>
                  <a:pt x="47050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05073" y="747257"/>
            <a:ext cx="8452245" cy="8511043"/>
          </a:xfrm>
          <a:custGeom>
            <a:avLst/>
            <a:gdLst/>
            <a:ahLst/>
            <a:cxnLst/>
            <a:rect r="r" b="b" t="t" l="l"/>
            <a:pathLst>
              <a:path h="8511043" w="8452245">
                <a:moveTo>
                  <a:pt x="0" y="0"/>
                </a:moveTo>
                <a:lnTo>
                  <a:pt x="8452245" y="0"/>
                </a:lnTo>
                <a:lnTo>
                  <a:pt x="8452245" y="8511043"/>
                </a:lnTo>
                <a:lnTo>
                  <a:pt x="0" y="8511043"/>
                </a:lnTo>
                <a:lnTo>
                  <a:pt x="0" y="0"/>
                </a:lnTo>
                <a:close/>
              </a:path>
            </a:pathLst>
          </a:custGeom>
          <a:blipFill>
            <a:blip r:embed="rId4"/>
            <a:stretch>
              <a:fillRect l="0" t="0" r="0" b="0"/>
            </a:stretch>
          </a:blipFill>
          <a:ln w="38100" cap="sq">
            <a:solidFill>
              <a:srgbClr val="000000"/>
            </a:solid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DAF07KUuEvM</dc:identifier>
  <dcterms:modified xsi:type="dcterms:W3CDTF">2011-08-01T06:04:30Z</dcterms:modified>
  <cp:revision>1</cp:revision>
  <dc:title>Presentacion Informe 2</dc:title>
</cp:coreProperties>
</file>