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10.xml"/>
  <Override ContentType="application/vnd.openxmlformats-officedocument.presentationml.comments+xml" PartName="/ppt/comments/comment8.xml"/>
  <Override ContentType="application/vnd.openxmlformats-officedocument.presentationml.comments+xml" PartName="/ppt/comments/comment5.xml"/>
  <Override ContentType="application/vnd.openxmlformats-officedocument.presentationml.comments+xml" PartName="/ppt/comments/comment6.xml"/>
  <Override ContentType="application/vnd.openxmlformats-officedocument.presentationml.comments+xml" PartName="/ppt/comments/comment7.xml"/>
  <Override ContentType="application/vnd.openxmlformats-officedocument.presentationml.comments+xml" PartName="/ppt/comments/comment4.xml"/>
  <Override ContentType="application/vnd.openxmlformats-officedocument.presentationml.comments+xml" PartName="/ppt/comments/comment9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</p:sldIdLst>
  <p:sldSz cy="5143500" cx="9144000"/>
  <p:notesSz cx="6858000" cy="9144000"/>
  <p:embeddedFontLst>
    <p:embeddedFont>
      <p:font typeface="Nunito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6" name="ALEXIS RAMIRO YUCRA VERGARA"/>
  <p:cmAuthor clrIdx="1" id="1" initials="" lastIdx="4" name="RODRIGO MAURICIO TORREZ ZENI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font" Target="fonts/Nunito-regular.fntdata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font" Target="fonts/Nunito-italic.fntdata"/><Relationship Id="rId10" Type="http://schemas.openxmlformats.org/officeDocument/2006/relationships/slide" Target="slides/slide4.xml"/><Relationship Id="rId54" Type="http://schemas.openxmlformats.org/officeDocument/2006/relationships/font" Target="fonts/Nunito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56" Type="http://schemas.openxmlformats.org/officeDocument/2006/relationships/font" Target="fonts/Nunito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11-28T16:53:17.152">
    <p:pos x="6000" y="0"/>
    <p:text>alexis</p:text>
  </p:cm>
</p:cmLst>
</file>

<file path=ppt/comments/comment10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4" dt="2023-11-28T16:51:10.981">
    <p:pos x="6000" y="0"/>
    <p:text>End Mouri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3-11-28T16:53:27.701">
    <p:pos x="6000" y="0"/>
    <p:text>alexis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3-11-28T16:53:48.399">
    <p:pos x="6000" y="0"/>
    <p:text>alexis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4" dt="2023-11-28T16:54:00.662">
    <p:pos x="6000" y="0"/>
    <p:text>alexis</p:tex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5" dt="2023-11-28T16:54:17.054">
    <p:pos x="6000" y="0"/>
    <p:text>alexis28</p:text>
  </p:cm>
</p:cmLst>
</file>

<file path=ppt/comments/comment6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6" dt="2023-11-28T16:54:30.075">
    <p:pos x="6000" y="0"/>
    <p:text>alexis 43</p:text>
  </p:cm>
</p:cmLst>
</file>

<file path=ppt/comments/comment7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1" dt="2023-11-28T16:48:39.640">
    <p:pos x="6000" y="0"/>
    <p:text>Begin Mouri</p:text>
  </p:cm>
</p:cmLst>
</file>

<file path=ppt/comments/comment8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2" dt="2023-11-28T16:50:50.423">
    <p:pos x="6000" y="0"/>
    <p:text>End Mouri</p:text>
  </p:cm>
</p:cmLst>
</file>

<file path=ppt/comments/comment9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3" dt="2023-11-28T16:51:04.071">
    <p:pos x="6000" y="0"/>
    <p:text>Begin Mouri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9f975e48be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9f975e48be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9f975e48be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9f975e48be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9f975e48be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9f975e48be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9f975e48be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9f975e48be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9f975e48be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9f975e48be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9f975e48be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9f975e48be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9f975e48be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9f975e48be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9f975e48be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9f975e48be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9f975e48be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9f975e48be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9f975e48be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9f975e48be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9f984b8107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9f984b8107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9f975e48be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9f975e48be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9f975e48be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9f975e48be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9f975e48be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9f975e48be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62661e8988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62661e8988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9f984b8107_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9f984b8107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62661e8988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62661e8988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9f975e48be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9f975e48be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9f975e48be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9f975e48be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9f975e48be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9f975e48be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62661e8988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62661e8988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9f984b8107_3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9f984b8107_3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9f975e48be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9f975e48be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9f975e48be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9f975e48be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9f975e48be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9f975e48be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62661e898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62661e898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62661e8988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62661e898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62661e8988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62661e8988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62661e8988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62661e8988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62661e8988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62661e8988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626c86e82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626c86e8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626c86e82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626c86e82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9f975e48be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9f975e48be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62661e8988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62661e8988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62661e8988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62661e8988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62661e8988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62661e8988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9f984b8107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29f984b8107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62661e8988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262661e8988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62661e8988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262661e8988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62661e8988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62661e8988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9f975e48be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9f975e48be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9f975e48be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9f975e48be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9f975e48be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9f975e48be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9f975e48be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9f975e48be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9f975e48be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9f975e48be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comments" Target="../comments/comment1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comments" Target="../comments/comment2.xml"/><Relationship Id="rId4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comments" Target="../comments/comment3.xml"/><Relationship Id="rId4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comments" Target="../comments/comment4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comments" Target="../comments/comment5.xml"/><Relationship Id="rId4" Type="http://schemas.openxmlformats.org/officeDocument/2006/relationships/image" Target="../media/image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comments" Target="../comments/comment6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comments" Target="../comments/comment7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comments" Target="../comments/comment8.xml"/><Relationship Id="rId4" Type="http://schemas.openxmlformats.org/officeDocument/2006/relationships/image" Target="../media/image2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3.xml"/><Relationship Id="rId3" Type="http://schemas.openxmlformats.org/officeDocument/2006/relationships/comments" Target="../comments/comment9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comments" Target="../comments/comment10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Sistema inteligente Anti-fugas de gas</a:t>
            </a:r>
            <a:r>
              <a:rPr lang="es"/>
              <a:t>  </a:t>
            </a:r>
            <a:r>
              <a:rPr lang="es"/>
              <a:t>“</a:t>
            </a:r>
            <a:r>
              <a:rPr lang="es"/>
              <a:t>SmartGas”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38"/>
            <a:ext cx="6292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Integrantes: Alexis Yucra</a:t>
            </a:r>
            <a:endParaRPr/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                             Franco Villagra</a:t>
            </a:r>
            <a:endParaRPr/>
          </a:p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         Rodrigo Torrez</a:t>
            </a:r>
            <a:endParaRPr/>
          </a:p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               Joaquin Guarachi</a:t>
            </a:r>
            <a:endParaRPr/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0899" y="825488"/>
            <a:ext cx="3207648" cy="9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1350" y="558599"/>
            <a:ext cx="4171376" cy="431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3">
            <a:alphaModFix/>
          </a:blip>
          <a:srcRect b="0" l="-4904" r="3567" t="0"/>
          <a:stretch/>
        </p:blipFill>
        <p:spPr>
          <a:xfrm>
            <a:off x="2183150" y="401900"/>
            <a:ext cx="4777700" cy="403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4"/>
          <p:cNvPicPr preferRelativeResize="0"/>
          <p:nvPr/>
        </p:nvPicPr>
        <p:blipFill rotWithShape="1">
          <a:blip r:embed="rId3">
            <a:alphaModFix/>
          </a:blip>
          <a:srcRect b="0" l="4342" r="0" t="0"/>
          <a:stretch/>
        </p:blipFill>
        <p:spPr>
          <a:xfrm>
            <a:off x="2158450" y="369488"/>
            <a:ext cx="4827100" cy="440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7575" y="346600"/>
            <a:ext cx="4908850" cy="445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3450" y="202563"/>
            <a:ext cx="6377099" cy="47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7325" y="300388"/>
            <a:ext cx="5089351" cy="454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675" y="376225"/>
            <a:ext cx="4333325" cy="439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76225"/>
            <a:ext cx="4408376" cy="4391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6" name="Google Shape;21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7213" y="412113"/>
            <a:ext cx="5329575" cy="43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0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3" name="Google Shape;22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375" y="373350"/>
            <a:ext cx="5425250" cy="439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1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0" name="Google Shape;23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7113" y="468775"/>
            <a:ext cx="5189775" cy="4205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>
            <p:ph type="title"/>
          </p:nvPr>
        </p:nvSpPr>
        <p:spPr>
          <a:xfrm>
            <a:off x="819150" y="6129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Introducción</a:t>
            </a:r>
            <a:endParaRPr/>
          </a:p>
        </p:txBody>
      </p:sp>
      <p:sp>
        <p:nvSpPr>
          <p:cNvPr id="136" name="Google Shape;136;p14"/>
          <p:cNvSpPr txBox="1"/>
          <p:nvPr>
            <p:ph idx="1" type="body"/>
          </p:nvPr>
        </p:nvSpPr>
        <p:spPr>
          <a:xfrm>
            <a:off x="564450" y="1280850"/>
            <a:ext cx="8015100" cy="33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s" sz="1604"/>
              <a:t>A continuación veremos los siguientes puntos:</a:t>
            </a:r>
            <a:endParaRPr sz="1604"/>
          </a:p>
          <a:p>
            <a:pPr indent="-330517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605"/>
              <a:buChar char="●"/>
            </a:pPr>
            <a:r>
              <a:rPr lang="es" sz="1604"/>
              <a:t>Objetivos.</a:t>
            </a:r>
            <a:endParaRPr sz="1604"/>
          </a:p>
          <a:p>
            <a:pPr indent="-33051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5"/>
              <a:buChar char="●"/>
            </a:pPr>
            <a:r>
              <a:rPr lang="es" sz="1604"/>
              <a:t>Modelo de diseño.</a:t>
            </a:r>
            <a:endParaRPr sz="1604"/>
          </a:p>
          <a:p>
            <a:pPr indent="-33051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5"/>
              <a:buChar char="●"/>
            </a:pPr>
            <a:r>
              <a:rPr lang="es" sz="1604"/>
              <a:t>Casos de uso y modelo de interacción.</a:t>
            </a:r>
            <a:endParaRPr sz="1604"/>
          </a:p>
          <a:p>
            <a:pPr indent="-33051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5"/>
              <a:buChar char="●"/>
            </a:pPr>
            <a:r>
              <a:rPr lang="es" sz="1604"/>
              <a:t>Descripción de la arquitectura.</a:t>
            </a:r>
            <a:endParaRPr sz="1604"/>
          </a:p>
          <a:p>
            <a:pPr indent="-33051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5"/>
              <a:buChar char="●"/>
            </a:pPr>
            <a:r>
              <a:rPr lang="es" sz="1604"/>
              <a:t>Diseño interfaz de usuario y requerimientos.</a:t>
            </a:r>
            <a:endParaRPr sz="1604"/>
          </a:p>
          <a:p>
            <a:pPr indent="-33051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5"/>
              <a:buChar char="●"/>
            </a:pPr>
            <a:r>
              <a:rPr lang="es" sz="1604"/>
              <a:t>Plan de </a:t>
            </a:r>
            <a:r>
              <a:rPr lang="es" sz="1604"/>
              <a:t>integración</a:t>
            </a:r>
            <a:r>
              <a:rPr lang="es" sz="1604"/>
              <a:t>.</a:t>
            </a:r>
            <a:endParaRPr sz="1604"/>
          </a:p>
          <a:p>
            <a:pPr indent="-33051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5"/>
              <a:buChar char="●"/>
            </a:pPr>
            <a:r>
              <a:rPr lang="es" sz="1604"/>
              <a:t>Implementación.</a:t>
            </a:r>
            <a:endParaRPr sz="1604"/>
          </a:p>
          <a:p>
            <a:pPr indent="-33051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5"/>
              <a:buChar char="●"/>
            </a:pPr>
            <a:r>
              <a:rPr lang="es" sz="1604"/>
              <a:t>Avance respecto a carta Gantt.</a:t>
            </a:r>
            <a:endParaRPr sz="1604"/>
          </a:p>
          <a:p>
            <a:pPr indent="-33051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5"/>
              <a:buChar char="●"/>
            </a:pPr>
            <a:r>
              <a:rPr lang="es" sz="1604"/>
              <a:t>Herramientas y </a:t>
            </a:r>
            <a:r>
              <a:rPr lang="es" sz="1604"/>
              <a:t>técnicas.</a:t>
            </a:r>
            <a:endParaRPr sz="1604"/>
          </a:p>
          <a:p>
            <a:pPr indent="-33051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5"/>
              <a:buChar char="●"/>
            </a:pPr>
            <a:r>
              <a:rPr lang="es" sz="1604"/>
              <a:t>Problemas encontrados, soluciones y trabajo a futuro.</a:t>
            </a:r>
            <a:endParaRPr sz="1604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2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7" name="Google Shape;23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7313" y="355475"/>
            <a:ext cx="5469375" cy="443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3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4" name="Google Shape;24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0488" y="277000"/>
            <a:ext cx="5663025" cy="4589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2038" y="282062"/>
            <a:ext cx="6219925" cy="457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Diagrama de clases</a:t>
            </a:r>
            <a:endParaRPr/>
          </a:p>
        </p:txBody>
      </p:sp>
      <p:pic>
        <p:nvPicPr>
          <p:cNvPr id="257" name="Google Shape;25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525" y="1733525"/>
            <a:ext cx="6553476" cy="30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Descripción de la arquitectura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7"/>
          <p:cNvSpPr txBox="1"/>
          <p:nvPr>
            <p:ph type="title"/>
          </p:nvPr>
        </p:nvSpPr>
        <p:spPr>
          <a:xfrm>
            <a:off x="819150" y="5938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Descripción</a:t>
            </a:r>
            <a:r>
              <a:rPr lang="es"/>
              <a:t> de la arquitectura con respecto a los </a:t>
            </a:r>
            <a:r>
              <a:rPr lang="es"/>
              <a:t>modelos</a:t>
            </a:r>
            <a:endParaRPr/>
          </a:p>
        </p:txBody>
      </p:sp>
      <p:sp>
        <p:nvSpPr>
          <p:cNvPr id="268" name="Google Shape;268;p37"/>
          <p:cNvSpPr txBox="1"/>
          <p:nvPr>
            <p:ph idx="1" type="body"/>
          </p:nvPr>
        </p:nvSpPr>
        <p:spPr>
          <a:xfrm>
            <a:off x="934525" y="1813100"/>
            <a:ext cx="2944200" cy="28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</a:rPr>
              <a:t>En esta sección se presenta la arquitectura lógica del sistema, la cual está dividida en 3 capas: La capa de presentación, que contiene la interfaz de usuario que permite la interacción con el sistema. La capa de negocio que contiene la lógica y la capa de datos que contendrá el sistema de base de datos.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9" name="Google Shape;269;p37"/>
          <p:cNvPicPr preferRelativeResize="0"/>
          <p:nvPr/>
        </p:nvPicPr>
        <p:blipFill rotWithShape="1">
          <a:blip r:embed="rId4">
            <a:alphaModFix/>
          </a:blip>
          <a:srcRect b="36138" l="-1750" r="33889" t="0"/>
          <a:stretch/>
        </p:blipFill>
        <p:spPr>
          <a:xfrm>
            <a:off x="4572000" y="1813100"/>
            <a:ext cx="3379575" cy="242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Descripción</a:t>
            </a:r>
            <a:r>
              <a:rPr lang="es"/>
              <a:t> de la </a:t>
            </a:r>
            <a:r>
              <a:rPr lang="es"/>
              <a:t>arquitectura</a:t>
            </a:r>
            <a:endParaRPr/>
          </a:p>
        </p:txBody>
      </p:sp>
      <p:pic>
        <p:nvPicPr>
          <p:cNvPr id="275" name="Google Shape;27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5450" y="1448975"/>
            <a:ext cx="6158601" cy="34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9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Diseño de interfaz y requerimientos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0"/>
          <p:cNvSpPr txBox="1"/>
          <p:nvPr>
            <p:ph type="title"/>
          </p:nvPr>
        </p:nvSpPr>
        <p:spPr>
          <a:xfrm>
            <a:off x="2717400" y="44455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Menú</a:t>
            </a:r>
            <a:r>
              <a:rPr lang="es"/>
              <a:t> principal</a:t>
            </a:r>
            <a:endParaRPr/>
          </a:p>
        </p:txBody>
      </p:sp>
      <p:sp>
        <p:nvSpPr>
          <p:cNvPr id="286" name="Google Shape;286;p40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87" name="Google Shape;28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1163" y="1217062"/>
            <a:ext cx="2541675" cy="337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1"/>
          <p:cNvSpPr txBox="1"/>
          <p:nvPr>
            <p:ph type="title"/>
          </p:nvPr>
        </p:nvSpPr>
        <p:spPr>
          <a:xfrm>
            <a:off x="788100" y="419475"/>
            <a:ext cx="75678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Menú</a:t>
            </a:r>
            <a:r>
              <a:rPr lang="es"/>
              <a:t> administrar </a:t>
            </a:r>
            <a:r>
              <a:rPr lang="es"/>
              <a:t>número</a:t>
            </a:r>
            <a:endParaRPr/>
          </a:p>
        </p:txBody>
      </p:sp>
      <p:sp>
        <p:nvSpPr>
          <p:cNvPr id="293" name="Google Shape;293;p41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94" name="Google Shape;29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5150" y="1204526"/>
            <a:ext cx="2483975" cy="346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9900" y="1204525"/>
            <a:ext cx="2737475" cy="3461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>
            <p:ph type="ctrTitle"/>
          </p:nvPr>
        </p:nvSpPr>
        <p:spPr>
          <a:xfrm>
            <a:off x="1391399" y="604725"/>
            <a:ext cx="63612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Objetivos</a:t>
            </a:r>
            <a:endParaRPr/>
          </a:p>
        </p:txBody>
      </p:sp>
      <p:sp>
        <p:nvSpPr>
          <p:cNvPr id="142" name="Google Shape;142;p15"/>
          <p:cNvSpPr txBox="1"/>
          <p:nvPr>
            <p:ph idx="4294967295" type="body"/>
          </p:nvPr>
        </p:nvSpPr>
        <p:spPr>
          <a:xfrm>
            <a:off x="819150" y="19531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00"/>
                </a:solidFill>
              </a:rPr>
              <a:t>Objetivo general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</a:rPr>
              <a:t>Desarrollar un sistema de detección y prevención de fugas de gas para la cocina con el fin de prevenir accidentes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00"/>
                </a:solidFill>
              </a:rPr>
              <a:t>Objetivos específicos</a:t>
            </a:r>
            <a:endParaRPr b="1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Char char="-"/>
            </a:pPr>
            <a:r>
              <a:rPr lang="es" sz="1200">
                <a:solidFill>
                  <a:srgbClr val="000000"/>
                </a:solidFill>
              </a:rPr>
              <a:t>Recopilar información acerca de los accidentes en la cocina provocados por la gestión del gas.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-"/>
            </a:pPr>
            <a:r>
              <a:rPr lang="es" sz="1200">
                <a:solidFill>
                  <a:srgbClr val="000000"/>
                </a:solidFill>
              </a:rPr>
              <a:t>Diseñar y programar el sistema planteado.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-"/>
            </a:pPr>
            <a:r>
              <a:rPr lang="es" sz="1200">
                <a:solidFill>
                  <a:srgbClr val="000000"/>
                </a:solidFill>
              </a:rPr>
              <a:t>Implementar el código en la totalidad del sistema.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-"/>
            </a:pPr>
            <a:r>
              <a:rPr lang="es" sz="1200">
                <a:solidFill>
                  <a:srgbClr val="000000"/>
                </a:solidFill>
              </a:rPr>
              <a:t>Realizar pruebas de funcionamiento y efectividad del sistema anti-fugas.</a:t>
            </a:r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2"/>
          <p:cNvSpPr txBox="1"/>
          <p:nvPr>
            <p:ph type="title"/>
          </p:nvPr>
        </p:nvSpPr>
        <p:spPr>
          <a:xfrm>
            <a:off x="819150" y="3067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Agregar / Eliminar </a:t>
            </a:r>
            <a:r>
              <a:rPr lang="es"/>
              <a:t>número</a:t>
            </a:r>
            <a:endParaRPr/>
          </a:p>
        </p:txBody>
      </p:sp>
      <p:sp>
        <p:nvSpPr>
          <p:cNvPr id="301" name="Google Shape;301;p42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02" name="Google Shape;30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575" y="1006625"/>
            <a:ext cx="2805875" cy="372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2800" y="931275"/>
            <a:ext cx="2952750" cy="387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3"/>
          <p:cNvSpPr txBox="1"/>
          <p:nvPr>
            <p:ph type="title"/>
          </p:nvPr>
        </p:nvSpPr>
        <p:spPr>
          <a:xfrm>
            <a:off x="716513" y="4445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Mostrar </a:t>
            </a:r>
            <a:r>
              <a:rPr lang="es"/>
              <a:t>números</a:t>
            </a:r>
            <a:endParaRPr/>
          </a:p>
        </p:txBody>
      </p:sp>
      <p:sp>
        <p:nvSpPr>
          <p:cNvPr id="309" name="Google Shape;309;p43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10" name="Google Shape;31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0824" y="1173350"/>
            <a:ext cx="2797075" cy="370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4"/>
          <p:cNvSpPr txBox="1"/>
          <p:nvPr>
            <p:ph type="title"/>
          </p:nvPr>
        </p:nvSpPr>
        <p:spPr>
          <a:xfrm>
            <a:off x="819150" y="2440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Administrar alarmas</a:t>
            </a:r>
            <a:endParaRPr/>
          </a:p>
        </p:txBody>
      </p:sp>
      <p:sp>
        <p:nvSpPr>
          <p:cNvPr id="316" name="Google Shape;316;p4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17" name="Google Shape;31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800" y="1115075"/>
            <a:ext cx="2243875" cy="354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1725" y="1115075"/>
            <a:ext cx="2172880" cy="354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1650" y="1115075"/>
            <a:ext cx="2339563" cy="354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5"/>
          <p:cNvSpPr txBox="1"/>
          <p:nvPr>
            <p:ph type="title"/>
          </p:nvPr>
        </p:nvSpPr>
        <p:spPr>
          <a:xfrm>
            <a:off x="819150" y="3944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Reactivar </a:t>
            </a:r>
            <a:r>
              <a:rPr lang="es"/>
              <a:t>electroválvula</a:t>
            </a:r>
            <a:endParaRPr/>
          </a:p>
        </p:txBody>
      </p:sp>
      <p:sp>
        <p:nvSpPr>
          <p:cNvPr id="325" name="Google Shape;325;p4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26" name="Google Shape;32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7375" y="1016475"/>
            <a:ext cx="2745200" cy="363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Especificación</a:t>
            </a:r>
            <a:r>
              <a:rPr lang="es"/>
              <a:t> de Requerimientos</a:t>
            </a:r>
            <a:endParaRPr/>
          </a:p>
        </p:txBody>
      </p:sp>
      <p:sp>
        <p:nvSpPr>
          <p:cNvPr id="332" name="Google Shape;332;p46"/>
          <p:cNvSpPr txBox="1"/>
          <p:nvPr>
            <p:ph idx="1" type="body"/>
          </p:nvPr>
        </p:nvSpPr>
        <p:spPr>
          <a:xfrm>
            <a:off x="-459200" y="1865375"/>
            <a:ext cx="483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00"/>
                </a:solidFill>
              </a:rPr>
              <a:t>Requerimientos funcionales:</a:t>
            </a:r>
            <a:endParaRPr b="1">
              <a:solidFill>
                <a:srgbClr val="000000"/>
              </a:solidFill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-Alertar al usuario si se detecta una fuga mediantes las alarmas de emergencia.</a:t>
            </a:r>
            <a:endParaRPr>
              <a:solidFill>
                <a:srgbClr val="000000"/>
              </a:solidFill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-Envía una notificación al usuario informando de la detección de una fuga en el hogar.</a:t>
            </a:r>
            <a:endParaRPr>
              <a:solidFill>
                <a:srgbClr val="000000"/>
              </a:solidFill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-El usuario tiene una interfaz de usuario  para gestionar</a:t>
            </a:r>
            <a:endParaRPr>
              <a:solidFill>
                <a:srgbClr val="000000"/>
              </a:solidFill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s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33" name="Google Shape;333;p46"/>
          <p:cNvSpPr txBox="1"/>
          <p:nvPr>
            <p:ph idx="1" type="body"/>
          </p:nvPr>
        </p:nvSpPr>
        <p:spPr>
          <a:xfrm>
            <a:off x="3489150" y="1865375"/>
            <a:ext cx="483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00"/>
                </a:solidFill>
              </a:rPr>
              <a:t>Requerimientos No funcionales:</a:t>
            </a:r>
            <a:endParaRPr b="1">
              <a:solidFill>
                <a:srgbClr val="000000"/>
              </a:solidFill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-El sensor de gas detecta una fuga de gas en el medio ambiente</a:t>
            </a:r>
            <a:endParaRPr>
              <a:solidFill>
                <a:srgbClr val="000000"/>
              </a:solidFill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-Envía una notificación al usuario informando de la detección de una fuga en el hogar.</a:t>
            </a:r>
            <a:endParaRPr>
              <a:solidFill>
                <a:srgbClr val="000000"/>
              </a:solidFill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-El sistema puede gestionar </a:t>
            </a:r>
            <a:r>
              <a:rPr lang="es">
                <a:solidFill>
                  <a:srgbClr val="000000"/>
                </a:solidFill>
              </a:rPr>
              <a:t>números</a:t>
            </a:r>
            <a:r>
              <a:rPr lang="es">
                <a:solidFill>
                  <a:srgbClr val="000000"/>
                </a:solidFill>
              </a:rPr>
              <a:t>, alarmas.</a:t>
            </a:r>
            <a:endParaRPr>
              <a:solidFill>
                <a:srgbClr val="000000"/>
              </a:solidFill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-</a:t>
            </a:r>
            <a:r>
              <a:rPr lang="es">
                <a:solidFill>
                  <a:srgbClr val="000000"/>
                </a:solidFill>
              </a:rPr>
              <a:t>Está</a:t>
            </a:r>
            <a:r>
              <a:rPr lang="es">
                <a:solidFill>
                  <a:srgbClr val="000000"/>
                </a:solidFill>
              </a:rPr>
              <a:t> programado con python.</a:t>
            </a:r>
            <a:endParaRPr>
              <a:solidFill>
                <a:srgbClr val="000000"/>
              </a:solidFill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s">
                <a:solidFill>
                  <a:srgbClr val="000000"/>
                </a:solidFill>
              </a:rPr>
              <a:t>-Requiere de </a:t>
            </a:r>
            <a:r>
              <a:rPr lang="es">
                <a:solidFill>
                  <a:srgbClr val="000000"/>
                </a:solidFill>
              </a:rPr>
              <a:t>conexión</a:t>
            </a:r>
            <a:r>
              <a:rPr lang="es">
                <a:solidFill>
                  <a:srgbClr val="000000"/>
                </a:solidFill>
              </a:rPr>
              <a:t> a internet.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Plan de </a:t>
            </a:r>
            <a:r>
              <a:rPr lang="es"/>
              <a:t>integración</a:t>
            </a:r>
            <a:endParaRPr/>
          </a:p>
        </p:txBody>
      </p:sp>
      <p:sp>
        <p:nvSpPr>
          <p:cNvPr id="339" name="Google Shape;339;p47"/>
          <p:cNvSpPr txBox="1"/>
          <p:nvPr>
            <p:ph idx="1" type="body"/>
          </p:nvPr>
        </p:nvSpPr>
        <p:spPr>
          <a:xfrm>
            <a:off x="819150" y="189947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</a:rPr>
              <a:t>El sistema de antifugas Smart Gas, posee una interfaz que se reproduce en telegram, esto permite la comunicación entre el usuario y la Raspberry Pi.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000000"/>
                </a:solidFill>
              </a:rPr>
              <a:t>¿Cómo funciona?</a:t>
            </a:r>
            <a:endParaRPr b="1" sz="1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s" sz="1400">
                <a:solidFill>
                  <a:srgbClr val="000000"/>
                </a:solidFill>
              </a:rPr>
              <a:t>Se tiene programada una interfaz gráfica en el bot de telegram con distintas opciones como administrar número, administrar alarmas y Reactivar electroválvula.</a:t>
            </a:r>
            <a:endParaRPr sz="16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Modelo de </a:t>
            </a:r>
            <a:r>
              <a:rPr lang="es"/>
              <a:t>implementación</a:t>
            </a:r>
            <a:endParaRPr/>
          </a:p>
        </p:txBody>
      </p:sp>
      <p:sp>
        <p:nvSpPr>
          <p:cNvPr id="345" name="Google Shape;345;p48"/>
          <p:cNvSpPr txBox="1"/>
          <p:nvPr>
            <p:ph idx="1" type="body"/>
          </p:nvPr>
        </p:nvSpPr>
        <p:spPr>
          <a:xfrm>
            <a:off x="819150" y="1800200"/>
            <a:ext cx="7505700" cy="26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</a:rPr>
              <a:t>En la aplicación de “El sistema de anti-fugas SmartGas” se está utilizando la IDE de Visual Studio Code, donde se programa con el lenguaje python e implementan  las siguientes librerías: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s" sz="1400">
                <a:solidFill>
                  <a:srgbClr val="000000"/>
                </a:solidFill>
              </a:rPr>
              <a:t>python-telegram-bot.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s" sz="1400">
                <a:solidFill>
                  <a:srgbClr val="000000"/>
                </a:solidFill>
              </a:rPr>
              <a:t>RPi GPIO.</a:t>
            </a:r>
            <a:endParaRPr sz="16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9"/>
          <p:cNvSpPr txBox="1"/>
          <p:nvPr>
            <p:ph type="title"/>
          </p:nvPr>
        </p:nvSpPr>
        <p:spPr>
          <a:xfrm>
            <a:off x="819150" y="3104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Módulos</a:t>
            </a:r>
            <a:r>
              <a:rPr lang="es"/>
              <a:t> Implementados</a:t>
            </a:r>
            <a:endParaRPr/>
          </a:p>
        </p:txBody>
      </p:sp>
      <p:sp>
        <p:nvSpPr>
          <p:cNvPr id="351" name="Google Shape;351;p49"/>
          <p:cNvSpPr txBox="1"/>
          <p:nvPr>
            <p:ph idx="1" type="body"/>
          </p:nvPr>
        </p:nvSpPr>
        <p:spPr>
          <a:xfrm>
            <a:off x="504125" y="9436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</a:rPr>
              <a:t>Todos los botones disparan la función “boton_handler(...)”:</a:t>
            </a:r>
            <a:endParaRPr sz="1350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52" name="Google Shape;352;p49"/>
          <p:cNvPicPr preferRelativeResize="0"/>
          <p:nvPr/>
        </p:nvPicPr>
        <p:blipFill rotWithShape="1">
          <a:blip r:embed="rId3">
            <a:alphaModFix/>
          </a:blip>
          <a:srcRect b="56790" l="0" r="0" t="0"/>
          <a:stretch/>
        </p:blipFill>
        <p:spPr>
          <a:xfrm>
            <a:off x="504125" y="1912252"/>
            <a:ext cx="4391500" cy="272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9"/>
          <p:cNvPicPr preferRelativeResize="0"/>
          <p:nvPr/>
        </p:nvPicPr>
        <p:blipFill rotWithShape="1">
          <a:blip r:embed="rId3">
            <a:alphaModFix/>
          </a:blip>
          <a:srcRect b="0" l="0" r="21148" t="42319"/>
          <a:stretch/>
        </p:blipFill>
        <p:spPr>
          <a:xfrm>
            <a:off x="5121500" y="1368825"/>
            <a:ext cx="3342450" cy="350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0"/>
          <p:cNvSpPr txBox="1"/>
          <p:nvPr>
            <p:ph idx="1" type="body"/>
          </p:nvPr>
        </p:nvSpPr>
        <p:spPr>
          <a:xfrm>
            <a:off x="685900" y="48497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000000"/>
                </a:solidFill>
              </a:rPr>
              <a:t>Manejador de mensajes ordinarios</a:t>
            </a:r>
            <a:endParaRPr b="1"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59" name="Google Shape;35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325" y="952275"/>
            <a:ext cx="3967100" cy="368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9425" y="1909425"/>
            <a:ext cx="4602275" cy="161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1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66" name="Google Shape;36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49" y="782260"/>
            <a:ext cx="7505700" cy="3959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5050" y="218675"/>
            <a:ext cx="5525325" cy="471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6"/>
          <p:cNvSpPr txBox="1"/>
          <p:nvPr>
            <p:ph type="title"/>
          </p:nvPr>
        </p:nvSpPr>
        <p:spPr>
          <a:xfrm>
            <a:off x="507550" y="18022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Modelo de diseño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(Caso general)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2"/>
          <p:cNvSpPr txBox="1"/>
          <p:nvPr>
            <p:ph type="title"/>
          </p:nvPr>
        </p:nvSpPr>
        <p:spPr>
          <a:xfrm>
            <a:off x="819150" y="5465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Carta G</a:t>
            </a:r>
            <a:r>
              <a:rPr lang="es"/>
              <a:t>antt</a:t>
            </a:r>
            <a:endParaRPr/>
          </a:p>
        </p:txBody>
      </p:sp>
      <p:pic>
        <p:nvPicPr>
          <p:cNvPr id="372" name="Google Shape;372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025" y="1422100"/>
            <a:ext cx="7639951" cy="323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3"/>
          <p:cNvSpPr txBox="1"/>
          <p:nvPr>
            <p:ph type="title"/>
          </p:nvPr>
        </p:nvSpPr>
        <p:spPr>
          <a:xfrm>
            <a:off x="1385850" y="17741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6940"/>
              <a:t>Herramientas y técnicas</a:t>
            </a:r>
            <a:endParaRPr sz="694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4"/>
          <p:cNvSpPr txBox="1"/>
          <p:nvPr>
            <p:ph type="title"/>
          </p:nvPr>
        </p:nvSpPr>
        <p:spPr>
          <a:xfrm>
            <a:off x="-911350" y="5765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Herramientas </a:t>
            </a:r>
            <a:endParaRPr/>
          </a:p>
        </p:txBody>
      </p:sp>
      <p:sp>
        <p:nvSpPr>
          <p:cNvPr id="383" name="Google Shape;383;p54"/>
          <p:cNvSpPr txBox="1"/>
          <p:nvPr>
            <p:ph idx="1" type="body"/>
          </p:nvPr>
        </p:nvSpPr>
        <p:spPr>
          <a:xfrm>
            <a:off x="-1170625" y="1626875"/>
            <a:ext cx="5337000" cy="33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000000"/>
                </a:solidFill>
              </a:rPr>
              <a:t>Comunicación</a:t>
            </a:r>
            <a:r>
              <a:rPr lang="es"/>
              <a:t>:</a:t>
            </a:r>
            <a:endParaRPr/>
          </a:p>
          <a:p>
            <a:pPr indent="-311150" lvl="0" marL="2743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b="1" lang="es" sz="1100">
                <a:solidFill>
                  <a:srgbClr val="000000"/>
                </a:solidFill>
              </a:rPr>
              <a:t>Discord</a:t>
            </a:r>
            <a:r>
              <a:rPr lang="es" sz="1100">
                <a:solidFill>
                  <a:srgbClr val="000000"/>
                </a:solidFill>
              </a:rPr>
              <a:t> </a:t>
            </a:r>
            <a:endParaRPr sz="1100">
              <a:solidFill>
                <a:srgbClr val="000000"/>
              </a:solidFill>
            </a:endParaRPr>
          </a:p>
          <a:p>
            <a:pPr indent="-311150" lvl="0" marL="2743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b="1" lang="es" sz="1100">
                <a:solidFill>
                  <a:srgbClr val="000000"/>
                </a:solidFill>
              </a:rPr>
              <a:t>WhatsApp</a:t>
            </a:r>
            <a:endParaRPr sz="1100">
              <a:solidFill>
                <a:srgbClr val="000000"/>
              </a:solidFill>
            </a:endParaRPr>
          </a:p>
          <a:p>
            <a:pPr indent="-311150" lvl="0" marL="2743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b="1" lang="es" sz="1100">
                <a:solidFill>
                  <a:srgbClr val="000000"/>
                </a:solidFill>
              </a:rPr>
              <a:t>Gmail</a:t>
            </a:r>
            <a:endParaRPr sz="1100">
              <a:solidFill>
                <a:srgbClr val="000000"/>
              </a:solidFill>
            </a:endParaRPr>
          </a:p>
          <a:p>
            <a:pPr indent="-311150" lvl="0" marL="274320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300"/>
              <a:buChar char="●"/>
            </a:pPr>
            <a:r>
              <a:rPr b="1" lang="es" sz="1100">
                <a:solidFill>
                  <a:srgbClr val="000000"/>
                </a:solidFill>
              </a:rPr>
              <a:t>Redmine</a:t>
            </a:r>
            <a:endParaRPr/>
          </a:p>
        </p:txBody>
      </p:sp>
      <p:sp>
        <p:nvSpPr>
          <p:cNvPr id="384" name="Google Shape;384;p54"/>
          <p:cNvSpPr txBox="1"/>
          <p:nvPr>
            <p:ph idx="1" type="body"/>
          </p:nvPr>
        </p:nvSpPr>
        <p:spPr>
          <a:xfrm>
            <a:off x="2579800" y="1626875"/>
            <a:ext cx="45225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000000"/>
                </a:solidFill>
              </a:rPr>
              <a:t>Elaboración de diagramas e informes:</a:t>
            </a:r>
            <a:endParaRPr/>
          </a:p>
          <a:p>
            <a:pPr indent="-3111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b="1" lang="es" sz="1100">
                <a:solidFill>
                  <a:srgbClr val="000000"/>
                </a:solidFill>
              </a:rPr>
              <a:t>Google Docs</a:t>
            </a:r>
            <a:endParaRPr sz="1100"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b="1" lang="es" sz="1100">
                <a:solidFill>
                  <a:srgbClr val="000000"/>
                </a:solidFill>
              </a:rPr>
              <a:t>Microsoft Word</a:t>
            </a:r>
            <a:endParaRPr sz="1100"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b="1" lang="es" sz="1100">
                <a:solidFill>
                  <a:srgbClr val="000000"/>
                </a:solidFill>
              </a:rPr>
              <a:t>Microsoft PowerPoint</a:t>
            </a:r>
            <a:endParaRPr sz="1100"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b="1" lang="es" sz="1100">
                <a:solidFill>
                  <a:srgbClr val="000000"/>
                </a:solidFill>
              </a:rPr>
              <a:t>Lucidchart</a:t>
            </a:r>
            <a:endParaRPr sz="1100"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300"/>
              <a:buChar char="●"/>
            </a:pPr>
            <a:r>
              <a:rPr b="1" lang="es" sz="1100">
                <a:solidFill>
                  <a:srgbClr val="000000"/>
                </a:solidFill>
              </a:rPr>
              <a:t>Homestyler</a:t>
            </a:r>
            <a:endParaRPr b="1" sz="1100">
              <a:solidFill>
                <a:srgbClr val="000000"/>
              </a:solidFill>
            </a:endParaRPr>
          </a:p>
        </p:txBody>
      </p:sp>
      <p:sp>
        <p:nvSpPr>
          <p:cNvPr id="385" name="Google Shape;385;p54"/>
          <p:cNvSpPr txBox="1"/>
          <p:nvPr>
            <p:ph type="title"/>
          </p:nvPr>
        </p:nvSpPr>
        <p:spPr>
          <a:xfrm>
            <a:off x="2622375" y="5765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Técnicas</a:t>
            </a:r>
            <a:endParaRPr/>
          </a:p>
        </p:txBody>
      </p:sp>
      <p:sp>
        <p:nvSpPr>
          <p:cNvPr id="386" name="Google Shape;386;p54"/>
          <p:cNvSpPr txBox="1"/>
          <p:nvPr>
            <p:ph idx="1" type="body"/>
          </p:nvPr>
        </p:nvSpPr>
        <p:spPr>
          <a:xfrm>
            <a:off x="5334400" y="2083750"/>
            <a:ext cx="2685600" cy="139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984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b="1" lang="es" sz="1100">
                <a:solidFill>
                  <a:srgbClr val="000000"/>
                </a:solidFill>
              </a:rPr>
              <a:t>División de tareas</a:t>
            </a:r>
            <a:endParaRPr b="1" sz="1100">
              <a:solidFill>
                <a:srgbClr val="000000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</a:endParaRPr>
          </a:p>
          <a:p>
            <a:pPr indent="-2984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b="1" lang="es" sz="1100">
                <a:solidFill>
                  <a:srgbClr val="000000"/>
                </a:solidFill>
              </a:rPr>
              <a:t>Fijación de horarios de trabajo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5"/>
          <p:cNvSpPr txBox="1"/>
          <p:nvPr>
            <p:ph type="title"/>
          </p:nvPr>
        </p:nvSpPr>
        <p:spPr>
          <a:xfrm>
            <a:off x="1385850" y="16979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6940"/>
              <a:t>Problemas, soluciones y trabajo a futuro</a:t>
            </a:r>
            <a:endParaRPr sz="694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Problemas encontrados/</a:t>
            </a:r>
            <a:r>
              <a:rPr lang="es"/>
              <a:t>Soluciones propuestas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56"/>
          <p:cNvSpPr txBox="1"/>
          <p:nvPr>
            <p:ph idx="1" type="body"/>
          </p:nvPr>
        </p:nvSpPr>
        <p:spPr>
          <a:xfrm>
            <a:off x="819150" y="1990725"/>
            <a:ext cx="25983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100">
                <a:solidFill>
                  <a:srgbClr val="000000"/>
                </a:solidFill>
              </a:rPr>
              <a:t>PROBLEMA 1 : Confusión de librerías de telegram: Cuando se buscaba documentación sobre la librería “python-telegram-bot”, a menudo los resultados se mezclaban con otras librerías parecidas como “pyTelegramBotAPI”, “AIOGram” o “telepot”, dificultando la búsqueda.</a:t>
            </a:r>
            <a:endParaRPr/>
          </a:p>
        </p:txBody>
      </p:sp>
      <p:sp>
        <p:nvSpPr>
          <p:cNvPr id="398" name="Google Shape;398;p56"/>
          <p:cNvSpPr txBox="1"/>
          <p:nvPr>
            <p:ph idx="1" type="body"/>
          </p:nvPr>
        </p:nvSpPr>
        <p:spPr>
          <a:xfrm>
            <a:off x="4608350" y="1990725"/>
            <a:ext cx="25983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100">
                <a:solidFill>
                  <a:srgbClr val="000000"/>
                </a:solidFill>
              </a:rPr>
              <a:t>SOLUCIÓN</a:t>
            </a:r>
            <a:r>
              <a:rPr lang="es" sz="1100">
                <a:solidFill>
                  <a:srgbClr val="000000"/>
                </a:solidFill>
              </a:rPr>
              <a:t> 1 :</a:t>
            </a:r>
            <a:r>
              <a:rPr lang="es" sz="1100">
                <a:solidFill>
                  <a:srgbClr val="000000"/>
                </a:solidFill>
              </a:rPr>
              <a:t>la solución que encontramos fue revisar la página oficial de la documentación de la librería “python-telegram-bot” para Python.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Trabajo a futuro</a:t>
            </a:r>
            <a:endParaRPr/>
          </a:p>
        </p:txBody>
      </p:sp>
      <p:sp>
        <p:nvSpPr>
          <p:cNvPr id="404" name="Google Shape;404;p5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es" sz="1400">
                <a:solidFill>
                  <a:srgbClr val="000000"/>
                </a:solidFill>
              </a:rPr>
              <a:t>Funcionalidades  en la interfaz  de usuario</a:t>
            </a:r>
            <a:endParaRPr b="1" sz="1400">
              <a:solidFill>
                <a:srgbClr val="000000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</a:endParaRPr>
          </a:p>
          <a:p>
            <a:pPr indent="-317500" lvl="0" marL="9144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es" sz="1400">
                <a:solidFill>
                  <a:srgbClr val="000000"/>
                </a:solidFill>
              </a:rPr>
              <a:t>Configuración de sensores con raspberry pi</a:t>
            </a:r>
            <a:endParaRPr b="1" sz="1400">
              <a:solidFill>
                <a:srgbClr val="000000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</a:endParaRPr>
          </a:p>
          <a:p>
            <a:pPr indent="-317500" lvl="0" marL="9144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es" sz="1400">
                <a:solidFill>
                  <a:srgbClr val="000000"/>
                </a:solidFill>
              </a:rPr>
              <a:t>Sincronización de sensores con la interfaz</a:t>
            </a:r>
            <a:endParaRPr b="1" sz="16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Conclusión</a:t>
            </a:r>
            <a:endParaRPr/>
          </a:p>
        </p:txBody>
      </p:sp>
      <p:sp>
        <p:nvSpPr>
          <p:cNvPr id="410" name="Google Shape;410;p5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 sz="1200">
                <a:solidFill>
                  <a:srgbClr val="000000"/>
                </a:solidFill>
              </a:rPr>
              <a:t>La implementación de un sistema anti-fugas de gas es esencial para garantizar la seguridad de las personas y los bienes en cualquier entorno donde se maneje gas.</a:t>
            </a:r>
            <a:endParaRPr sz="1200">
              <a:solidFill>
                <a:srgbClr val="000000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s" sz="1200">
                <a:solidFill>
                  <a:srgbClr val="000000"/>
                </a:solidFill>
              </a:rPr>
              <a:t>La correcta planificación e implementación de una interfaz de usuario amigable donde pueda gestionar números telefónicos, alarmas y activar la electroválvula en conjunto con una correcta estructuración del sistema posibilita que se continúe un correcto desarrollo del sistema planteado.</a:t>
            </a:r>
            <a:endParaRPr sz="1200">
              <a:solidFill>
                <a:srgbClr val="000000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s" sz="1200">
                <a:solidFill>
                  <a:srgbClr val="000000"/>
                </a:solidFill>
              </a:rPr>
              <a:t>- Se definieron los requerimientos funcionales para una mejor elección de casos  de usos que permiten plantear los distintos escenarios del proyecto.</a:t>
            </a: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Casos de uso y modelo de </a:t>
            </a:r>
            <a:r>
              <a:rPr lang="es"/>
              <a:t>interacción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0350" y="457775"/>
            <a:ext cx="6896100" cy="41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0963" y="185737"/>
            <a:ext cx="4962075" cy="477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1388" y="845599"/>
            <a:ext cx="5661224" cy="404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5125" y="542913"/>
            <a:ext cx="3813750" cy="405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