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Proxima Nova" charset="1" panose="02000506030000020004"/>
      <p:regular r:id="rId12"/>
    </p:embeddedFont>
    <p:embeddedFont>
      <p:font typeface="Proxima Nova Bold" charset="1" panose="02000506030000020004"/>
      <p:regular r:id="rId13"/>
    </p:embeddedFont>
    <p:embeddedFont>
      <p:font typeface="Proxima Nova Italics" charset="1" panose="02000506030000020004"/>
      <p:regular r:id="rId14"/>
    </p:embeddedFont>
    <p:embeddedFont>
      <p:font typeface="Proxima Nova Bold Italics" charset="1" panose="02000506030000020004"/>
      <p:regular r:id="rId15"/>
    </p:embeddedFont>
    <p:embeddedFont>
      <p:font typeface="Proxima Nova Light" charset="1" panose="02000506030000020004"/>
      <p:regular r:id="rId16"/>
    </p:embeddedFont>
    <p:embeddedFont>
      <p:font typeface="Proxima Nova Light Italics" charset="1" panose="02000506030000020004"/>
      <p:regular r:id="rId17"/>
    </p:embeddedFont>
    <p:embeddedFont>
      <p:font typeface="Proxima Nova Heavy" charset="1" panose="02000506030000020004"/>
      <p:regular r:id="rId18"/>
    </p:embeddedFont>
    <p:embeddedFont>
      <p:font typeface="Proxima Nova Heavy Italics" charset="1" panose="020005060300000200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40" Target="slides/slide21.xml" Type="http://schemas.openxmlformats.org/officeDocument/2006/relationships/slide"/><Relationship Id="rId41" Target="slides/slide22.xml" Type="http://schemas.openxmlformats.org/officeDocument/2006/relationships/slide"/><Relationship Id="rId42" Target="slides/slide23.xml" Type="http://schemas.openxmlformats.org/officeDocument/2006/relationships/slide"/><Relationship Id="rId43" Target="slides/slide24.xml" Type="http://schemas.openxmlformats.org/officeDocument/2006/relationships/slide"/><Relationship Id="rId44" Target="slides/slide25.xml" Type="http://schemas.openxmlformats.org/officeDocument/2006/relationships/slide"/><Relationship Id="rId45" Target="slides/slide26.xml" Type="http://schemas.openxmlformats.org/officeDocument/2006/relationships/slide"/><Relationship Id="rId46" Target="slides/slide27.xml" Type="http://schemas.openxmlformats.org/officeDocument/2006/relationships/slide"/><Relationship Id="rId47" Target="slides/slide28.xml" Type="http://schemas.openxmlformats.org/officeDocument/2006/relationships/slide"/><Relationship Id="rId48" Target="slides/slide29.xml" Type="http://schemas.openxmlformats.org/officeDocument/2006/relationships/slide"/><Relationship Id="rId49" Target="slides/slide30.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0.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2.png" Type="http://schemas.openxmlformats.org/officeDocument/2006/relationships/image"/><Relationship Id="rId9" Target="../media/image16.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633318"/>
            <a:ext cx="8902105" cy="11621709"/>
            <a:chOff x="0" y="0"/>
            <a:chExt cx="1018778" cy="1330016"/>
          </a:xfrm>
        </p:grpSpPr>
        <p:sp>
          <p:nvSpPr>
            <p:cNvPr name="Freeform 3" id="3"/>
            <p:cNvSpPr/>
            <p:nvPr/>
          </p:nvSpPr>
          <p:spPr>
            <a:xfrm flipH="false" flipV="false" rot="0">
              <a:off x="0" y="0"/>
              <a:ext cx="1018778" cy="1330016"/>
            </a:xfrm>
            <a:custGeom>
              <a:avLst/>
              <a:gdLst/>
              <a:ahLst/>
              <a:cxnLst/>
              <a:rect r="r" b="b" t="t" l="l"/>
              <a:pathLst>
                <a:path h="1330016" w="1018778">
                  <a:moveTo>
                    <a:pt x="0" y="0"/>
                  </a:moveTo>
                  <a:lnTo>
                    <a:pt x="1018778" y="0"/>
                  </a:lnTo>
                  <a:lnTo>
                    <a:pt x="1018778" y="1330016"/>
                  </a:lnTo>
                  <a:lnTo>
                    <a:pt x="0" y="1330016"/>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spcBef>
                  <a:spcPct val="0"/>
                </a:spcBef>
              </a:pPr>
            </a:p>
          </p:txBody>
        </p:sp>
      </p:grpSp>
      <p:sp>
        <p:nvSpPr>
          <p:cNvPr name="AutoShape 5" id="5"/>
          <p:cNvSpPr/>
          <p:nvPr/>
        </p:nvSpPr>
        <p:spPr>
          <a:xfrm>
            <a:off x="9609515" y="6546999"/>
            <a:ext cx="8232279" cy="19050"/>
          </a:xfrm>
          <a:prstGeom prst="line">
            <a:avLst/>
          </a:prstGeom>
          <a:ln cap="flat" w="38100">
            <a:solidFill>
              <a:srgbClr val="000000">
                <a:alpha val="16863"/>
              </a:srgbClr>
            </a:solidFill>
            <a:prstDash val="solid"/>
            <a:headEnd type="none" len="sm" w="sm"/>
            <a:tailEnd type="none" len="sm" w="sm"/>
          </a:ln>
        </p:spPr>
      </p:sp>
      <p:grpSp>
        <p:nvGrpSpPr>
          <p:cNvPr name="Group 6" id="6"/>
          <p:cNvGrpSpPr/>
          <p:nvPr/>
        </p:nvGrpSpPr>
        <p:grpSpPr>
          <a:xfrm rot="0">
            <a:off x="9609471" y="4547405"/>
            <a:ext cx="111722" cy="11172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9" id="9"/>
          <p:cNvGrpSpPr/>
          <p:nvPr/>
        </p:nvGrpSpPr>
        <p:grpSpPr>
          <a:xfrm rot="0">
            <a:off x="9609471" y="5182953"/>
            <a:ext cx="111722" cy="11172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2" id="12"/>
          <p:cNvGrpSpPr/>
          <p:nvPr/>
        </p:nvGrpSpPr>
        <p:grpSpPr>
          <a:xfrm rot="0">
            <a:off x="9609471" y="5814125"/>
            <a:ext cx="111722" cy="11172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5" id="15"/>
          <p:cNvGrpSpPr/>
          <p:nvPr/>
        </p:nvGrpSpPr>
        <p:grpSpPr>
          <a:xfrm rot="0">
            <a:off x="9665332" y="8099664"/>
            <a:ext cx="111722" cy="11172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AutoShape 18" id="18"/>
          <p:cNvSpPr/>
          <p:nvPr/>
        </p:nvSpPr>
        <p:spPr>
          <a:xfrm>
            <a:off x="774724" y="2908008"/>
            <a:ext cx="7125875" cy="19050"/>
          </a:xfrm>
          <a:prstGeom prst="line">
            <a:avLst/>
          </a:prstGeom>
          <a:ln cap="flat" w="38100">
            <a:solidFill>
              <a:srgbClr val="FFFFFF"/>
            </a:solidFill>
            <a:prstDash val="solid"/>
            <a:headEnd type="none" len="sm" w="sm"/>
            <a:tailEnd type="none" len="sm" w="sm"/>
          </a:ln>
        </p:spPr>
      </p:sp>
      <p:sp>
        <p:nvSpPr>
          <p:cNvPr name="Freeform 19" id="19"/>
          <p:cNvSpPr/>
          <p:nvPr/>
        </p:nvSpPr>
        <p:spPr>
          <a:xfrm flipH="false" flipV="false" rot="0">
            <a:off x="3074198" y="5238814"/>
            <a:ext cx="2746411" cy="2169665"/>
          </a:xfrm>
          <a:custGeom>
            <a:avLst/>
            <a:gdLst/>
            <a:ahLst/>
            <a:cxnLst/>
            <a:rect r="r" b="b" t="t" l="l"/>
            <a:pathLst>
              <a:path h="2169665" w="2746411">
                <a:moveTo>
                  <a:pt x="0" y="0"/>
                </a:moveTo>
                <a:lnTo>
                  <a:pt x="2746412" y="0"/>
                </a:lnTo>
                <a:lnTo>
                  <a:pt x="2746412" y="2169665"/>
                </a:lnTo>
                <a:lnTo>
                  <a:pt x="0" y="21696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232653" y="188729"/>
            <a:ext cx="1395294" cy="997636"/>
          </a:xfrm>
          <a:custGeom>
            <a:avLst/>
            <a:gdLst/>
            <a:ahLst/>
            <a:cxnLst/>
            <a:rect r="r" b="b" t="t" l="l"/>
            <a:pathLst>
              <a:path h="997636" w="1395294">
                <a:moveTo>
                  <a:pt x="0" y="0"/>
                </a:moveTo>
                <a:lnTo>
                  <a:pt x="1395295" y="0"/>
                </a:lnTo>
                <a:lnTo>
                  <a:pt x="1395295" y="997636"/>
                </a:lnTo>
                <a:lnTo>
                  <a:pt x="0" y="997636"/>
                </a:lnTo>
                <a:lnTo>
                  <a:pt x="0" y="0"/>
                </a:lnTo>
                <a:close/>
              </a:path>
            </a:pathLst>
          </a:custGeom>
          <a:blipFill>
            <a:blip r:embed="rId4"/>
            <a:stretch>
              <a:fillRect l="0" t="0" r="0" b="0"/>
            </a:stretch>
          </a:blipFill>
        </p:spPr>
      </p:sp>
      <p:sp>
        <p:nvSpPr>
          <p:cNvPr name="TextBox 21" id="21"/>
          <p:cNvSpPr txBox="true"/>
          <p:nvPr/>
        </p:nvSpPr>
        <p:spPr>
          <a:xfrm rot="0">
            <a:off x="774574" y="1611354"/>
            <a:ext cx="7345660" cy="1277604"/>
          </a:xfrm>
          <a:prstGeom prst="rect">
            <a:avLst/>
          </a:prstGeom>
        </p:spPr>
        <p:txBody>
          <a:bodyPr anchor="t" rtlCol="false" tIns="0" lIns="0" bIns="0" rIns="0">
            <a:spAutoFit/>
          </a:bodyPr>
          <a:lstStyle/>
          <a:p>
            <a:pPr algn="ctr" marL="0" indent="0" lvl="0">
              <a:lnSpc>
                <a:spcPts val="10430"/>
              </a:lnSpc>
              <a:spcBef>
                <a:spcPct val="0"/>
              </a:spcBef>
            </a:pPr>
            <a:r>
              <a:rPr lang="en-US" sz="7450">
                <a:solidFill>
                  <a:srgbClr val="FFFFFF"/>
                </a:solidFill>
                <a:latin typeface="Proxima Nova Bold"/>
              </a:rPr>
              <a:t>Proyecto “</a:t>
            </a:r>
            <a:r>
              <a:rPr lang="en-US" sz="7450">
                <a:solidFill>
                  <a:srgbClr val="FFFFFF"/>
                </a:solidFill>
                <a:latin typeface="Proxima Nova Bold Italics"/>
              </a:rPr>
              <a:t>ALBA</a:t>
            </a:r>
            <a:r>
              <a:rPr lang="en-US" sz="7450">
                <a:solidFill>
                  <a:srgbClr val="FFFFFF"/>
                </a:solidFill>
                <a:latin typeface="Proxima Nova Bold"/>
              </a:rPr>
              <a:t>”</a:t>
            </a:r>
          </a:p>
        </p:txBody>
      </p:sp>
      <p:sp>
        <p:nvSpPr>
          <p:cNvPr name="TextBox 22" id="22"/>
          <p:cNvSpPr txBox="true"/>
          <p:nvPr/>
        </p:nvSpPr>
        <p:spPr>
          <a:xfrm rot="0">
            <a:off x="9916798" y="4339433"/>
            <a:ext cx="1999853" cy="480041"/>
          </a:xfrm>
          <a:prstGeom prst="rect">
            <a:avLst/>
          </a:prstGeom>
        </p:spPr>
        <p:txBody>
          <a:bodyPr anchor="t" rtlCol="false" tIns="0" lIns="0" bIns="0" rIns="0">
            <a:spAutoFit/>
          </a:bodyPr>
          <a:lstStyle/>
          <a:p>
            <a:pPr algn="ctr">
              <a:lnSpc>
                <a:spcPts val="3991"/>
              </a:lnSpc>
              <a:spcBef>
                <a:spcPct val="0"/>
              </a:spcBef>
            </a:pPr>
            <a:r>
              <a:rPr lang="en-US" sz="2850">
                <a:solidFill>
                  <a:srgbClr val="000000"/>
                </a:solidFill>
                <a:latin typeface="Proxima Nova"/>
              </a:rPr>
              <a:t>Daniel Alday</a:t>
            </a:r>
          </a:p>
        </p:txBody>
      </p:sp>
      <p:sp>
        <p:nvSpPr>
          <p:cNvPr name="TextBox 23" id="23"/>
          <p:cNvSpPr txBox="true"/>
          <p:nvPr/>
        </p:nvSpPr>
        <p:spPr>
          <a:xfrm rot="0">
            <a:off x="9916748" y="4913703"/>
            <a:ext cx="1901726" cy="480041"/>
          </a:xfrm>
          <a:prstGeom prst="rect">
            <a:avLst/>
          </a:prstGeom>
        </p:spPr>
        <p:txBody>
          <a:bodyPr anchor="t" rtlCol="false" tIns="0" lIns="0" bIns="0" rIns="0">
            <a:spAutoFit/>
          </a:bodyPr>
          <a:lstStyle/>
          <a:p>
            <a:pPr>
              <a:lnSpc>
                <a:spcPts val="3991"/>
              </a:lnSpc>
              <a:spcBef>
                <a:spcPct val="0"/>
              </a:spcBef>
            </a:pPr>
            <a:r>
              <a:rPr lang="en-US" sz="2850">
                <a:solidFill>
                  <a:srgbClr val="000000"/>
                </a:solidFill>
                <a:latin typeface="Proxima Nova"/>
              </a:rPr>
              <a:t>Tomas Silva</a:t>
            </a:r>
          </a:p>
        </p:txBody>
      </p:sp>
      <p:sp>
        <p:nvSpPr>
          <p:cNvPr name="TextBox 24" id="24"/>
          <p:cNvSpPr txBox="true"/>
          <p:nvPr/>
        </p:nvSpPr>
        <p:spPr>
          <a:xfrm rot="0">
            <a:off x="9916798" y="5544875"/>
            <a:ext cx="2273895" cy="480041"/>
          </a:xfrm>
          <a:prstGeom prst="rect">
            <a:avLst/>
          </a:prstGeom>
        </p:spPr>
        <p:txBody>
          <a:bodyPr anchor="t" rtlCol="false" tIns="0" lIns="0" bIns="0" rIns="0">
            <a:spAutoFit/>
          </a:bodyPr>
          <a:lstStyle/>
          <a:p>
            <a:pPr>
              <a:lnSpc>
                <a:spcPts val="3991"/>
              </a:lnSpc>
              <a:spcBef>
                <a:spcPct val="0"/>
              </a:spcBef>
            </a:pPr>
            <a:r>
              <a:rPr lang="en-US" sz="2850">
                <a:solidFill>
                  <a:srgbClr val="000000"/>
                </a:solidFill>
                <a:latin typeface="Proxima Nova"/>
              </a:rPr>
              <a:t>Juan Yampara</a:t>
            </a:r>
          </a:p>
        </p:txBody>
      </p:sp>
      <p:sp>
        <p:nvSpPr>
          <p:cNvPr name="TextBox 25" id="25"/>
          <p:cNvSpPr txBox="true"/>
          <p:nvPr/>
        </p:nvSpPr>
        <p:spPr>
          <a:xfrm rot="0">
            <a:off x="9721833" y="6794649"/>
            <a:ext cx="2468860" cy="852788"/>
          </a:xfrm>
          <a:prstGeom prst="rect">
            <a:avLst/>
          </a:prstGeom>
        </p:spPr>
        <p:txBody>
          <a:bodyPr anchor="t" rtlCol="false" tIns="0" lIns="0" bIns="0" rIns="0">
            <a:spAutoFit/>
          </a:bodyPr>
          <a:lstStyle/>
          <a:p>
            <a:pPr algn="ctr">
              <a:lnSpc>
                <a:spcPts val="7070"/>
              </a:lnSpc>
              <a:spcBef>
                <a:spcPct val="0"/>
              </a:spcBef>
            </a:pPr>
            <a:r>
              <a:rPr lang="en-US" sz="5050">
                <a:solidFill>
                  <a:srgbClr val="000000"/>
                </a:solidFill>
                <a:latin typeface="Proxima Nova Bold"/>
              </a:rPr>
              <a:t>Profesor</a:t>
            </a:r>
          </a:p>
        </p:txBody>
      </p:sp>
      <p:sp>
        <p:nvSpPr>
          <p:cNvPr name="TextBox 26" id="26"/>
          <p:cNvSpPr txBox="true"/>
          <p:nvPr/>
        </p:nvSpPr>
        <p:spPr>
          <a:xfrm rot="0">
            <a:off x="9885305" y="7886286"/>
            <a:ext cx="3499942" cy="4813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roxima Nova"/>
              </a:rPr>
              <a:t>Diego Aracena Pizarro</a:t>
            </a:r>
          </a:p>
        </p:txBody>
      </p:sp>
      <p:sp>
        <p:nvSpPr>
          <p:cNvPr name="TextBox 27" id="27"/>
          <p:cNvSpPr txBox="true"/>
          <p:nvPr/>
        </p:nvSpPr>
        <p:spPr>
          <a:xfrm rot="0">
            <a:off x="774574" y="3095280"/>
            <a:ext cx="7124899" cy="1135866"/>
          </a:xfrm>
          <a:prstGeom prst="rect">
            <a:avLst/>
          </a:prstGeom>
        </p:spPr>
        <p:txBody>
          <a:bodyPr anchor="t" rtlCol="false" tIns="0" lIns="0" bIns="0" rIns="0">
            <a:spAutoFit/>
          </a:bodyPr>
          <a:lstStyle/>
          <a:p>
            <a:pPr>
              <a:lnSpc>
                <a:spcPts val="3018"/>
              </a:lnSpc>
            </a:pPr>
            <a:r>
              <a:rPr lang="en-US" sz="2155">
                <a:solidFill>
                  <a:srgbClr val="D9D9D9"/>
                </a:solidFill>
                <a:latin typeface="Proxima Nova Bold"/>
              </a:rPr>
              <a:t>Sistema de Comunicación Asistencial</a:t>
            </a:r>
          </a:p>
          <a:p>
            <a:pPr>
              <a:lnSpc>
                <a:spcPts val="3018"/>
              </a:lnSpc>
            </a:pPr>
            <a:r>
              <a:rPr lang="en-US" sz="2155">
                <a:solidFill>
                  <a:srgbClr val="D9D9D9"/>
                </a:solidFill>
                <a:latin typeface="Proxima Nova Bold"/>
              </a:rPr>
              <a:t>para el cuidado de personas en situación de dependencia</a:t>
            </a:r>
          </a:p>
          <a:p>
            <a:pPr algn="ctr">
              <a:lnSpc>
                <a:spcPts val="3018"/>
              </a:lnSpc>
              <a:spcBef>
                <a:spcPct val="0"/>
              </a:spcBef>
            </a:pPr>
          </a:p>
        </p:txBody>
      </p:sp>
      <p:sp>
        <p:nvSpPr>
          <p:cNvPr name="TextBox 28" id="28"/>
          <p:cNvSpPr txBox="true"/>
          <p:nvPr/>
        </p:nvSpPr>
        <p:spPr>
          <a:xfrm rot="0">
            <a:off x="9665332" y="3237685"/>
            <a:ext cx="2212578" cy="854099"/>
          </a:xfrm>
          <a:prstGeom prst="rect">
            <a:avLst/>
          </a:prstGeom>
        </p:spPr>
        <p:txBody>
          <a:bodyPr anchor="t" rtlCol="false" tIns="0" lIns="0" bIns="0" rIns="0">
            <a:spAutoFit/>
          </a:bodyPr>
          <a:lstStyle/>
          <a:p>
            <a:pPr algn="ctr" marL="0" indent="0" lvl="0">
              <a:lnSpc>
                <a:spcPts val="6998"/>
              </a:lnSpc>
              <a:spcBef>
                <a:spcPct val="0"/>
              </a:spcBef>
            </a:pPr>
            <a:r>
              <a:rPr lang="en-US" sz="4999">
                <a:solidFill>
                  <a:srgbClr val="000000"/>
                </a:solidFill>
                <a:latin typeface="Proxima Nova Bold"/>
              </a:rPr>
              <a:t>Grupo 1</a:t>
            </a:r>
          </a:p>
        </p:txBody>
      </p:sp>
      <p:sp>
        <p:nvSpPr>
          <p:cNvPr name="TextBox 29" id="29"/>
          <p:cNvSpPr txBox="true"/>
          <p:nvPr/>
        </p:nvSpPr>
        <p:spPr>
          <a:xfrm rot="0">
            <a:off x="9562272" y="1499168"/>
            <a:ext cx="4996061" cy="1259840"/>
          </a:xfrm>
          <a:prstGeom prst="rect">
            <a:avLst/>
          </a:prstGeom>
        </p:spPr>
        <p:txBody>
          <a:bodyPr anchor="t" rtlCol="false" tIns="0" lIns="0" bIns="0" rIns="0">
            <a:spAutoFit/>
          </a:bodyPr>
          <a:lstStyle/>
          <a:p>
            <a:pPr algn="ctr" marL="0" indent="0" lvl="0">
              <a:lnSpc>
                <a:spcPts val="10360"/>
              </a:lnSpc>
              <a:spcBef>
                <a:spcPct val="0"/>
              </a:spcBef>
            </a:pPr>
            <a:r>
              <a:rPr lang="en-US" sz="7400">
                <a:solidFill>
                  <a:srgbClr val="000000"/>
                </a:solidFill>
                <a:latin typeface="Proxima Nova Bold"/>
              </a:rPr>
              <a:t>Proyectos II</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709413" y="-972368"/>
            <a:ext cx="10613288" cy="11778227"/>
            <a:chOff x="0" y="0"/>
            <a:chExt cx="2795269" cy="3102085"/>
          </a:xfrm>
        </p:grpSpPr>
        <p:sp>
          <p:nvSpPr>
            <p:cNvPr name="Freeform 3" id="3"/>
            <p:cNvSpPr/>
            <p:nvPr/>
          </p:nvSpPr>
          <p:spPr>
            <a:xfrm flipH="false" flipV="false" rot="0">
              <a:off x="0" y="0"/>
              <a:ext cx="2795269" cy="3102084"/>
            </a:xfrm>
            <a:custGeom>
              <a:avLst/>
              <a:gdLst/>
              <a:ahLst/>
              <a:cxnLst/>
              <a:rect r="r" b="b" t="t" l="l"/>
              <a:pathLst>
                <a:path h="3102084" w="2795269">
                  <a:moveTo>
                    <a:pt x="37202" y="0"/>
                  </a:moveTo>
                  <a:lnTo>
                    <a:pt x="2758067" y="0"/>
                  </a:lnTo>
                  <a:cubicBezTo>
                    <a:pt x="2767934" y="0"/>
                    <a:pt x="2777396" y="3920"/>
                    <a:pt x="2784373" y="10896"/>
                  </a:cubicBezTo>
                  <a:cubicBezTo>
                    <a:pt x="2791350" y="17873"/>
                    <a:pt x="2795269" y="27336"/>
                    <a:pt x="2795269" y="37202"/>
                  </a:cubicBezTo>
                  <a:lnTo>
                    <a:pt x="2795269" y="3064882"/>
                  </a:lnTo>
                  <a:cubicBezTo>
                    <a:pt x="2795269" y="3074749"/>
                    <a:pt x="2791350" y="3084211"/>
                    <a:pt x="2784373" y="3091188"/>
                  </a:cubicBezTo>
                  <a:cubicBezTo>
                    <a:pt x="2777396" y="3098165"/>
                    <a:pt x="2767934" y="3102084"/>
                    <a:pt x="2758067" y="3102084"/>
                  </a:cubicBezTo>
                  <a:lnTo>
                    <a:pt x="37202" y="3102084"/>
                  </a:lnTo>
                  <a:cubicBezTo>
                    <a:pt x="27336" y="3102084"/>
                    <a:pt x="17873" y="3098165"/>
                    <a:pt x="10896" y="3091188"/>
                  </a:cubicBezTo>
                  <a:cubicBezTo>
                    <a:pt x="3920" y="3084211"/>
                    <a:pt x="0" y="3074749"/>
                    <a:pt x="0" y="3064882"/>
                  </a:cubicBezTo>
                  <a:lnTo>
                    <a:pt x="0" y="37202"/>
                  </a:lnTo>
                  <a:cubicBezTo>
                    <a:pt x="0" y="27336"/>
                    <a:pt x="3920" y="17873"/>
                    <a:pt x="10896" y="10896"/>
                  </a:cubicBezTo>
                  <a:cubicBezTo>
                    <a:pt x="17873" y="3920"/>
                    <a:pt x="27336" y="0"/>
                    <a:pt x="37202" y="0"/>
                  </a:cubicBez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5" id="5"/>
          <p:cNvSpPr txBox="true"/>
          <p:nvPr/>
        </p:nvSpPr>
        <p:spPr>
          <a:xfrm rot="0">
            <a:off x="858696" y="114782"/>
            <a:ext cx="3234907"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Roles</a:t>
            </a:r>
          </a:p>
        </p:txBody>
      </p:sp>
      <p:grpSp>
        <p:nvGrpSpPr>
          <p:cNvPr name="Group 6" id="6"/>
          <p:cNvGrpSpPr/>
          <p:nvPr/>
        </p:nvGrpSpPr>
        <p:grpSpPr>
          <a:xfrm rot="0">
            <a:off x="767752" y="1999629"/>
            <a:ext cx="200714" cy="20071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9" id="9"/>
          <p:cNvGrpSpPr/>
          <p:nvPr/>
        </p:nvGrpSpPr>
        <p:grpSpPr>
          <a:xfrm rot="0">
            <a:off x="7996543" y="1963340"/>
            <a:ext cx="195546" cy="195546"/>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11" id="11"/>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grpSp>
        <p:nvGrpSpPr>
          <p:cNvPr name="Group 12" id="12"/>
          <p:cNvGrpSpPr/>
          <p:nvPr/>
        </p:nvGrpSpPr>
        <p:grpSpPr>
          <a:xfrm rot="0">
            <a:off x="7996543" y="4296420"/>
            <a:ext cx="195546" cy="19554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14" id="14"/>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grpSp>
        <p:nvGrpSpPr>
          <p:cNvPr name="Group 15" id="15"/>
          <p:cNvGrpSpPr/>
          <p:nvPr/>
        </p:nvGrpSpPr>
        <p:grpSpPr>
          <a:xfrm rot="0">
            <a:off x="7996543" y="3111386"/>
            <a:ext cx="195546" cy="19554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17" id="17"/>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sp>
        <p:nvSpPr>
          <p:cNvPr name="TextBox 18" id="18"/>
          <p:cNvSpPr txBox="true"/>
          <p:nvPr/>
        </p:nvSpPr>
        <p:spPr>
          <a:xfrm rot="0">
            <a:off x="8094316" y="114782"/>
            <a:ext cx="5660215" cy="752404"/>
          </a:xfrm>
          <a:prstGeom prst="rect">
            <a:avLst/>
          </a:prstGeom>
        </p:spPr>
        <p:txBody>
          <a:bodyPr anchor="t" rtlCol="false" tIns="0" lIns="0" bIns="0" rIns="0">
            <a:spAutoFit/>
          </a:bodyPr>
          <a:lstStyle/>
          <a:p>
            <a:pPr>
              <a:lnSpc>
                <a:spcPts val="6299"/>
              </a:lnSpc>
              <a:spcBef>
                <a:spcPct val="0"/>
              </a:spcBef>
            </a:pPr>
            <a:r>
              <a:rPr lang="en-US" sz="4499">
                <a:solidFill>
                  <a:srgbClr val="FFFFFF"/>
                </a:solidFill>
                <a:latin typeface="Proxima Nova Bold"/>
              </a:rPr>
              <a:t>Responsabilidades</a:t>
            </a:r>
          </a:p>
        </p:txBody>
      </p:sp>
      <p:sp>
        <p:nvSpPr>
          <p:cNvPr name="TextBox 19" id="19"/>
          <p:cNvSpPr txBox="true"/>
          <p:nvPr/>
        </p:nvSpPr>
        <p:spPr>
          <a:xfrm rot="0">
            <a:off x="1028700" y="2076861"/>
            <a:ext cx="5273011" cy="291464"/>
          </a:xfrm>
          <a:prstGeom prst="rect">
            <a:avLst/>
          </a:prstGeom>
        </p:spPr>
        <p:txBody>
          <a:bodyPr anchor="t" rtlCol="false" tIns="0" lIns="0" bIns="0" rIns="0">
            <a:spAutoFit/>
          </a:bodyPr>
          <a:lstStyle/>
          <a:p>
            <a:pPr>
              <a:lnSpc>
                <a:spcPts val="1799"/>
              </a:lnSpc>
            </a:pPr>
            <a:r>
              <a:rPr lang="en-US" sz="3599">
                <a:solidFill>
                  <a:srgbClr val="000000"/>
                </a:solidFill>
                <a:latin typeface="Proxima Nova Bold"/>
              </a:rPr>
              <a:t>Programador</a:t>
            </a:r>
          </a:p>
        </p:txBody>
      </p:sp>
      <p:grpSp>
        <p:nvGrpSpPr>
          <p:cNvPr name="Group 20" id="20"/>
          <p:cNvGrpSpPr/>
          <p:nvPr/>
        </p:nvGrpSpPr>
        <p:grpSpPr>
          <a:xfrm rot="0">
            <a:off x="767752" y="4419523"/>
            <a:ext cx="200714" cy="20071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23" id="23"/>
          <p:cNvSpPr txBox="true"/>
          <p:nvPr/>
        </p:nvSpPr>
        <p:spPr>
          <a:xfrm rot="0">
            <a:off x="1028700" y="4470059"/>
            <a:ext cx="6025720" cy="291464"/>
          </a:xfrm>
          <a:prstGeom prst="rect">
            <a:avLst/>
          </a:prstGeom>
        </p:spPr>
        <p:txBody>
          <a:bodyPr anchor="t" rtlCol="false" tIns="0" lIns="0" bIns="0" rIns="0">
            <a:spAutoFit/>
          </a:bodyPr>
          <a:lstStyle/>
          <a:p>
            <a:pPr>
              <a:lnSpc>
                <a:spcPts val="1799"/>
              </a:lnSpc>
            </a:pPr>
            <a:r>
              <a:rPr lang="en-US" sz="3599">
                <a:solidFill>
                  <a:srgbClr val="000000"/>
                </a:solidFill>
                <a:latin typeface="Proxima Nova Bold"/>
              </a:rPr>
              <a:t>Diseñador</a:t>
            </a:r>
          </a:p>
        </p:txBody>
      </p:sp>
      <p:grpSp>
        <p:nvGrpSpPr>
          <p:cNvPr name="Group 24" id="24"/>
          <p:cNvGrpSpPr/>
          <p:nvPr/>
        </p:nvGrpSpPr>
        <p:grpSpPr>
          <a:xfrm rot="0">
            <a:off x="758339" y="3209159"/>
            <a:ext cx="200714" cy="20071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27" id="27"/>
          <p:cNvSpPr txBox="true"/>
          <p:nvPr/>
        </p:nvSpPr>
        <p:spPr>
          <a:xfrm rot="0">
            <a:off x="1028700" y="3278639"/>
            <a:ext cx="6185386" cy="291464"/>
          </a:xfrm>
          <a:prstGeom prst="rect">
            <a:avLst/>
          </a:prstGeom>
        </p:spPr>
        <p:txBody>
          <a:bodyPr anchor="t" rtlCol="false" tIns="0" lIns="0" bIns="0" rIns="0">
            <a:spAutoFit/>
          </a:bodyPr>
          <a:lstStyle/>
          <a:p>
            <a:pPr>
              <a:lnSpc>
                <a:spcPts val="1799"/>
              </a:lnSpc>
            </a:pPr>
            <a:r>
              <a:rPr lang="en-US" sz="3599">
                <a:solidFill>
                  <a:srgbClr val="000000"/>
                </a:solidFill>
                <a:latin typeface="Proxima Nova Bold"/>
              </a:rPr>
              <a:t>Técnico de hardware</a:t>
            </a:r>
          </a:p>
        </p:txBody>
      </p:sp>
      <p:grpSp>
        <p:nvGrpSpPr>
          <p:cNvPr name="Group 28" id="28"/>
          <p:cNvGrpSpPr/>
          <p:nvPr/>
        </p:nvGrpSpPr>
        <p:grpSpPr>
          <a:xfrm rot="0">
            <a:off x="767752" y="5800416"/>
            <a:ext cx="200714" cy="2007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31" id="31"/>
          <p:cNvSpPr txBox="true"/>
          <p:nvPr/>
        </p:nvSpPr>
        <p:spPr>
          <a:xfrm rot="0">
            <a:off x="1080743" y="5878902"/>
            <a:ext cx="6025720" cy="291464"/>
          </a:xfrm>
          <a:prstGeom prst="rect">
            <a:avLst/>
          </a:prstGeom>
        </p:spPr>
        <p:txBody>
          <a:bodyPr anchor="t" rtlCol="false" tIns="0" lIns="0" bIns="0" rIns="0">
            <a:spAutoFit/>
          </a:bodyPr>
          <a:lstStyle/>
          <a:p>
            <a:pPr>
              <a:lnSpc>
                <a:spcPts val="1799"/>
              </a:lnSpc>
            </a:pPr>
            <a:r>
              <a:rPr lang="en-US" sz="3599">
                <a:solidFill>
                  <a:srgbClr val="000000"/>
                </a:solidFill>
                <a:latin typeface="Proxima Nova Bold"/>
              </a:rPr>
              <a:t>Técnico de redes</a:t>
            </a:r>
          </a:p>
        </p:txBody>
      </p:sp>
      <p:grpSp>
        <p:nvGrpSpPr>
          <p:cNvPr name="Group 32" id="32"/>
          <p:cNvGrpSpPr/>
          <p:nvPr/>
        </p:nvGrpSpPr>
        <p:grpSpPr>
          <a:xfrm rot="0">
            <a:off x="758339" y="7051864"/>
            <a:ext cx="200714" cy="2007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35" id="35"/>
          <p:cNvSpPr txBox="true"/>
          <p:nvPr/>
        </p:nvSpPr>
        <p:spPr>
          <a:xfrm rot="0">
            <a:off x="1080743" y="7130314"/>
            <a:ext cx="6824049" cy="291464"/>
          </a:xfrm>
          <a:prstGeom prst="rect">
            <a:avLst/>
          </a:prstGeom>
        </p:spPr>
        <p:txBody>
          <a:bodyPr anchor="t" rtlCol="false" tIns="0" lIns="0" bIns="0" rIns="0">
            <a:spAutoFit/>
          </a:bodyPr>
          <a:lstStyle/>
          <a:p>
            <a:pPr>
              <a:lnSpc>
                <a:spcPts val="1799"/>
              </a:lnSpc>
            </a:pPr>
            <a:r>
              <a:rPr lang="en-US" sz="3599">
                <a:solidFill>
                  <a:srgbClr val="000000"/>
                </a:solidFill>
                <a:latin typeface="Proxima Nova Bold"/>
              </a:rPr>
              <a:t>Especialista en documentacion </a:t>
            </a:r>
          </a:p>
        </p:txBody>
      </p:sp>
      <p:grpSp>
        <p:nvGrpSpPr>
          <p:cNvPr name="Group 36" id="36"/>
          <p:cNvGrpSpPr/>
          <p:nvPr/>
        </p:nvGrpSpPr>
        <p:grpSpPr>
          <a:xfrm rot="0">
            <a:off x="7996543" y="7054448"/>
            <a:ext cx="195546" cy="195546"/>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38" id="38"/>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grpSp>
        <p:nvGrpSpPr>
          <p:cNvPr name="Group 39" id="39"/>
          <p:cNvGrpSpPr/>
          <p:nvPr/>
        </p:nvGrpSpPr>
        <p:grpSpPr>
          <a:xfrm rot="0">
            <a:off x="7996543" y="5762713"/>
            <a:ext cx="195546" cy="195546"/>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41" id="41"/>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sp>
        <p:nvSpPr>
          <p:cNvPr name="TextBox 42" id="42"/>
          <p:cNvSpPr txBox="true"/>
          <p:nvPr/>
        </p:nvSpPr>
        <p:spPr>
          <a:xfrm rot="0">
            <a:off x="8456234" y="1791111"/>
            <a:ext cx="9407290" cy="692114"/>
          </a:xfrm>
          <a:prstGeom prst="rect">
            <a:avLst/>
          </a:prstGeom>
        </p:spPr>
        <p:txBody>
          <a:bodyPr anchor="t" rtlCol="false" tIns="0" lIns="0" bIns="0" rIns="0">
            <a:spAutoFit/>
          </a:bodyPr>
          <a:lstStyle/>
          <a:p>
            <a:pPr>
              <a:lnSpc>
                <a:spcPts val="2799"/>
              </a:lnSpc>
              <a:spcBef>
                <a:spcPct val="0"/>
              </a:spcBef>
            </a:pPr>
            <a:r>
              <a:rPr lang="en-US" sz="1999">
                <a:solidFill>
                  <a:srgbClr val="FFFFFF"/>
                </a:solidFill>
                <a:latin typeface="Proxima Nova"/>
              </a:rPr>
              <a:t>Diseñar la estructura de software, desarrollar aplicaciones y escribir codigo eficiente.</a:t>
            </a:r>
          </a:p>
          <a:p>
            <a:pPr>
              <a:lnSpc>
                <a:spcPts val="2799"/>
              </a:lnSpc>
              <a:spcBef>
                <a:spcPct val="0"/>
              </a:spcBef>
            </a:pPr>
            <a:r>
              <a:rPr lang="en-US" sz="1999">
                <a:solidFill>
                  <a:srgbClr val="FFFFFF"/>
                </a:solidFill>
                <a:latin typeface="Proxima Nova"/>
              </a:rPr>
              <a:t>Realizar pruebas de software.</a:t>
            </a:r>
          </a:p>
        </p:txBody>
      </p:sp>
      <p:sp>
        <p:nvSpPr>
          <p:cNvPr name="TextBox 43" id="43"/>
          <p:cNvSpPr txBox="true"/>
          <p:nvPr/>
        </p:nvSpPr>
        <p:spPr>
          <a:xfrm rot="0">
            <a:off x="8456234" y="2850015"/>
            <a:ext cx="9119646" cy="692114"/>
          </a:xfrm>
          <a:prstGeom prst="rect">
            <a:avLst/>
          </a:prstGeom>
        </p:spPr>
        <p:txBody>
          <a:bodyPr anchor="t" rtlCol="false" tIns="0" lIns="0" bIns="0" rIns="0">
            <a:spAutoFit/>
          </a:bodyPr>
          <a:lstStyle/>
          <a:p>
            <a:pPr>
              <a:lnSpc>
                <a:spcPts val="2799"/>
              </a:lnSpc>
              <a:spcBef>
                <a:spcPct val="0"/>
              </a:spcBef>
            </a:pPr>
            <a:r>
              <a:rPr lang="en-US" sz="1999">
                <a:solidFill>
                  <a:srgbClr val="F6F7F6"/>
                </a:solidFill>
                <a:latin typeface="Proxima Nova"/>
              </a:rPr>
              <a:t>Seleccionar componentes de hardware, como sensores y actuadores ,construir y ensamblar prototipos de hardware y realizar pruebas de hardware.</a:t>
            </a:r>
          </a:p>
        </p:txBody>
      </p:sp>
      <p:sp>
        <p:nvSpPr>
          <p:cNvPr name="TextBox 44" id="44"/>
          <p:cNvSpPr txBox="true"/>
          <p:nvPr/>
        </p:nvSpPr>
        <p:spPr>
          <a:xfrm rot="0">
            <a:off x="8382589" y="5593152"/>
            <a:ext cx="9119646" cy="692114"/>
          </a:xfrm>
          <a:prstGeom prst="rect">
            <a:avLst/>
          </a:prstGeom>
        </p:spPr>
        <p:txBody>
          <a:bodyPr anchor="t" rtlCol="false" tIns="0" lIns="0" bIns="0" rIns="0">
            <a:spAutoFit/>
          </a:bodyPr>
          <a:lstStyle/>
          <a:p>
            <a:pPr>
              <a:lnSpc>
                <a:spcPts val="2799"/>
              </a:lnSpc>
              <a:spcBef>
                <a:spcPct val="0"/>
              </a:spcBef>
            </a:pPr>
            <a:r>
              <a:rPr lang="en-US" sz="1999">
                <a:solidFill>
                  <a:srgbClr val="F6F7F6"/>
                </a:solidFill>
                <a:latin typeface="Proxima Nova"/>
              </a:rPr>
              <a:t>Investigar sobre las herramientas y conocimientos necesarios para poder implementar una red, diseñar la infraestructura de la red. </a:t>
            </a:r>
          </a:p>
        </p:txBody>
      </p:sp>
      <p:sp>
        <p:nvSpPr>
          <p:cNvPr name="TextBox 45" id="45"/>
          <p:cNvSpPr txBox="true"/>
          <p:nvPr/>
        </p:nvSpPr>
        <p:spPr>
          <a:xfrm rot="0">
            <a:off x="8382589" y="6884887"/>
            <a:ext cx="9119646" cy="692114"/>
          </a:xfrm>
          <a:prstGeom prst="rect">
            <a:avLst/>
          </a:prstGeom>
        </p:spPr>
        <p:txBody>
          <a:bodyPr anchor="t" rtlCol="false" tIns="0" lIns="0" bIns="0" rIns="0">
            <a:spAutoFit/>
          </a:bodyPr>
          <a:lstStyle/>
          <a:p>
            <a:pPr>
              <a:lnSpc>
                <a:spcPts val="2799"/>
              </a:lnSpc>
              <a:spcBef>
                <a:spcPct val="0"/>
              </a:spcBef>
            </a:pPr>
            <a:r>
              <a:rPr lang="en-US" sz="1999">
                <a:solidFill>
                  <a:srgbClr val="F6F7F6"/>
                </a:solidFill>
                <a:latin typeface="Proxima Nova"/>
              </a:rPr>
              <a:t>Mantener actualizada la documentación y tambien mantener un registro constante de la informacion util encontrada.</a:t>
            </a:r>
          </a:p>
        </p:txBody>
      </p:sp>
      <p:sp>
        <p:nvSpPr>
          <p:cNvPr name="TextBox 46" id="46"/>
          <p:cNvSpPr txBox="true"/>
          <p:nvPr/>
        </p:nvSpPr>
        <p:spPr>
          <a:xfrm rot="0">
            <a:off x="8456234" y="4161768"/>
            <a:ext cx="9119646" cy="1044521"/>
          </a:xfrm>
          <a:prstGeom prst="rect">
            <a:avLst/>
          </a:prstGeom>
        </p:spPr>
        <p:txBody>
          <a:bodyPr anchor="t" rtlCol="false" tIns="0" lIns="0" bIns="0" rIns="0">
            <a:spAutoFit/>
          </a:bodyPr>
          <a:lstStyle/>
          <a:p>
            <a:pPr>
              <a:lnSpc>
                <a:spcPts val="2799"/>
              </a:lnSpc>
              <a:spcBef>
                <a:spcPct val="0"/>
              </a:spcBef>
            </a:pPr>
            <a:r>
              <a:rPr lang="en-US" sz="1999">
                <a:solidFill>
                  <a:srgbClr val="F6F7F6"/>
                </a:solidFill>
                <a:latin typeface="Proxima Nova"/>
              </a:rPr>
              <a:t>Encargado de diseñar presentaciones, diagramas e interfaces y transmitir información compleja a través de ellas. Se encarga también de asegurar un mínimo de calidad y atractividad para el material audiovisual que genera</a:t>
            </a:r>
          </a:p>
        </p:txBody>
      </p:sp>
      <p:sp>
        <p:nvSpPr>
          <p:cNvPr name="AutoShape 47" id="47"/>
          <p:cNvSpPr/>
          <p:nvPr/>
        </p:nvSpPr>
        <p:spPr>
          <a:xfrm>
            <a:off x="8192089" y="848136"/>
            <a:ext cx="4552018" cy="0"/>
          </a:xfrm>
          <a:prstGeom prst="line">
            <a:avLst/>
          </a:prstGeom>
          <a:ln cap="flat" w="38100">
            <a:solidFill>
              <a:srgbClr val="FFFFFF"/>
            </a:solidFill>
            <a:prstDash val="solid"/>
            <a:headEnd type="none" len="sm" w="sm"/>
            <a:tailEnd type="none" len="sm" w="sm"/>
          </a:ln>
        </p:spPr>
      </p:sp>
      <p:sp>
        <p:nvSpPr>
          <p:cNvPr name="AutoShape 48" id="48"/>
          <p:cNvSpPr/>
          <p:nvPr/>
        </p:nvSpPr>
        <p:spPr>
          <a:xfrm flipV="true">
            <a:off x="858696" y="810036"/>
            <a:ext cx="1483872" cy="0"/>
          </a:xfrm>
          <a:prstGeom prst="line">
            <a:avLst/>
          </a:prstGeom>
          <a:ln cap="flat" w="38100">
            <a:solidFill>
              <a:srgbClr val="000000">
                <a:alpha val="44706"/>
              </a:srgbClr>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511096" y="-467607"/>
            <a:ext cx="7226002" cy="11377309"/>
            <a:chOff x="0" y="0"/>
            <a:chExt cx="1903145" cy="2996493"/>
          </a:xfrm>
        </p:grpSpPr>
        <p:sp>
          <p:nvSpPr>
            <p:cNvPr name="Freeform 3" id="3"/>
            <p:cNvSpPr/>
            <p:nvPr/>
          </p:nvSpPr>
          <p:spPr>
            <a:xfrm flipH="false" flipV="false" rot="0">
              <a:off x="0" y="0"/>
              <a:ext cx="1903144" cy="2996493"/>
            </a:xfrm>
            <a:custGeom>
              <a:avLst/>
              <a:gdLst/>
              <a:ahLst/>
              <a:cxnLst/>
              <a:rect r="r" b="b" t="t" l="l"/>
              <a:pathLst>
                <a:path h="2996493" w="1903144">
                  <a:moveTo>
                    <a:pt x="54641" y="0"/>
                  </a:moveTo>
                  <a:lnTo>
                    <a:pt x="1848503" y="0"/>
                  </a:lnTo>
                  <a:cubicBezTo>
                    <a:pt x="1878681" y="0"/>
                    <a:pt x="1903144" y="24464"/>
                    <a:pt x="1903144" y="54641"/>
                  </a:cubicBezTo>
                  <a:lnTo>
                    <a:pt x="1903144" y="2941852"/>
                  </a:lnTo>
                  <a:cubicBezTo>
                    <a:pt x="1903144" y="2956343"/>
                    <a:pt x="1897388" y="2970242"/>
                    <a:pt x="1887140" y="2980489"/>
                  </a:cubicBezTo>
                  <a:cubicBezTo>
                    <a:pt x="1876893" y="2990736"/>
                    <a:pt x="1862995" y="2996493"/>
                    <a:pt x="1848503" y="2996493"/>
                  </a:cubicBezTo>
                  <a:lnTo>
                    <a:pt x="54641" y="2996493"/>
                  </a:lnTo>
                  <a:cubicBezTo>
                    <a:pt x="40150" y="2996493"/>
                    <a:pt x="26251" y="2990736"/>
                    <a:pt x="16004" y="2980489"/>
                  </a:cubicBezTo>
                  <a:cubicBezTo>
                    <a:pt x="5757" y="2970242"/>
                    <a:pt x="0" y="2956343"/>
                    <a:pt x="0" y="2941852"/>
                  </a:cubicBezTo>
                  <a:lnTo>
                    <a:pt x="0" y="54641"/>
                  </a:lnTo>
                  <a:cubicBezTo>
                    <a:pt x="0" y="40150"/>
                    <a:pt x="5757" y="26251"/>
                    <a:pt x="16004" y="16004"/>
                  </a:cubicBezTo>
                  <a:cubicBezTo>
                    <a:pt x="26251" y="5757"/>
                    <a:pt x="40150" y="0"/>
                    <a:pt x="54641" y="0"/>
                  </a:cubicBez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grpSp>
        <p:nvGrpSpPr>
          <p:cNvPr name="Group 5" id="5"/>
          <p:cNvGrpSpPr/>
          <p:nvPr/>
        </p:nvGrpSpPr>
        <p:grpSpPr>
          <a:xfrm rot="0">
            <a:off x="868229" y="3519043"/>
            <a:ext cx="200714" cy="20071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AutoShape 8" id="8"/>
          <p:cNvSpPr/>
          <p:nvPr/>
        </p:nvSpPr>
        <p:spPr>
          <a:xfrm>
            <a:off x="868229" y="1173202"/>
            <a:ext cx="7735763" cy="0"/>
          </a:xfrm>
          <a:prstGeom prst="line">
            <a:avLst/>
          </a:prstGeom>
          <a:ln cap="flat" w="38100">
            <a:solidFill>
              <a:srgbClr val="000000">
                <a:alpha val="34902"/>
              </a:srgbClr>
            </a:solidFill>
            <a:prstDash val="solid"/>
            <a:headEnd type="none" len="sm" w="sm"/>
            <a:tailEnd type="none" len="sm" w="sm"/>
          </a:ln>
        </p:spPr>
      </p:sp>
      <p:grpSp>
        <p:nvGrpSpPr>
          <p:cNvPr name="Group 9" id="9"/>
          <p:cNvGrpSpPr/>
          <p:nvPr/>
        </p:nvGrpSpPr>
        <p:grpSpPr>
          <a:xfrm rot="0">
            <a:off x="868229" y="4671496"/>
            <a:ext cx="200714" cy="20071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2" id="12"/>
          <p:cNvGrpSpPr/>
          <p:nvPr/>
        </p:nvGrpSpPr>
        <p:grpSpPr>
          <a:xfrm rot="0">
            <a:off x="868229" y="5824200"/>
            <a:ext cx="200714" cy="20071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5" id="15"/>
          <p:cNvGrpSpPr/>
          <p:nvPr/>
        </p:nvGrpSpPr>
        <p:grpSpPr>
          <a:xfrm rot="0">
            <a:off x="868229" y="7084168"/>
            <a:ext cx="200714" cy="20071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8" id="18"/>
          <p:cNvGrpSpPr/>
          <p:nvPr/>
        </p:nvGrpSpPr>
        <p:grpSpPr>
          <a:xfrm rot="0">
            <a:off x="868229" y="8357707"/>
            <a:ext cx="200714" cy="20071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Freeform 21" id="21"/>
          <p:cNvSpPr/>
          <p:nvPr/>
        </p:nvSpPr>
        <p:spPr>
          <a:xfrm flipH="false" flipV="false" rot="0">
            <a:off x="5091725" y="3418861"/>
            <a:ext cx="572997" cy="601790"/>
          </a:xfrm>
          <a:custGeom>
            <a:avLst/>
            <a:gdLst/>
            <a:ahLst/>
            <a:cxnLst/>
            <a:rect r="r" b="b" t="t" l="l"/>
            <a:pathLst>
              <a:path h="601790" w="572997">
                <a:moveTo>
                  <a:pt x="0" y="0"/>
                </a:moveTo>
                <a:lnTo>
                  <a:pt x="572997" y="0"/>
                </a:lnTo>
                <a:lnTo>
                  <a:pt x="572997" y="601791"/>
                </a:lnTo>
                <a:lnTo>
                  <a:pt x="0" y="601791"/>
                </a:lnTo>
                <a:lnTo>
                  <a:pt x="0" y="0"/>
                </a:lnTo>
                <a:close/>
              </a:path>
            </a:pathLst>
          </a:custGeom>
          <a:blipFill>
            <a:blip r:embed="rId2"/>
            <a:stretch>
              <a:fillRect l="0" t="0" r="-5024" b="0"/>
            </a:stretch>
          </a:blipFill>
        </p:spPr>
      </p:sp>
      <p:sp>
        <p:nvSpPr>
          <p:cNvPr name="Freeform 22" id="22"/>
          <p:cNvSpPr/>
          <p:nvPr/>
        </p:nvSpPr>
        <p:spPr>
          <a:xfrm flipH="false" flipV="false" rot="0">
            <a:off x="5087392" y="4549188"/>
            <a:ext cx="587760" cy="445330"/>
          </a:xfrm>
          <a:custGeom>
            <a:avLst/>
            <a:gdLst/>
            <a:ahLst/>
            <a:cxnLst/>
            <a:rect r="r" b="b" t="t" l="l"/>
            <a:pathLst>
              <a:path h="445330" w="587760">
                <a:moveTo>
                  <a:pt x="0" y="0"/>
                </a:moveTo>
                <a:lnTo>
                  <a:pt x="587760" y="0"/>
                </a:lnTo>
                <a:lnTo>
                  <a:pt x="587760" y="445330"/>
                </a:lnTo>
                <a:lnTo>
                  <a:pt x="0" y="445330"/>
                </a:lnTo>
                <a:lnTo>
                  <a:pt x="0" y="0"/>
                </a:lnTo>
                <a:close/>
              </a:path>
            </a:pathLst>
          </a:custGeom>
          <a:blipFill>
            <a:blip r:embed="rId3"/>
            <a:stretch>
              <a:fillRect l="0" t="0" r="0" b="0"/>
            </a:stretch>
          </a:blipFill>
        </p:spPr>
      </p:sp>
      <p:sp>
        <p:nvSpPr>
          <p:cNvPr name="Freeform 23" id="23"/>
          <p:cNvSpPr/>
          <p:nvPr/>
        </p:nvSpPr>
        <p:spPr>
          <a:xfrm flipH="false" flipV="false" rot="0">
            <a:off x="5068387" y="5586455"/>
            <a:ext cx="587715" cy="587715"/>
          </a:xfrm>
          <a:custGeom>
            <a:avLst/>
            <a:gdLst/>
            <a:ahLst/>
            <a:cxnLst/>
            <a:rect r="r" b="b" t="t" l="l"/>
            <a:pathLst>
              <a:path h="587715" w="587715">
                <a:moveTo>
                  <a:pt x="0" y="0"/>
                </a:moveTo>
                <a:lnTo>
                  <a:pt x="587715" y="0"/>
                </a:lnTo>
                <a:lnTo>
                  <a:pt x="587715" y="587714"/>
                </a:lnTo>
                <a:lnTo>
                  <a:pt x="0" y="587714"/>
                </a:lnTo>
                <a:lnTo>
                  <a:pt x="0" y="0"/>
                </a:lnTo>
                <a:close/>
              </a:path>
            </a:pathLst>
          </a:custGeom>
          <a:blipFill>
            <a:blip r:embed="rId4"/>
            <a:stretch>
              <a:fillRect l="0" t="0" r="0" b="0"/>
            </a:stretch>
          </a:blipFill>
        </p:spPr>
      </p:sp>
      <p:sp>
        <p:nvSpPr>
          <p:cNvPr name="Freeform 24" id="24"/>
          <p:cNvSpPr/>
          <p:nvPr/>
        </p:nvSpPr>
        <p:spPr>
          <a:xfrm flipH="false" flipV="false" rot="0">
            <a:off x="5049955" y="6853208"/>
            <a:ext cx="662633" cy="662633"/>
          </a:xfrm>
          <a:custGeom>
            <a:avLst/>
            <a:gdLst/>
            <a:ahLst/>
            <a:cxnLst/>
            <a:rect r="r" b="b" t="t" l="l"/>
            <a:pathLst>
              <a:path h="662633" w="662633">
                <a:moveTo>
                  <a:pt x="0" y="0"/>
                </a:moveTo>
                <a:lnTo>
                  <a:pt x="662633" y="0"/>
                </a:lnTo>
                <a:lnTo>
                  <a:pt x="662633" y="662633"/>
                </a:lnTo>
                <a:lnTo>
                  <a:pt x="0" y="662633"/>
                </a:lnTo>
                <a:lnTo>
                  <a:pt x="0" y="0"/>
                </a:lnTo>
                <a:close/>
              </a:path>
            </a:pathLst>
          </a:custGeom>
          <a:blipFill>
            <a:blip r:embed="rId5"/>
            <a:stretch>
              <a:fillRect l="0" t="0" r="0" b="0"/>
            </a:stretch>
          </a:blipFill>
        </p:spPr>
      </p:sp>
      <p:sp>
        <p:nvSpPr>
          <p:cNvPr name="Freeform 25" id="25"/>
          <p:cNvSpPr/>
          <p:nvPr/>
        </p:nvSpPr>
        <p:spPr>
          <a:xfrm flipH="false" flipV="false" rot="0">
            <a:off x="5071103" y="8156039"/>
            <a:ext cx="604049" cy="604049"/>
          </a:xfrm>
          <a:custGeom>
            <a:avLst/>
            <a:gdLst/>
            <a:ahLst/>
            <a:cxnLst/>
            <a:rect r="r" b="b" t="t" l="l"/>
            <a:pathLst>
              <a:path h="604049" w="604049">
                <a:moveTo>
                  <a:pt x="0" y="0"/>
                </a:moveTo>
                <a:lnTo>
                  <a:pt x="604049" y="0"/>
                </a:lnTo>
                <a:lnTo>
                  <a:pt x="604049" y="604049"/>
                </a:lnTo>
                <a:lnTo>
                  <a:pt x="0" y="604049"/>
                </a:lnTo>
                <a:lnTo>
                  <a:pt x="0" y="0"/>
                </a:lnTo>
                <a:close/>
              </a:path>
            </a:pathLst>
          </a:custGeom>
          <a:blipFill>
            <a:blip r:embed="rId6"/>
            <a:stretch>
              <a:fillRect l="0" t="0" r="0" b="0"/>
            </a:stretch>
          </a:blipFill>
        </p:spPr>
      </p:sp>
      <p:sp>
        <p:nvSpPr>
          <p:cNvPr name="TextBox 26" id="26"/>
          <p:cNvSpPr txBox="true"/>
          <p:nvPr/>
        </p:nvSpPr>
        <p:spPr>
          <a:xfrm rot="0">
            <a:off x="868229" y="401748"/>
            <a:ext cx="8226120"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Mecanismos de comunicacion</a:t>
            </a:r>
          </a:p>
        </p:txBody>
      </p:sp>
      <p:sp>
        <p:nvSpPr>
          <p:cNvPr name="TextBox 27" id="27"/>
          <p:cNvSpPr txBox="true"/>
          <p:nvPr/>
        </p:nvSpPr>
        <p:spPr>
          <a:xfrm rot="0">
            <a:off x="868229" y="1342051"/>
            <a:ext cx="10157074" cy="1190523"/>
          </a:xfrm>
          <a:prstGeom prst="rect">
            <a:avLst/>
          </a:prstGeom>
        </p:spPr>
        <p:txBody>
          <a:bodyPr anchor="t" rtlCol="false" tIns="0" lIns="0" bIns="0" rIns="0">
            <a:spAutoFit/>
          </a:bodyPr>
          <a:lstStyle/>
          <a:p>
            <a:pPr>
              <a:lnSpc>
                <a:spcPts val="3152"/>
              </a:lnSpc>
              <a:spcBef>
                <a:spcPct val="0"/>
              </a:spcBef>
            </a:pPr>
            <a:r>
              <a:rPr lang="en-US" sz="2251">
                <a:solidFill>
                  <a:srgbClr val="000000"/>
                </a:solidFill>
                <a:latin typeface="Proxima Nova"/>
              </a:rPr>
              <a:t>La comunicación en un proyecto es esencial porque asegura la alineación de objetivos, la coordinación del equipo y la toma de decisiones informadas, lo que impulsa el éxito y la eficiencia del proyecto.</a:t>
            </a:r>
          </a:p>
        </p:txBody>
      </p:sp>
      <p:sp>
        <p:nvSpPr>
          <p:cNvPr name="TextBox 28" id="28"/>
          <p:cNvSpPr txBox="true"/>
          <p:nvPr/>
        </p:nvSpPr>
        <p:spPr>
          <a:xfrm rot="0">
            <a:off x="1364845" y="3205098"/>
            <a:ext cx="2750719"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Whatsapp</a:t>
            </a:r>
          </a:p>
        </p:txBody>
      </p:sp>
      <p:sp>
        <p:nvSpPr>
          <p:cNvPr name="TextBox 29" id="29"/>
          <p:cNvSpPr txBox="true"/>
          <p:nvPr/>
        </p:nvSpPr>
        <p:spPr>
          <a:xfrm rot="0">
            <a:off x="1364845" y="4357551"/>
            <a:ext cx="2336435"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Discord</a:t>
            </a:r>
          </a:p>
        </p:txBody>
      </p:sp>
      <p:sp>
        <p:nvSpPr>
          <p:cNvPr name="TextBox 30" id="30"/>
          <p:cNvSpPr txBox="true"/>
          <p:nvPr/>
        </p:nvSpPr>
        <p:spPr>
          <a:xfrm rot="0">
            <a:off x="1364845" y="5510255"/>
            <a:ext cx="3384503"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Google drive</a:t>
            </a:r>
          </a:p>
        </p:txBody>
      </p:sp>
      <p:sp>
        <p:nvSpPr>
          <p:cNvPr name="TextBox 31" id="31"/>
          <p:cNvSpPr txBox="true"/>
          <p:nvPr/>
        </p:nvSpPr>
        <p:spPr>
          <a:xfrm rot="0">
            <a:off x="1364845" y="6763438"/>
            <a:ext cx="2369740"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Obsidian</a:t>
            </a:r>
          </a:p>
        </p:txBody>
      </p:sp>
      <p:sp>
        <p:nvSpPr>
          <p:cNvPr name="TextBox 32" id="32"/>
          <p:cNvSpPr txBox="true"/>
          <p:nvPr/>
        </p:nvSpPr>
        <p:spPr>
          <a:xfrm rot="0">
            <a:off x="1364845" y="8043762"/>
            <a:ext cx="2530100"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Redmine</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21636" y="389744"/>
            <a:ext cx="17221222" cy="1098859"/>
            <a:chOff x="0" y="0"/>
            <a:chExt cx="22961629" cy="1465145"/>
          </a:xfrm>
        </p:grpSpPr>
        <p:sp>
          <p:nvSpPr>
            <p:cNvPr name="TextBox 3" id="3"/>
            <p:cNvSpPr txBox="true"/>
            <p:nvPr/>
          </p:nvSpPr>
          <p:spPr>
            <a:xfrm rot="0">
              <a:off x="0" y="-133350"/>
              <a:ext cx="22961629" cy="1547695"/>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Planificacion de los procesos de gestion</a:t>
              </a:r>
            </a:p>
          </p:txBody>
        </p:sp>
        <p:sp>
          <p:nvSpPr>
            <p:cNvPr name="AutoShape 4" id="4"/>
            <p:cNvSpPr/>
            <p:nvPr/>
          </p:nvSpPr>
          <p:spPr>
            <a:xfrm flipV="true">
              <a:off x="223990" y="1414345"/>
              <a:ext cx="20869505" cy="25400"/>
            </a:xfrm>
            <a:prstGeom prst="line">
              <a:avLst/>
            </a:prstGeom>
            <a:ln cap="flat" w="50800">
              <a:solidFill>
                <a:srgbClr val="000000">
                  <a:alpha val="43922"/>
                </a:srgbClr>
              </a:solidFill>
              <a:prstDash val="solid"/>
              <a:headEnd type="none" len="sm" w="sm"/>
              <a:tailEnd type="none" len="sm" w="sm"/>
            </a:ln>
          </p:spPr>
        </p:sp>
      </p:grpSp>
      <p:grpSp>
        <p:nvGrpSpPr>
          <p:cNvPr name="Group 5" id="5"/>
          <p:cNvGrpSpPr/>
          <p:nvPr/>
        </p:nvGrpSpPr>
        <p:grpSpPr>
          <a:xfrm rot="5400000">
            <a:off x="5248333" y="-4068775"/>
            <a:ext cx="8617476" cy="20476019"/>
            <a:chOff x="0" y="0"/>
            <a:chExt cx="2269623" cy="5392861"/>
          </a:xfrm>
        </p:grpSpPr>
        <p:sp>
          <p:nvSpPr>
            <p:cNvPr name="Freeform 6" id="6"/>
            <p:cNvSpPr/>
            <p:nvPr/>
          </p:nvSpPr>
          <p:spPr>
            <a:xfrm flipH="false" flipV="false" rot="0">
              <a:off x="0" y="0"/>
              <a:ext cx="2269623" cy="5392861"/>
            </a:xfrm>
            <a:custGeom>
              <a:avLst/>
              <a:gdLst/>
              <a:ahLst/>
              <a:cxnLst/>
              <a:rect r="r" b="b" t="t" l="l"/>
              <a:pathLst>
                <a:path h="5392861" w="2269623">
                  <a:moveTo>
                    <a:pt x="45818" y="0"/>
                  </a:moveTo>
                  <a:lnTo>
                    <a:pt x="2223805" y="0"/>
                  </a:lnTo>
                  <a:cubicBezTo>
                    <a:pt x="2235957" y="0"/>
                    <a:pt x="2247611" y="4827"/>
                    <a:pt x="2256203" y="13420"/>
                  </a:cubicBezTo>
                  <a:cubicBezTo>
                    <a:pt x="2264796" y="22012"/>
                    <a:pt x="2269623" y="33667"/>
                    <a:pt x="2269623" y="45818"/>
                  </a:cubicBezTo>
                  <a:lnTo>
                    <a:pt x="2269623" y="5347043"/>
                  </a:lnTo>
                  <a:cubicBezTo>
                    <a:pt x="2269623" y="5372348"/>
                    <a:pt x="2249110" y="5392861"/>
                    <a:pt x="2223805" y="5392861"/>
                  </a:cubicBezTo>
                  <a:lnTo>
                    <a:pt x="45818" y="5392861"/>
                  </a:lnTo>
                  <a:cubicBezTo>
                    <a:pt x="20514" y="5392861"/>
                    <a:pt x="0" y="5372348"/>
                    <a:pt x="0" y="5347043"/>
                  </a:cubicBezTo>
                  <a:lnTo>
                    <a:pt x="0" y="45818"/>
                  </a:lnTo>
                  <a:cubicBezTo>
                    <a:pt x="0" y="20514"/>
                    <a:pt x="20514" y="0"/>
                    <a:pt x="45818" y="0"/>
                  </a:cubicBezTo>
                  <a:close/>
                </a:path>
              </a:pathLst>
            </a:custGeom>
            <a:solidFill>
              <a:srgbClr val="00000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8" id="8"/>
          <p:cNvSpPr txBox="true"/>
          <p:nvPr/>
        </p:nvSpPr>
        <p:spPr>
          <a:xfrm rot="0">
            <a:off x="1550040" y="3685986"/>
            <a:ext cx="7165652" cy="64643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Proxima Nova Bold"/>
              </a:rPr>
              <a:t>Programación del proyecto</a:t>
            </a:r>
          </a:p>
        </p:txBody>
      </p:sp>
      <p:sp>
        <p:nvSpPr>
          <p:cNvPr name="TextBox 9" id="9"/>
          <p:cNvSpPr txBox="true"/>
          <p:nvPr/>
        </p:nvSpPr>
        <p:spPr>
          <a:xfrm rot="0">
            <a:off x="1550040" y="4712230"/>
            <a:ext cx="6032658" cy="64643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Proxima Nova Bold"/>
              </a:rPr>
              <a:t>Raspberry Pi</a:t>
            </a:r>
          </a:p>
        </p:txBody>
      </p:sp>
      <p:grpSp>
        <p:nvGrpSpPr>
          <p:cNvPr name="Group 10" id="10"/>
          <p:cNvGrpSpPr/>
          <p:nvPr/>
        </p:nvGrpSpPr>
        <p:grpSpPr>
          <a:xfrm rot="0">
            <a:off x="1020480" y="3977346"/>
            <a:ext cx="139910" cy="13991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3" id="13"/>
          <p:cNvGrpSpPr/>
          <p:nvPr/>
        </p:nvGrpSpPr>
        <p:grpSpPr>
          <a:xfrm rot="0">
            <a:off x="1020480" y="5003590"/>
            <a:ext cx="139910" cy="13991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16" id="16"/>
          <p:cNvSpPr txBox="true"/>
          <p:nvPr/>
        </p:nvSpPr>
        <p:spPr>
          <a:xfrm rot="0">
            <a:off x="1020480" y="2194555"/>
            <a:ext cx="8918750" cy="785479"/>
          </a:xfrm>
          <a:prstGeom prst="rect">
            <a:avLst/>
          </a:prstGeom>
        </p:spPr>
        <p:txBody>
          <a:bodyPr anchor="t" rtlCol="false" tIns="0" lIns="0" bIns="0" rIns="0">
            <a:spAutoFit/>
          </a:bodyPr>
          <a:lstStyle/>
          <a:p>
            <a:pPr>
              <a:lnSpc>
                <a:spcPts val="6579"/>
              </a:lnSpc>
              <a:spcBef>
                <a:spcPct val="0"/>
              </a:spcBef>
            </a:pPr>
            <a:r>
              <a:rPr lang="en-US" sz="4699">
                <a:solidFill>
                  <a:srgbClr val="FFFFFF"/>
                </a:solidFill>
                <a:latin typeface="Proxima Nova Bold"/>
              </a:rPr>
              <a:t>Planificacion de recursos</a:t>
            </a:r>
          </a:p>
        </p:txBody>
      </p:sp>
      <p:sp>
        <p:nvSpPr>
          <p:cNvPr name="TextBox 17" id="17"/>
          <p:cNvSpPr txBox="true"/>
          <p:nvPr/>
        </p:nvSpPr>
        <p:spPr>
          <a:xfrm rot="0">
            <a:off x="1550040" y="5739660"/>
            <a:ext cx="6032658" cy="64643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Proxima Nova Bold"/>
              </a:rPr>
              <a:t>Sensores</a:t>
            </a:r>
          </a:p>
        </p:txBody>
      </p:sp>
      <p:grpSp>
        <p:nvGrpSpPr>
          <p:cNvPr name="Group 18" id="18"/>
          <p:cNvGrpSpPr/>
          <p:nvPr/>
        </p:nvGrpSpPr>
        <p:grpSpPr>
          <a:xfrm rot="0">
            <a:off x="1020480" y="6029325"/>
            <a:ext cx="139910" cy="139910"/>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21" id="21"/>
          <p:cNvSpPr txBox="true"/>
          <p:nvPr/>
        </p:nvSpPr>
        <p:spPr>
          <a:xfrm rot="0">
            <a:off x="1550040" y="6767090"/>
            <a:ext cx="6032658" cy="64643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Proxima Nova Bold"/>
              </a:rPr>
              <a:t>Recursos humanos</a:t>
            </a:r>
          </a:p>
        </p:txBody>
      </p:sp>
      <p:grpSp>
        <p:nvGrpSpPr>
          <p:cNvPr name="Group 22" id="22"/>
          <p:cNvGrpSpPr/>
          <p:nvPr/>
        </p:nvGrpSpPr>
        <p:grpSpPr>
          <a:xfrm rot="0">
            <a:off x="1020480" y="7055060"/>
            <a:ext cx="139910" cy="13991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251834" y="1304242"/>
            <a:ext cx="8591550" cy="0"/>
          </a:xfrm>
          <a:prstGeom prst="line">
            <a:avLst/>
          </a:prstGeom>
          <a:ln cap="flat" w="38100">
            <a:solidFill>
              <a:srgbClr val="000000">
                <a:alpha val="44706"/>
              </a:srgbClr>
            </a:solidFill>
            <a:prstDash val="solid"/>
            <a:headEnd type="none" len="sm" w="sm"/>
            <a:tailEnd type="none" len="sm" w="sm"/>
          </a:ln>
        </p:spPr>
      </p:sp>
      <p:grpSp>
        <p:nvGrpSpPr>
          <p:cNvPr name="Group 3" id="3"/>
          <p:cNvGrpSpPr/>
          <p:nvPr/>
        </p:nvGrpSpPr>
        <p:grpSpPr>
          <a:xfrm rot="0">
            <a:off x="-544270" y="1532842"/>
            <a:ext cx="20513083" cy="8754158"/>
            <a:chOff x="0" y="0"/>
            <a:chExt cx="5402623" cy="2305622"/>
          </a:xfrm>
        </p:grpSpPr>
        <p:sp>
          <p:nvSpPr>
            <p:cNvPr name="Freeform 4" id="4"/>
            <p:cNvSpPr/>
            <p:nvPr/>
          </p:nvSpPr>
          <p:spPr>
            <a:xfrm flipH="false" flipV="false" rot="0">
              <a:off x="0" y="0"/>
              <a:ext cx="5402623" cy="2305622"/>
            </a:xfrm>
            <a:custGeom>
              <a:avLst/>
              <a:gdLst/>
              <a:ahLst/>
              <a:cxnLst/>
              <a:rect r="r" b="b" t="t" l="l"/>
              <a:pathLst>
                <a:path h="2305622" w="5402623">
                  <a:moveTo>
                    <a:pt x="19248" y="0"/>
                  </a:moveTo>
                  <a:lnTo>
                    <a:pt x="5383375" y="0"/>
                  </a:lnTo>
                  <a:cubicBezTo>
                    <a:pt x="5394005" y="0"/>
                    <a:pt x="5402623" y="8618"/>
                    <a:pt x="5402623" y="19248"/>
                  </a:cubicBezTo>
                  <a:lnTo>
                    <a:pt x="5402623" y="2286374"/>
                  </a:lnTo>
                  <a:cubicBezTo>
                    <a:pt x="5402623" y="2297004"/>
                    <a:pt x="5394005" y="2305622"/>
                    <a:pt x="5383375" y="2305622"/>
                  </a:cubicBezTo>
                  <a:lnTo>
                    <a:pt x="19248" y="2305622"/>
                  </a:lnTo>
                  <a:cubicBezTo>
                    <a:pt x="8618" y="2305622"/>
                    <a:pt x="0" y="2297004"/>
                    <a:pt x="0" y="2286374"/>
                  </a:cubicBezTo>
                  <a:lnTo>
                    <a:pt x="0" y="19248"/>
                  </a:lnTo>
                  <a:cubicBezTo>
                    <a:pt x="0" y="8618"/>
                    <a:pt x="8618" y="0"/>
                    <a:pt x="19248" y="0"/>
                  </a:cubicBezTo>
                  <a:close/>
                </a:path>
              </a:pathLst>
            </a:custGeom>
            <a:solidFill>
              <a:srgbClr val="00000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6" id="6"/>
          <p:cNvSpPr txBox="true"/>
          <p:nvPr/>
        </p:nvSpPr>
        <p:spPr>
          <a:xfrm rot="0">
            <a:off x="251834" y="332055"/>
            <a:ext cx="11883969" cy="903607"/>
          </a:xfrm>
          <a:prstGeom prst="rect">
            <a:avLst/>
          </a:prstGeom>
        </p:spPr>
        <p:txBody>
          <a:bodyPr anchor="t" rtlCol="false" tIns="0" lIns="0" bIns="0" rIns="0">
            <a:spAutoFit/>
          </a:bodyPr>
          <a:lstStyle/>
          <a:p>
            <a:pPr>
              <a:lnSpc>
                <a:spcPts val="7419"/>
              </a:lnSpc>
              <a:spcBef>
                <a:spcPct val="0"/>
              </a:spcBef>
            </a:pPr>
            <a:r>
              <a:rPr lang="en-US" sz="5299">
                <a:solidFill>
                  <a:srgbClr val="000000"/>
                </a:solidFill>
                <a:latin typeface="Proxima Nova Bold"/>
              </a:rPr>
              <a:t>Planificacion de los recursos</a:t>
            </a:r>
          </a:p>
        </p:txBody>
      </p:sp>
      <p:sp>
        <p:nvSpPr>
          <p:cNvPr name="TextBox 7" id="7"/>
          <p:cNvSpPr txBox="true"/>
          <p:nvPr/>
        </p:nvSpPr>
        <p:spPr>
          <a:xfrm rot="0">
            <a:off x="251834" y="1916225"/>
            <a:ext cx="6958183" cy="745492"/>
          </a:xfrm>
          <a:prstGeom prst="rect">
            <a:avLst/>
          </a:prstGeom>
        </p:spPr>
        <p:txBody>
          <a:bodyPr anchor="t" rtlCol="false" tIns="0" lIns="0" bIns="0" rIns="0">
            <a:spAutoFit/>
          </a:bodyPr>
          <a:lstStyle/>
          <a:p>
            <a:pPr>
              <a:lnSpc>
                <a:spcPts val="6159"/>
              </a:lnSpc>
              <a:spcBef>
                <a:spcPct val="0"/>
              </a:spcBef>
            </a:pPr>
            <a:r>
              <a:rPr lang="en-US" sz="4399">
                <a:solidFill>
                  <a:srgbClr val="F6F7F6"/>
                </a:solidFill>
                <a:latin typeface="Proxima Nova Bold"/>
              </a:rPr>
              <a:t>Programación del proyecto</a:t>
            </a:r>
          </a:p>
        </p:txBody>
      </p:sp>
      <p:sp>
        <p:nvSpPr>
          <p:cNvPr name="TextBox 8" id="8"/>
          <p:cNvSpPr txBox="true"/>
          <p:nvPr/>
        </p:nvSpPr>
        <p:spPr>
          <a:xfrm rot="0">
            <a:off x="251834" y="5790120"/>
            <a:ext cx="7910683" cy="745492"/>
          </a:xfrm>
          <a:prstGeom prst="rect">
            <a:avLst/>
          </a:prstGeom>
        </p:spPr>
        <p:txBody>
          <a:bodyPr anchor="t" rtlCol="false" tIns="0" lIns="0" bIns="0" rIns="0">
            <a:spAutoFit/>
          </a:bodyPr>
          <a:lstStyle/>
          <a:p>
            <a:pPr>
              <a:lnSpc>
                <a:spcPts val="6159"/>
              </a:lnSpc>
              <a:spcBef>
                <a:spcPct val="0"/>
              </a:spcBef>
            </a:pPr>
            <a:r>
              <a:rPr lang="en-US" sz="4399">
                <a:solidFill>
                  <a:srgbClr val="F6F7F6"/>
                </a:solidFill>
                <a:latin typeface="Proxima Nova Bold"/>
              </a:rPr>
              <a:t>Equipos para la programación</a:t>
            </a:r>
          </a:p>
        </p:txBody>
      </p:sp>
      <p:sp>
        <p:nvSpPr>
          <p:cNvPr name="TextBox 9" id="9"/>
          <p:cNvSpPr txBox="true"/>
          <p:nvPr/>
        </p:nvSpPr>
        <p:spPr>
          <a:xfrm rot="0">
            <a:off x="251834" y="6688011"/>
            <a:ext cx="16706850" cy="1064261"/>
          </a:xfrm>
          <a:prstGeom prst="rect">
            <a:avLst/>
          </a:prstGeom>
        </p:spPr>
        <p:txBody>
          <a:bodyPr anchor="t" rtlCol="false" tIns="0" lIns="0" bIns="0" rIns="0">
            <a:spAutoFit/>
          </a:bodyPr>
          <a:lstStyle/>
          <a:p>
            <a:pPr>
              <a:lnSpc>
                <a:spcPts val="4339"/>
              </a:lnSpc>
              <a:spcBef>
                <a:spcPct val="0"/>
              </a:spcBef>
            </a:pPr>
            <a:r>
              <a:rPr lang="en-US" sz="3099">
                <a:solidFill>
                  <a:srgbClr val="F6F7F6"/>
                </a:solidFill>
                <a:latin typeface="Proxima Nova"/>
              </a:rPr>
              <a:t>Para el apartado de programación del código necesario para el proyecto, se dispondrán equipos (notebooks) personales para cada integrante del grupo.</a:t>
            </a:r>
          </a:p>
        </p:txBody>
      </p:sp>
      <p:sp>
        <p:nvSpPr>
          <p:cNvPr name="TextBox 10" id="10"/>
          <p:cNvSpPr txBox="true"/>
          <p:nvPr/>
        </p:nvSpPr>
        <p:spPr>
          <a:xfrm rot="0">
            <a:off x="251834" y="8399972"/>
            <a:ext cx="5550172" cy="745492"/>
          </a:xfrm>
          <a:prstGeom prst="rect">
            <a:avLst/>
          </a:prstGeom>
        </p:spPr>
        <p:txBody>
          <a:bodyPr anchor="t" rtlCol="false" tIns="0" lIns="0" bIns="0" rIns="0">
            <a:spAutoFit/>
          </a:bodyPr>
          <a:lstStyle/>
          <a:p>
            <a:pPr>
              <a:lnSpc>
                <a:spcPts val="6159"/>
              </a:lnSpc>
              <a:spcBef>
                <a:spcPct val="0"/>
              </a:spcBef>
            </a:pPr>
            <a:r>
              <a:rPr lang="en-US" sz="4399">
                <a:solidFill>
                  <a:srgbClr val="F6F7F6"/>
                </a:solidFill>
                <a:latin typeface="Proxima Nova Bold"/>
              </a:rPr>
              <a:t>Total: 3 notebooks</a:t>
            </a:r>
          </a:p>
        </p:txBody>
      </p:sp>
      <p:sp>
        <p:nvSpPr>
          <p:cNvPr name="TextBox 11" id="11"/>
          <p:cNvSpPr txBox="true"/>
          <p:nvPr/>
        </p:nvSpPr>
        <p:spPr>
          <a:xfrm rot="0">
            <a:off x="251834" y="2809939"/>
            <a:ext cx="17007466" cy="2040668"/>
          </a:xfrm>
          <a:prstGeom prst="rect">
            <a:avLst/>
          </a:prstGeom>
        </p:spPr>
        <p:txBody>
          <a:bodyPr anchor="t" rtlCol="false" tIns="0" lIns="0" bIns="0" rIns="0">
            <a:spAutoFit/>
          </a:bodyPr>
          <a:lstStyle/>
          <a:p>
            <a:pPr>
              <a:lnSpc>
                <a:spcPts val="4072"/>
              </a:lnSpc>
              <a:spcBef>
                <a:spcPct val="0"/>
              </a:spcBef>
            </a:pPr>
            <a:r>
              <a:rPr lang="en-US" sz="2908">
                <a:solidFill>
                  <a:srgbClr val="F6F7F6"/>
                </a:solidFill>
                <a:latin typeface="Proxima Nova"/>
              </a:rPr>
              <a:t>En proyectos de Internet de las Cosas (IoT), el software desempeña un papel fundamental. Aunque los dispositivos y sensores son aspectos visibles, el software es el elemento clave que les permite funcionar de manera inteligente y coordinada a través de programación lógica. En resumen, el software es el corazón de los proyectos IoT, dotando a los dispositivos de vida y capacidad de colaboración.</a:t>
            </a:r>
          </a:p>
        </p:txBody>
      </p:sp>
      <p:sp>
        <p:nvSpPr>
          <p:cNvPr name="AutoShape 12" id="12"/>
          <p:cNvSpPr/>
          <p:nvPr/>
        </p:nvSpPr>
        <p:spPr>
          <a:xfrm flipV="true">
            <a:off x="251823" y="2680767"/>
            <a:ext cx="6958142" cy="19050"/>
          </a:xfrm>
          <a:prstGeom prst="line">
            <a:avLst/>
          </a:prstGeom>
          <a:ln cap="flat" w="38100">
            <a:solidFill>
              <a:srgbClr val="FFFFFF"/>
            </a:solidFill>
            <a:prstDash val="solid"/>
            <a:headEnd type="none" len="sm" w="sm"/>
            <a:tailEnd type="none" len="sm" w="sm"/>
          </a:ln>
        </p:spPr>
      </p:sp>
      <p:sp>
        <p:nvSpPr>
          <p:cNvPr name="AutoShape 13" id="13"/>
          <p:cNvSpPr/>
          <p:nvPr/>
        </p:nvSpPr>
        <p:spPr>
          <a:xfrm flipV="true">
            <a:off x="251858" y="6507036"/>
            <a:ext cx="7546977" cy="9525"/>
          </a:xfrm>
          <a:prstGeom prst="line">
            <a:avLst/>
          </a:prstGeom>
          <a:ln cap="flat" w="38100">
            <a:solidFill>
              <a:srgbClr val="FFFFFF"/>
            </a:solidFill>
            <a:prstDash val="solid"/>
            <a:headEnd type="none" len="sm" w="sm"/>
            <a:tailEnd type="none" len="sm" w="sm"/>
          </a:ln>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99970" y="1910585"/>
            <a:ext cx="1633440" cy="1641648"/>
          </a:xfrm>
          <a:custGeom>
            <a:avLst/>
            <a:gdLst/>
            <a:ahLst/>
            <a:cxnLst/>
            <a:rect r="r" b="b" t="t" l="l"/>
            <a:pathLst>
              <a:path h="1641648" w="1633440">
                <a:moveTo>
                  <a:pt x="0" y="0"/>
                </a:moveTo>
                <a:lnTo>
                  <a:pt x="1633440" y="0"/>
                </a:lnTo>
                <a:lnTo>
                  <a:pt x="1633440" y="1641649"/>
                </a:lnTo>
                <a:lnTo>
                  <a:pt x="0" y="1641649"/>
                </a:lnTo>
                <a:lnTo>
                  <a:pt x="0" y="0"/>
                </a:lnTo>
                <a:close/>
              </a:path>
            </a:pathLst>
          </a:custGeom>
          <a:blipFill>
            <a:blip r:embed="rId2"/>
            <a:stretch>
              <a:fillRect l="0" t="0" r="0" b="0"/>
            </a:stretch>
          </a:blipFill>
        </p:spPr>
      </p:sp>
      <p:sp>
        <p:nvSpPr>
          <p:cNvPr name="Freeform 3" id="3"/>
          <p:cNvSpPr/>
          <p:nvPr/>
        </p:nvSpPr>
        <p:spPr>
          <a:xfrm flipH="false" flipV="false" rot="0">
            <a:off x="11847206" y="1610978"/>
            <a:ext cx="2119216" cy="2240862"/>
          </a:xfrm>
          <a:custGeom>
            <a:avLst/>
            <a:gdLst/>
            <a:ahLst/>
            <a:cxnLst/>
            <a:rect r="r" b="b" t="t" l="l"/>
            <a:pathLst>
              <a:path h="2240862" w="2119216">
                <a:moveTo>
                  <a:pt x="0" y="0"/>
                </a:moveTo>
                <a:lnTo>
                  <a:pt x="2119216" y="0"/>
                </a:lnTo>
                <a:lnTo>
                  <a:pt x="2119216" y="2240863"/>
                </a:lnTo>
                <a:lnTo>
                  <a:pt x="0" y="2240863"/>
                </a:lnTo>
                <a:lnTo>
                  <a:pt x="0" y="0"/>
                </a:lnTo>
                <a:close/>
              </a:path>
            </a:pathLst>
          </a:custGeom>
          <a:blipFill>
            <a:blip r:embed="rId3"/>
            <a:stretch>
              <a:fillRect l="0" t="0" r="0" b="0"/>
            </a:stretch>
          </a:blipFill>
        </p:spPr>
      </p:sp>
      <p:sp>
        <p:nvSpPr>
          <p:cNvPr name="Freeform 4" id="4"/>
          <p:cNvSpPr/>
          <p:nvPr/>
        </p:nvSpPr>
        <p:spPr>
          <a:xfrm flipH="false" flipV="false" rot="0">
            <a:off x="14976072" y="1992996"/>
            <a:ext cx="1769257" cy="1769257"/>
          </a:xfrm>
          <a:custGeom>
            <a:avLst/>
            <a:gdLst/>
            <a:ahLst/>
            <a:cxnLst/>
            <a:rect r="r" b="b" t="t" l="l"/>
            <a:pathLst>
              <a:path h="1769257" w="1769257">
                <a:moveTo>
                  <a:pt x="0" y="0"/>
                </a:moveTo>
                <a:lnTo>
                  <a:pt x="1769257" y="0"/>
                </a:lnTo>
                <a:lnTo>
                  <a:pt x="1769257" y="1769257"/>
                </a:lnTo>
                <a:lnTo>
                  <a:pt x="0" y="1769257"/>
                </a:lnTo>
                <a:lnTo>
                  <a:pt x="0" y="0"/>
                </a:lnTo>
                <a:close/>
              </a:path>
            </a:pathLst>
          </a:custGeom>
          <a:blipFill>
            <a:blip r:embed="rId4"/>
            <a:stretch>
              <a:fillRect l="0" t="0" r="0" b="0"/>
            </a:stretch>
          </a:blipFill>
        </p:spPr>
      </p:sp>
      <p:sp>
        <p:nvSpPr>
          <p:cNvPr name="Freeform 5" id="5"/>
          <p:cNvSpPr/>
          <p:nvPr/>
        </p:nvSpPr>
        <p:spPr>
          <a:xfrm flipH="false" flipV="false" rot="0">
            <a:off x="9144000" y="4238448"/>
            <a:ext cx="1689410" cy="1689410"/>
          </a:xfrm>
          <a:custGeom>
            <a:avLst/>
            <a:gdLst/>
            <a:ahLst/>
            <a:cxnLst/>
            <a:rect r="r" b="b" t="t" l="l"/>
            <a:pathLst>
              <a:path h="1689410" w="1689410">
                <a:moveTo>
                  <a:pt x="0" y="0"/>
                </a:moveTo>
                <a:lnTo>
                  <a:pt x="1689410" y="0"/>
                </a:lnTo>
                <a:lnTo>
                  <a:pt x="1689410" y="1689411"/>
                </a:lnTo>
                <a:lnTo>
                  <a:pt x="0" y="1689411"/>
                </a:lnTo>
                <a:lnTo>
                  <a:pt x="0" y="0"/>
                </a:lnTo>
                <a:close/>
              </a:path>
            </a:pathLst>
          </a:custGeom>
          <a:blipFill>
            <a:blip r:embed="rId5"/>
            <a:stretch>
              <a:fillRect l="0" t="0" r="0" b="0"/>
            </a:stretch>
          </a:blipFill>
        </p:spPr>
      </p:sp>
      <p:sp>
        <p:nvSpPr>
          <p:cNvPr name="Freeform 6" id="6"/>
          <p:cNvSpPr/>
          <p:nvPr/>
        </p:nvSpPr>
        <p:spPr>
          <a:xfrm flipH="false" flipV="false" rot="0">
            <a:off x="11817715" y="4155945"/>
            <a:ext cx="1854417" cy="1854417"/>
          </a:xfrm>
          <a:custGeom>
            <a:avLst/>
            <a:gdLst/>
            <a:ahLst/>
            <a:cxnLst/>
            <a:rect r="r" b="b" t="t" l="l"/>
            <a:pathLst>
              <a:path h="1854417" w="1854417">
                <a:moveTo>
                  <a:pt x="0" y="0"/>
                </a:moveTo>
                <a:lnTo>
                  <a:pt x="1854417" y="0"/>
                </a:lnTo>
                <a:lnTo>
                  <a:pt x="1854417" y="1854417"/>
                </a:lnTo>
                <a:lnTo>
                  <a:pt x="0" y="1854417"/>
                </a:lnTo>
                <a:lnTo>
                  <a:pt x="0" y="0"/>
                </a:lnTo>
                <a:close/>
              </a:path>
            </a:pathLst>
          </a:custGeom>
          <a:blipFill>
            <a:blip r:embed="rId6"/>
            <a:stretch>
              <a:fillRect l="0" t="0" r="0" b="0"/>
            </a:stretch>
          </a:blipFill>
        </p:spPr>
      </p:sp>
      <p:sp>
        <p:nvSpPr>
          <p:cNvPr name="Freeform 7" id="7"/>
          <p:cNvSpPr/>
          <p:nvPr/>
        </p:nvSpPr>
        <p:spPr>
          <a:xfrm flipH="false" flipV="false" rot="0">
            <a:off x="15015157" y="4355402"/>
            <a:ext cx="1659478" cy="1257342"/>
          </a:xfrm>
          <a:custGeom>
            <a:avLst/>
            <a:gdLst/>
            <a:ahLst/>
            <a:cxnLst/>
            <a:rect r="r" b="b" t="t" l="l"/>
            <a:pathLst>
              <a:path h="1257342" w="1659478">
                <a:moveTo>
                  <a:pt x="0" y="0"/>
                </a:moveTo>
                <a:lnTo>
                  <a:pt x="1659478" y="0"/>
                </a:lnTo>
                <a:lnTo>
                  <a:pt x="1659478" y="1257343"/>
                </a:lnTo>
                <a:lnTo>
                  <a:pt x="0" y="1257343"/>
                </a:lnTo>
                <a:lnTo>
                  <a:pt x="0" y="0"/>
                </a:lnTo>
                <a:close/>
              </a:path>
            </a:pathLst>
          </a:custGeom>
          <a:blipFill>
            <a:blip r:embed="rId7"/>
            <a:stretch>
              <a:fillRect l="0" t="0" r="0" b="0"/>
            </a:stretch>
          </a:blipFill>
        </p:spPr>
      </p:sp>
      <p:sp>
        <p:nvSpPr>
          <p:cNvPr name="Freeform 8" id="8"/>
          <p:cNvSpPr/>
          <p:nvPr/>
        </p:nvSpPr>
        <p:spPr>
          <a:xfrm flipH="false" flipV="false" rot="0">
            <a:off x="9286639" y="6820519"/>
            <a:ext cx="1361619" cy="1361619"/>
          </a:xfrm>
          <a:custGeom>
            <a:avLst/>
            <a:gdLst/>
            <a:ahLst/>
            <a:cxnLst/>
            <a:rect r="r" b="b" t="t" l="l"/>
            <a:pathLst>
              <a:path h="1361619" w="1361619">
                <a:moveTo>
                  <a:pt x="0" y="0"/>
                </a:moveTo>
                <a:lnTo>
                  <a:pt x="1361618" y="0"/>
                </a:lnTo>
                <a:lnTo>
                  <a:pt x="1361618" y="1361619"/>
                </a:lnTo>
                <a:lnTo>
                  <a:pt x="0" y="1361619"/>
                </a:lnTo>
                <a:lnTo>
                  <a:pt x="0" y="0"/>
                </a:lnTo>
                <a:close/>
              </a:path>
            </a:pathLst>
          </a:custGeom>
          <a:blipFill>
            <a:blip r:embed="rId8"/>
            <a:stretch>
              <a:fillRect l="0" t="0" r="0" b="0"/>
            </a:stretch>
          </a:blipFill>
        </p:spPr>
      </p:sp>
      <p:sp>
        <p:nvSpPr>
          <p:cNvPr name="Freeform 9" id="9"/>
          <p:cNvSpPr/>
          <p:nvPr/>
        </p:nvSpPr>
        <p:spPr>
          <a:xfrm flipH="false" flipV="false" rot="0">
            <a:off x="14699360" y="6912285"/>
            <a:ext cx="2322682" cy="1306509"/>
          </a:xfrm>
          <a:custGeom>
            <a:avLst/>
            <a:gdLst/>
            <a:ahLst/>
            <a:cxnLst/>
            <a:rect r="r" b="b" t="t" l="l"/>
            <a:pathLst>
              <a:path h="1306509" w="2322682">
                <a:moveTo>
                  <a:pt x="0" y="0"/>
                </a:moveTo>
                <a:lnTo>
                  <a:pt x="2322682" y="0"/>
                </a:lnTo>
                <a:lnTo>
                  <a:pt x="2322682" y="1306508"/>
                </a:lnTo>
                <a:lnTo>
                  <a:pt x="0" y="1306508"/>
                </a:lnTo>
                <a:lnTo>
                  <a:pt x="0" y="0"/>
                </a:lnTo>
                <a:close/>
              </a:path>
            </a:pathLst>
          </a:custGeom>
          <a:blipFill>
            <a:blip r:embed="rId9"/>
            <a:stretch>
              <a:fillRect l="0" t="0" r="0" b="0"/>
            </a:stretch>
          </a:blipFill>
        </p:spPr>
      </p:sp>
      <p:sp>
        <p:nvSpPr>
          <p:cNvPr name="Freeform 10" id="10"/>
          <p:cNvSpPr/>
          <p:nvPr/>
        </p:nvSpPr>
        <p:spPr>
          <a:xfrm flipH="false" flipV="false" rot="0">
            <a:off x="11609496" y="6985670"/>
            <a:ext cx="2356926" cy="1178463"/>
          </a:xfrm>
          <a:custGeom>
            <a:avLst/>
            <a:gdLst/>
            <a:ahLst/>
            <a:cxnLst/>
            <a:rect r="r" b="b" t="t" l="l"/>
            <a:pathLst>
              <a:path h="1178463" w="2356926">
                <a:moveTo>
                  <a:pt x="0" y="0"/>
                </a:moveTo>
                <a:lnTo>
                  <a:pt x="2356926" y="0"/>
                </a:lnTo>
                <a:lnTo>
                  <a:pt x="2356926" y="1178463"/>
                </a:lnTo>
                <a:lnTo>
                  <a:pt x="0" y="1178463"/>
                </a:lnTo>
                <a:lnTo>
                  <a:pt x="0" y="0"/>
                </a:lnTo>
                <a:close/>
              </a:path>
            </a:pathLst>
          </a:custGeom>
          <a:blipFill>
            <a:blip r:embed="rId10"/>
            <a:stretch>
              <a:fillRect l="0" t="0" r="0" b="0"/>
            </a:stretch>
          </a:blipFill>
        </p:spPr>
      </p:sp>
      <p:sp>
        <p:nvSpPr>
          <p:cNvPr name="AutoShape 11" id="11"/>
          <p:cNvSpPr/>
          <p:nvPr/>
        </p:nvSpPr>
        <p:spPr>
          <a:xfrm flipV="true">
            <a:off x="1320194" y="990601"/>
            <a:ext cx="5008494" cy="19050"/>
          </a:xfrm>
          <a:prstGeom prst="line">
            <a:avLst/>
          </a:prstGeom>
          <a:ln cap="flat" w="38100">
            <a:solidFill>
              <a:srgbClr val="FFFFFF">
                <a:alpha val="34902"/>
              </a:srgbClr>
            </a:solidFill>
            <a:prstDash val="solid"/>
            <a:headEnd type="none" len="sm" w="sm"/>
            <a:tailEnd type="none" len="sm" w="sm"/>
          </a:ln>
        </p:spPr>
      </p:sp>
      <p:grpSp>
        <p:nvGrpSpPr>
          <p:cNvPr name="Group 12" id="12"/>
          <p:cNvGrpSpPr/>
          <p:nvPr/>
        </p:nvGrpSpPr>
        <p:grpSpPr>
          <a:xfrm rot="0">
            <a:off x="-925646" y="-18081"/>
            <a:ext cx="9336221" cy="10246935"/>
            <a:chOff x="0" y="0"/>
            <a:chExt cx="949780" cy="1042428"/>
          </a:xfrm>
        </p:grpSpPr>
        <p:sp>
          <p:nvSpPr>
            <p:cNvPr name="Freeform 13" id="13"/>
            <p:cNvSpPr/>
            <p:nvPr/>
          </p:nvSpPr>
          <p:spPr>
            <a:xfrm flipH="false" flipV="false" rot="0">
              <a:off x="0" y="0"/>
              <a:ext cx="949780" cy="1042428"/>
            </a:xfrm>
            <a:custGeom>
              <a:avLst/>
              <a:gdLst/>
              <a:ahLst/>
              <a:cxnLst/>
              <a:rect r="r" b="b" t="t" l="l"/>
              <a:pathLst>
                <a:path h="1042428" w="949780">
                  <a:moveTo>
                    <a:pt x="0" y="0"/>
                  </a:moveTo>
                  <a:lnTo>
                    <a:pt x="949780" y="0"/>
                  </a:lnTo>
                  <a:lnTo>
                    <a:pt x="949780" y="1042428"/>
                  </a:lnTo>
                  <a:lnTo>
                    <a:pt x="0" y="1042428"/>
                  </a:lnTo>
                  <a:close/>
                </a:path>
              </a:pathLst>
            </a:custGeom>
            <a:solidFill>
              <a:srgbClr val="000000"/>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15" id="15"/>
          <p:cNvSpPr txBox="true"/>
          <p:nvPr/>
        </p:nvSpPr>
        <p:spPr>
          <a:xfrm rot="0">
            <a:off x="824705" y="1497305"/>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Visual studio code</a:t>
            </a:r>
          </a:p>
        </p:txBody>
      </p:sp>
      <p:sp>
        <p:nvSpPr>
          <p:cNvPr name="TextBox 16" id="16"/>
          <p:cNvSpPr txBox="true"/>
          <p:nvPr/>
        </p:nvSpPr>
        <p:spPr>
          <a:xfrm rot="0">
            <a:off x="824705" y="5840719"/>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Discord</a:t>
            </a:r>
          </a:p>
        </p:txBody>
      </p:sp>
      <p:sp>
        <p:nvSpPr>
          <p:cNvPr name="TextBox 17" id="17"/>
          <p:cNvSpPr txBox="true"/>
          <p:nvPr/>
        </p:nvSpPr>
        <p:spPr>
          <a:xfrm rot="0">
            <a:off x="824705" y="4972036"/>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Whatsapp</a:t>
            </a:r>
          </a:p>
        </p:txBody>
      </p:sp>
      <p:sp>
        <p:nvSpPr>
          <p:cNvPr name="TextBox 18" id="18"/>
          <p:cNvSpPr txBox="true"/>
          <p:nvPr/>
        </p:nvSpPr>
        <p:spPr>
          <a:xfrm rot="0">
            <a:off x="824705" y="4103353"/>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Google Workspace</a:t>
            </a:r>
          </a:p>
        </p:txBody>
      </p:sp>
      <p:sp>
        <p:nvSpPr>
          <p:cNvPr name="TextBox 19" id="19"/>
          <p:cNvSpPr txBox="true"/>
          <p:nvPr/>
        </p:nvSpPr>
        <p:spPr>
          <a:xfrm rot="0">
            <a:off x="824705" y="3234670"/>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Canva</a:t>
            </a:r>
          </a:p>
        </p:txBody>
      </p:sp>
      <p:sp>
        <p:nvSpPr>
          <p:cNvPr name="TextBox 20" id="20"/>
          <p:cNvSpPr txBox="true"/>
          <p:nvPr/>
        </p:nvSpPr>
        <p:spPr>
          <a:xfrm rot="0">
            <a:off x="824705" y="2365987"/>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Lucidchart</a:t>
            </a:r>
          </a:p>
        </p:txBody>
      </p:sp>
      <p:sp>
        <p:nvSpPr>
          <p:cNvPr name="TextBox 21" id="21"/>
          <p:cNvSpPr txBox="true"/>
          <p:nvPr/>
        </p:nvSpPr>
        <p:spPr>
          <a:xfrm rot="0">
            <a:off x="824705" y="6709402"/>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Redmine</a:t>
            </a:r>
          </a:p>
        </p:txBody>
      </p:sp>
      <p:sp>
        <p:nvSpPr>
          <p:cNvPr name="TextBox 22" id="22"/>
          <p:cNvSpPr txBox="true"/>
          <p:nvPr/>
        </p:nvSpPr>
        <p:spPr>
          <a:xfrm rot="0">
            <a:off x="824705" y="7578084"/>
            <a:ext cx="5951255"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Sweet home 3D</a:t>
            </a:r>
          </a:p>
        </p:txBody>
      </p:sp>
      <p:sp>
        <p:nvSpPr>
          <p:cNvPr name="TextBox 23" id="23"/>
          <p:cNvSpPr txBox="true"/>
          <p:nvPr/>
        </p:nvSpPr>
        <p:spPr>
          <a:xfrm rot="0">
            <a:off x="824705" y="8446767"/>
            <a:ext cx="6942087" cy="811533"/>
          </a:xfrm>
          <a:prstGeom prst="rect">
            <a:avLst/>
          </a:prstGeom>
        </p:spPr>
        <p:txBody>
          <a:bodyPr anchor="t" rtlCol="false" tIns="0" lIns="0" bIns="0" rIns="0">
            <a:spAutoFit/>
          </a:bodyPr>
          <a:lstStyle/>
          <a:p>
            <a:pPr marL="971535" indent="-485768" lvl="1">
              <a:lnSpc>
                <a:spcPts val="6884"/>
              </a:lnSpc>
              <a:buFont typeface="Arial"/>
              <a:buChar char="•"/>
            </a:pPr>
            <a:r>
              <a:rPr lang="en-US" sz="4499">
                <a:solidFill>
                  <a:srgbClr val="FFFFFF"/>
                </a:solidFill>
                <a:latin typeface="Proxima Nova"/>
              </a:rPr>
              <a:t>Microsoft 365 (pagado)</a:t>
            </a:r>
          </a:p>
        </p:txBody>
      </p:sp>
      <p:sp>
        <p:nvSpPr>
          <p:cNvPr name="TextBox 24" id="24"/>
          <p:cNvSpPr txBox="true"/>
          <p:nvPr/>
        </p:nvSpPr>
        <p:spPr>
          <a:xfrm rot="0">
            <a:off x="1320121" y="125093"/>
            <a:ext cx="5951255" cy="903607"/>
          </a:xfrm>
          <a:prstGeom prst="rect">
            <a:avLst/>
          </a:prstGeom>
        </p:spPr>
        <p:txBody>
          <a:bodyPr anchor="t" rtlCol="false" tIns="0" lIns="0" bIns="0" rIns="0">
            <a:spAutoFit/>
          </a:bodyPr>
          <a:lstStyle/>
          <a:p>
            <a:pPr>
              <a:lnSpc>
                <a:spcPts val="7419"/>
              </a:lnSpc>
              <a:spcBef>
                <a:spcPct val="0"/>
              </a:spcBef>
            </a:pPr>
            <a:r>
              <a:rPr lang="en-US" sz="5299">
                <a:solidFill>
                  <a:srgbClr val="FFFFFF"/>
                </a:solidFill>
                <a:latin typeface="Proxima Nova Bold"/>
              </a:rPr>
              <a:t>Software utilizado</a:t>
            </a:r>
          </a:p>
        </p:txBody>
      </p:sp>
      <p:sp>
        <p:nvSpPr>
          <p:cNvPr name="AutoShape 25" id="25"/>
          <p:cNvSpPr/>
          <p:nvPr/>
        </p:nvSpPr>
        <p:spPr>
          <a:xfrm flipV="true">
            <a:off x="1320121" y="1047750"/>
            <a:ext cx="5435802" cy="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775958" y="4283388"/>
            <a:ext cx="5959661" cy="4469745"/>
          </a:xfrm>
          <a:custGeom>
            <a:avLst/>
            <a:gdLst/>
            <a:ahLst/>
            <a:cxnLst/>
            <a:rect r="r" b="b" t="t" l="l"/>
            <a:pathLst>
              <a:path h="4469745" w="5959661">
                <a:moveTo>
                  <a:pt x="0" y="0"/>
                </a:moveTo>
                <a:lnTo>
                  <a:pt x="5959661" y="0"/>
                </a:lnTo>
                <a:lnTo>
                  <a:pt x="5959661" y="4469746"/>
                </a:lnTo>
                <a:lnTo>
                  <a:pt x="0" y="4469746"/>
                </a:lnTo>
                <a:lnTo>
                  <a:pt x="0" y="0"/>
                </a:lnTo>
                <a:close/>
              </a:path>
            </a:pathLst>
          </a:custGeom>
          <a:blipFill>
            <a:blip r:embed="rId2"/>
            <a:stretch>
              <a:fillRect l="0" t="0" r="0" b="0"/>
            </a:stretch>
          </a:blipFill>
        </p:spPr>
      </p:sp>
      <p:sp>
        <p:nvSpPr>
          <p:cNvPr name="TextBox 3" id="3"/>
          <p:cNvSpPr txBox="true"/>
          <p:nvPr/>
        </p:nvSpPr>
        <p:spPr>
          <a:xfrm rot="0">
            <a:off x="1028700" y="125093"/>
            <a:ext cx="4006786" cy="903607"/>
          </a:xfrm>
          <a:prstGeom prst="rect">
            <a:avLst/>
          </a:prstGeom>
        </p:spPr>
        <p:txBody>
          <a:bodyPr anchor="t" rtlCol="false" tIns="0" lIns="0" bIns="0" rIns="0">
            <a:spAutoFit/>
          </a:bodyPr>
          <a:lstStyle/>
          <a:p>
            <a:pPr>
              <a:lnSpc>
                <a:spcPts val="7419"/>
              </a:lnSpc>
              <a:spcBef>
                <a:spcPct val="0"/>
              </a:spcBef>
            </a:pPr>
            <a:r>
              <a:rPr lang="en-US" sz="5299">
                <a:solidFill>
                  <a:srgbClr val="000000"/>
                </a:solidFill>
                <a:latin typeface="Proxima Nova Bold"/>
              </a:rPr>
              <a:t>Raspberry Pi</a:t>
            </a:r>
          </a:p>
        </p:txBody>
      </p:sp>
      <p:sp>
        <p:nvSpPr>
          <p:cNvPr name="TextBox 4" id="4"/>
          <p:cNvSpPr txBox="true"/>
          <p:nvPr/>
        </p:nvSpPr>
        <p:spPr>
          <a:xfrm rot="0">
            <a:off x="1028700" y="1320954"/>
            <a:ext cx="16230600" cy="1607381"/>
          </a:xfrm>
          <a:prstGeom prst="rect">
            <a:avLst/>
          </a:prstGeom>
        </p:spPr>
        <p:txBody>
          <a:bodyPr anchor="t" rtlCol="false" tIns="0" lIns="0" bIns="0" rIns="0">
            <a:spAutoFit/>
          </a:bodyPr>
          <a:lstStyle/>
          <a:p>
            <a:pPr>
              <a:lnSpc>
                <a:spcPts val="4329"/>
              </a:lnSpc>
              <a:spcBef>
                <a:spcPct val="0"/>
              </a:spcBef>
            </a:pPr>
            <a:r>
              <a:rPr lang="en-US" sz="3092">
                <a:solidFill>
                  <a:srgbClr val="000000"/>
                </a:solidFill>
                <a:latin typeface="Proxima Nova"/>
              </a:rPr>
              <a:t>Es el núcleo fundamental del sistema. Conecta al usuario cuidador con las lecturas provistas por los sensores. Contiene el código y los aparatos necesarios para permitir esta interconexión.</a:t>
            </a:r>
          </a:p>
        </p:txBody>
      </p:sp>
      <p:sp>
        <p:nvSpPr>
          <p:cNvPr name="TextBox 5" id="5"/>
          <p:cNvSpPr txBox="true"/>
          <p:nvPr/>
        </p:nvSpPr>
        <p:spPr>
          <a:xfrm rot="0">
            <a:off x="845613" y="4226238"/>
            <a:ext cx="8928714" cy="4171951"/>
          </a:xfrm>
          <a:prstGeom prst="rect">
            <a:avLst/>
          </a:prstGeom>
        </p:spPr>
        <p:txBody>
          <a:bodyPr anchor="t" rtlCol="false" tIns="0" lIns="0" bIns="0" rIns="0">
            <a:spAutoFit/>
          </a:bodyPr>
          <a:lstStyle/>
          <a:p>
            <a:pPr marL="647694" indent="-323847" lvl="1">
              <a:lnSpc>
                <a:spcPts val="4199"/>
              </a:lnSpc>
              <a:buFont typeface="Arial"/>
              <a:buChar char="•"/>
            </a:pPr>
            <a:r>
              <a:rPr lang="en-US" sz="2999">
                <a:solidFill>
                  <a:srgbClr val="000000"/>
                </a:solidFill>
                <a:latin typeface="Proxima Nova Bold"/>
              </a:rPr>
              <a:t>Procesador:</a:t>
            </a:r>
            <a:r>
              <a:rPr lang="en-US" sz="2999">
                <a:solidFill>
                  <a:srgbClr val="000000"/>
                </a:solidFill>
                <a:latin typeface="Proxima Nova"/>
              </a:rPr>
              <a:t> Cuatro núcleos a 1.5 GHz.</a:t>
            </a:r>
          </a:p>
          <a:p>
            <a:pPr marL="647694" indent="-323847" lvl="1">
              <a:lnSpc>
                <a:spcPts val="4199"/>
              </a:lnSpc>
              <a:buFont typeface="Arial"/>
              <a:buChar char="•"/>
            </a:pPr>
            <a:r>
              <a:rPr lang="en-US" sz="2999">
                <a:solidFill>
                  <a:srgbClr val="000000"/>
                </a:solidFill>
                <a:latin typeface="Proxima Nova Bold"/>
              </a:rPr>
              <a:t>Memoria RAM:</a:t>
            </a:r>
            <a:r>
              <a:rPr lang="en-US" sz="2999">
                <a:solidFill>
                  <a:srgbClr val="000000"/>
                </a:solidFill>
                <a:latin typeface="Proxima Nova"/>
              </a:rPr>
              <a:t> Hasta 8 GB.</a:t>
            </a:r>
          </a:p>
          <a:p>
            <a:pPr marL="647694" indent="-323847" lvl="1">
              <a:lnSpc>
                <a:spcPts val="4199"/>
              </a:lnSpc>
              <a:buFont typeface="Arial"/>
              <a:buChar char="•"/>
            </a:pPr>
            <a:r>
              <a:rPr lang="en-US" sz="2999">
                <a:solidFill>
                  <a:srgbClr val="000000"/>
                </a:solidFill>
                <a:latin typeface="Proxima Nova Bold"/>
              </a:rPr>
              <a:t>GPU:</a:t>
            </a:r>
            <a:r>
              <a:rPr lang="en-US" sz="2999">
                <a:solidFill>
                  <a:srgbClr val="000000"/>
                </a:solidFill>
                <a:latin typeface="Proxima Nova"/>
              </a:rPr>
              <a:t> Admite video 4K.</a:t>
            </a:r>
          </a:p>
          <a:p>
            <a:pPr marL="647694" indent="-323847" lvl="1">
              <a:lnSpc>
                <a:spcPts val="4199"/>
              </a:lnSpc>
              <a:buFont typeface="Arial"/>
              <a:buChar char="•"/>
            </a:pPr>
            <a:r>
              <a:rPr lang="en-US" sz="2999">
                <a:solidFill>
                  <a:srgbClr val="000000"/>
                </a:solidFill>
                <a:latin typeface="Proxima Nova Bold"/>
              </a:rPr>
              <a:t>Puertos USB:</a:t>
            </a:r>
            <a:r>
              <a:rPr lang="en-US" sz="2999">
                <a:solidFill>
                  <a:srgbClr val="000000"/>
                </a:solidFill>
                <a:latin typeface="Proxima Nova"/>
              </a:rPr>
              <a:t> 2 x USB 3.0 y 2 x USB 2.0.</a:t>
            </a:r>
          </a:p>
          <a:p>
            <a:pPr marL="647694" indent="-323847" lvl="1">
              <a:lnSpc>
                <a:spcPts val="4199"/>
              </a:lnSpc>
              <a:buFont typeface="Arial"/>
              <a:buChar char="•"/>
            </a:pPr>
            <a:r>
              <a:rPr lang="en-US" sz="2999">
                <a:solidFill>
                  <a:srgbClr val="000000"/>
                </a:solidFill>
                <a:latin typeface="Proxima Nova Bold"/>
              </a:rPr>
              <a:t>Conectividad:</a:t>
            </a:r>
            <a:r>
              <a:rPr lang="en-US" sz="2999">
                <a:solidFill>
                  <a:srgbClr val="000000"/>
                </a:solidFill>
                <a:latin typeface="Proxima Nova"/>
              </a:rPr>
              <a:t> Ethernet Gigabit, Wi-Fi y Bluetooth.</a:t>
            </a:r>
          </a:p>
          <a:p>
            <a:pPr marL="647694" indent="-323847" lvl="1">
              <a:lnSpc>
                <a:spcPts val="4199"/>
              </a:lnSpc>
              <a:buFont typeface="Arial"/>
              <a:buChar char="•"/>
            </a:pPr>
            <a:r>
              <a:rPr lang="en-US" sz="2999">
                <a:solidFill>
                  <a:srgbClr val="000000"/>
                </a:solidFill>
                <a:latin typeface="Proxima Nova Bold"/>
              </a:rPr>
              <a:t>Salidas de video:</a:t>
            </a:r>
            <a:r>
              <a:rPr lang="en-US" sz="2999">
                <a:solidFill>
                  <a:srgbClr val="000000"/>
                </a:solidFill>
                <a:latin typeface="Proxima Nova"/>
              </a:rPr>
              <a:t> 2 x HDMI para monitores 4K.</a:t>
            </a:r>
          </a:p>
          <a:p>
            <a:pPr marL="647694" indent="-323847" lvl="1">
              <a:lnSpc>
                <a:spcPts val="4199"/>
              </a:lnSpc>
              <a:buFont typeface="Arial"/>
              <a:buChar char="•"/>
            </a:pPr>
            <a:r>
              <a:rPr lang="en-US" sz="2999">
                <a:solidFill>
                  <a:srgbClr val="000000"/>
                </a:solidFill>
                <a:latin typeface="Proxima Nova Bold"/>
              </a:rPr>
              <a:t>Almacenamiento:</a:t>
            </a:r>
            <a:r>
              <a:rPr lang="en-US" sz="2999">
                <a:solidFill>
                  <a:srgbClr val="000000"/>
                </a:solidFill>
                <a:latin typeface="Proxima Nova"/>
              </a:rPr>
              <a:t> Tarjetas microSD y USB.</a:t>
            </a:r>
          </a:p>
          <a:p>
            <a:pPr marL="647694" indent="-323847" lvl="1">
              <a:lnSpc>
                <a:spcPts val="4199"/>
              </a:lnSpc>
              <a:buFont typeface="Arial"/>
              <a:buChar char="•"/>
            </a:pPr>
            <a:r>
              <a:rPr lang="en-US" sz="2999">
                <a:solidFill>
                  <a:srgbClr val="000000"/>
                </a:solidFill>
                <a:latin typeface="Proxima Nova Bold"/>
              </a:rPr>
              <a:t>GPIO</a:t>
            </a:r>
            <a:r>
              <a:rPr lang="en-US" sz="2999">
                <a:solidFill>
                  <a:srgbClr val="000000"/>
                </a:solidFill>
                <a:latin typeface="Proxima Nova"/>
              </a:rPr>
              <a:t>: Conector de 40 pines.</a:t>
            </a:r>
          </a:p>
        </p:txBody>
      </p:sp>
      <p:sp>
        <p:nvSpPr>
          <p:cNvPr name="TextBox 6" id="6"/>
          <p:cNvSpPr txBox="true"/>
          <p:nvPr/>
        </p:nvSpPr>
        <p:spPr>
          <a:xfrm rot="0">
            <a:off x="1028700" y="3314182"/>
            <a:ext cx="16230600" cy="521531"/>
          </a:xfrm>
          <a:prstGeom prst="rect">
            <a:avLst/>
          </a:prstGeom>
        </p:spPr>
        <p:txBody>
          <a:bodyPr anchor="t" rtlCol="false" tIns="0" lIns="0" bIns="0" rIns="0">
            <a:spAutoFit/>
          </a:bodyPr>
          <a:lstStyle/>
          <a:p>
            <a:pPr>
              <a:lnSpc>
                <a:spcPts val="4329"/>
              </a:lnSpc>
              <a:spcBef>
                <a:spcPct val="0"/>
              </a:spcBef>
            </a:pPr>
            <a:r>
              <a:rPr lang="en-US" sz="3092">
                <a:solidFill>
                  <a:srgbClr val="000000"/>
                </a:solidFill>
                <a:latin typeface="Proxima Nova"/>
              </a:rPr>
              <a:t>Dentro de las </a:t>
            </a:r>
            <a:r>
              <a:rPr lang="en-US" sz="3092">
                <a:solidFill>
                  <a:srgbClr val="000000"/>
                </a:solidFill>
                <a:latin typeface="Proxima Nova Bold"/>
              </a:rPr>
              <a:t>caracteristicas </a:t>
            </a:r>
            <a:r>
              <a:rPr lang="en-US" sz="3092">
                <a:solidFill>
                  <a:srgbClr val="000000"/>
                </a:solidFill>
                <a:latin typeface="Proxima Nova"/>
              </a:rPr>
              <a:t>más fundamentales estan: </a:t>
            </a:r>
          </a:p>
        </p:txBody>
      </p:sp>
      <p:sp>
        <p:nvSpPr>
          <p:cNvPr name="AutoShape 7" id="7"/>
          <p:cNvSpPr/>
          <p:nvPr/>
        </p:nvSpPr>
        <p:spPr>
          <a:xfrm flipV="true">
            <a:off x="1028795" y="990600"/>
            <a:ext cx="3814661" cy="19050"/>
          </a:xfrm>
          <a:prstGeom prst="line">
            <a:avLst/>
          </a:prstGeom>
          <a:ln cap="flat" w="38100">
            <a:solidFill>
              <a:srgbClr val="000000">
                <a:alpha val="44706"/>
              </a:srgbClr>
            </a:solidFill>
            <a:prstDash val="solid"/>
            <a:headEnd type="none" len="sm" w="sm"/>
            <a:tailEnd type="none" len="sm" w="sm"/>
          </a:ln>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21317" y="1028700"/>
            <a:ext cx="7985199" cy="7985199"/>
          </a:xfrm>
          <a:custGeom>
            <a:avLst/>
            <a:gdLst/>
            <a:ahLst/>
            <a:cxnLst/>
            <a:rect r="r" b="b" t="t" l="l"/>
            <a:pathLst>
              <a:path h="7985199" w="7985199">
                <a:moveTo>
                  <a:pt x="0" y="0"/>
                </a:moveTo>
                <a:lnTo>
                  <a:pt x="7985199" y="0"/>
                </a:lnTo>
                <a:lnTo>
                  <a:pt x="7985199" y="7985199"/>
                </a:lnTo>
                <a:lnTo>
                  <a:pt x="0" y="7985199"/>
                </a:lnTo>
                <a:lnTo>
                  <a:pt x="0" y="0"/>
                </a:lnTo>
                <a:close/>
              </a:path>
            </a:pathLst>
          </a:custGeom>
          <a:blipFill>
            <a:blip r:embed="rId2"/>
            <a:stretch>
              <a:fillRect l="0" t="0" r="0" b="0"/>
            </a:stretch>
          </a:blipFill>
        </p:spPr>
      </p:sp>
      <p:grpSp>
        <p:nvGrpSpPr>
          <p:cNvPr name="Group 3" id="3"/>
          <p:cNvGrpSpPr/>
          <p:nvPr/>
        </p:nvGrpSpPr>
        <p:grpSpPr>
          <a:xfrm rot="0">
            <a:off x="-1342791" y="-1404567"/>
            <a:ext cx="11364108" cy="18197524"/>
            <a:chOff x="0" y="0"/>
            <a:chExt cx="2993016" cy="4792764"/>
          </a:xfrm>
        </p:grpSpPr>
        <p:sp>
          <p:nvSpPr>
            <p:cNvPr name="Freeform 4" id="4"/>
            <p:cNvSpPr/>
            <p:nvPr/>
          </p:nvSpPr>
          <p:spPr>
            <a:xfrm flipH="false" flipV="false" rot="0">
              <a:off x="0" y="0"/>
              <a:ext cx="2993016" cy="4792764"/>
            </a:xfrm>
            <a:custGeom>
              <a:avLst/>
              <a:gdLst/>
              <a:ahLst/>
              <a:cxnLst/>
              <a:rect r="r" b="b" t="t" l="l"/>
              <a:pathLst>
                <a:path h="4792764" w="2993016">
                  <a:moveTo>
                    <a:pt x="34744" y="0"/>
                  </a:moveTo>
                  <a:lnTo>
                    <a:pt x="2958272" y="0"/>
                  </a:lnTo>
                  <a:cubicBezTo>
                    <a:pt x="2977461" y="0"/>
                    <a:pt x="2993016" y="15556"/>
                    <a:pt x="2993016" y="34744"/>
                  </a:cubicBezTo>
                  <a:lnTo>
                    <a:pt x="2993016" y="4758019"/>
                  </a:lnTo>
                  <a:cubicBezTo>
                    <a:pt x="2993016" y="4777208"/>
                    <a:pt x="2977461" y="4792764"/>
                    <a:pt x="2958272" y="4792764"/>
                  </a:cubicBezTo>
                  <a:lnTo>
                    <a:pt x="34744" y="4792764"/>
                  </a:lnTo>
                  <a:cubicBezTo>
                    <a:pt x="15556" y="4792764"/>
                    <a:pt x="0" y="4777208"/>
                    <a:pt x="0" y="4758019"/>
                  </a:cubicBezTo>
                  <a:lnTo>
                    <a:pt x="0" y="34744"/>
                  </a:lnTo>
                  <a:cubicBezTo>
                    <a:pt x="0" y="15556"/>
                    <a:pt x="15556" y="0"/>
                    <a:pt x="34744" y="0"/>
                  </a:cubicBezTo>
                  <a:close/>
                </a:path>
              </a:pathLst>
            </a:custGeom>
            <a:solidFill>
              <a:srgbClr val="00000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6" id="6"/>
          <p:cNvSpPr txBox="true"/>
          <p:nvPr/>
        </p:nvSpPr>
        <p:spPr>
          <a:xfrm rot="0">
            <a:off x="1028700" y="5095875"/>
            <a:ext cx="8115300" cy="3137917"/>
          </a:xfrm>
          <a:prstGeom prst="rect">
            <a:avLst/>
          </a:prstGeom>
        </p:spPr>
        <p:txBody>
          <a:bodyPr anchor="t" rtlCol="false" tIns="0" lIns="0" bIns="0" rIns="0">
            <a:spAutoFit/>
          </a:bodyPr>
          <a:lstStyle/>
          <a:p>
            <a:pPr>
              <a:lnSpc>
                <a:spcPts val="3594"/>
              </a:lnSpc>
            </a:pPr>
            <a:r>
              <a:rPr lang="en-US" sz="2567">
                <a:solidFill>
                  <a:srgbClr val="FFFFFF"/>
                </a:solidFill>
                <a:latin typeface="Proxima Nova"/>
              </a:rPr>
              <a:t>Raspberry Pi OS es un sistema operativo gratuito basado en Debian, optimizado para Raspberry Pi, con más de 35,000 paquetes de software precompilado para facilitar la instalación. </a:t>
            </a:r>
          </a:p>
          <a:p>
            <a:pPr>
              <a:lnSpc>
                <a:spcPts val="3594"/>
              </a:lnSpc>
              <a:spcBef>
                <a:spcPct val="0"/>
              </a:spcBef>
            </a:pPr>
            <a:r>
              <a:rPr lang="en-US" sz="2567">
                <a:solidFill>
                  <a:srgbClr val="FFFFFF"/>
                </a:solidFill>
                <a:latin typeface="Proxima Nova"/>
              </a:rPr>
              <a:t>Se enfoca en mejorar la estabilidad y el rendimiento de los paquetes Debian en Raspberry Pi. Ideal para uso normal en Raspberry Pi.</a:t>
            </a:r>
          </a:p>
        </p:txBody>
      </p:sp>
      <p:sp>
        <p:nvSpPr>
          <p:cNvPr name="TextBox 7" id="7"/>
          <p:cNvSpPr txBox="true"/>
          <p:nvPr/>
        </p:nvSpPr>
        <p:spPr>
          <a:xfrm rot="0">
            <a:off x="1028700" y="517111"/>
            <a:ext cx="7364876" cy="927927"/>
          </a:xfrm>
          <a:prstGeom prst="rect">
            <a:avLst/>
          </a:prstGeom>
        </p:spPr>
        <p:txBody>
          <a:bodyPr anchor="t" rtlCol="false" tIns="0" lIns="0" bIns="0" rIns="0">
            <a:spAutoFit/>
          </a:bodyPr>
          <a:lstStyle/>
          <a:p>
            <a:pPr>
              <a:lnSpc>
                <a:spcPts val="7654"/>
              </a:lnSpc>
              <a:spcBef>
                <a:spcPct val="0"/>
              </a:spcBef>
            </a:pPr>
            <a:r>
              <a:rPr lang="en-US" sz="5467">
                <a:solidFill>
                  <a:srgbClr val="FFFFFF"/>
                </a:solidFill>
                <a:latin typeface="Proxima Nova Bold"/>
              </a:rPr>
              <a:t>Raspberry Pi OS</a:t>
            </a:r>
          </a:p>
        </p:txBody>
      </p:sp>
      <p:sp>
        <p:nvSpPr>
          <p:cNvPr name="AutoShape 8" id="8"/>
          <p:cNvSpPr/>
          <p:nvPr/>
        </p:nvSpPr>
        <p:spPr>
          <a:xfrm>
            <a:off x="1028700" y="1445039"/>
            <a:ext cx="5234610" cy="0"/>
          </a:xfrm>
          <a:prstGeom prst="line">
            <a:avLst/>
          </a:prstGeom>
          <a:ln cap="flat" w="38100">
            <a:solidFill>
              <a:srgbClr val="FFFFFF">
                <a:alpha val="81961"/>
              </a:srgbClr>
            </a:solidFill>
            <a:prstDash val="solid"/>
            <a:headEnd type="none" len="sm" w="sm"/>
            <a:tailEnd type="none" len="sm" w="sm"/>
          </a:ln>
        </p:spPr>
      </p:sp>
      <p:sp>
        <p:nvSpPr>
          <p:cNvPr name="TextBox 9" id="9"/>
          <p:cNvSpPr txBox="true"/>
          <p:nvPr/>
        </p:nvSpPr>
        <p:spPr>
          <a:xfrm rot="0">
            <a:off x="1028700" y="1883382"/>
            <a:ext cx="8115300" cy="2687131"/>
          </a:xfrm>
          <a:prstGeom prst="rect">
            <a:avLst/>
          </a:prstGeom>
        </p:spPr>
        <p:txBody>
          <a:bodyPr anchor="t" rtlCol="false" tIns="0" lIns="0" bIns="0" rIns="0">
            <a:spAutoFit/>
          </a:bodyPr>
          <a:lstStyle/>
          <a:p>
            <a:pPr>
              <a:lnSpc>
                <a:spcPts val="3594"/>
              </a:lnSpc>
              <a:spcBef>
                <a:spcPct val="0"/>
              </a:spcBef>
            </a:pPr>
            <a:r>
              <a:rPr lang="en-US" sz="2567">
                <a:solidFill>
                  <a:srgbClr val="FFFFFF"/>
                </a:solidFill>
                <a:latin typeface="Proxima Nova"/>
              </a:rPr>
              <a:t>Para la Raspberry PI, hay una ingente cantidad de sistemas operativos disponibles que pueden ser instalados en ella. Para propósitos de la programación inicial, se busca un sistema operativo fácil de usar y que provea de compatibilidad con los sensores que se usarán en el armado del sistema.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691748" y="3799588"/>
          <a:ext cx="4392875" cy="5705475"/>
        </p:xfrm>
        <a:graphic>
          <a:graphicData uri="http://schemas.openxmlformats.org/drawingml/2006/table">
            <a:tbl>
              <a:tblPr/>
              <a:tblGrid>
                <a:gridCol w="813443"/>
              </a:tblGrid>
              <a:tr h="978081">
                <a:tc>
                  <a:txBody>
                    <a:bodyPr anchor="t" rtlCol="false"/>
                    <a:lstStyle/>
                    <a:p>
                      <a:pPr algn="ctr">
                        <a:lnSpc>
                          <a:spcPts val="4619"/>
                        </a:lnSpc>
                        <a:defRPr/>
                      </a:pPr>
                      <a:r>
                        <a:rPr lang="en-US" sz="3299">
                          <a:solidFill>
                            <a:srgbClr val="FFFFFF"/>
                          </a:solidFill>
                          <a:latin typeface="Proxima Nova Bold"/>
                        </a:rPr>
                        <a:t>Sensores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776712">
                <a:tc>
                  <a:txBody>
                    <a:bodyPr anchor="t" rtlCol="false"/>
                    <a:lstStyle/>
                    <a:p>
                      <a:pPr algn="l">
                        <a:lnSpc>
                          <a:spcPts val="3359"/>
                        </a:lnSpc>
                        <a:defRPr/>
                      </a:pPr>
                      <a:r>
                        <a:rPr lang="en-US" sz="2399">
                          <a:solidFill>
                            <a:srgbClr val="000000"/>
                          </a:solidFill>
                          <a:latin typeface="Proxima Nova Bold"/>
                        </a:rPr>
                        <a:t>Sensor de temperatura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76712">
                <a:tc>
                  <a:txBody>
                    <a:bodyPr anchor="t" rtlCol="false"/>
                    <a:lstStyle/>
                    <a:p>
                      <a:pPr algn="l">
                        <a:lnSpc>
                          <a:spcPts val="3359"/>
                        </a:lnSpc>
                        <a:defRPr/>
                      </a:pPr>
                      <a:r>
                        <a:rPr lang="en-US" sz="2399">
                          <a:solidFill>
                            <a:srgbClr val="000000"/>
                          </a:solidFill>
                          <a:latin typeface="Proxima Nova Bold"/>
                        </a:rPr>
                        <a:t>Sensor de ritmo cardiaco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76712">
                <a:tc>
                  <a:txBody>
                    <a:bodyPr anchor="t" rtlCol="false"/>
                    <a:lstStyle/>
                    <a:p>
                      <a:pPr algn="l">
                        <a:lnSpc>
                          <a:spcPts val="3359"/>
                        </a:lnSpc>
                        <a:defRPr/>
                      </a:pPr>
                      <a:r>
                        <a:rPr lang="en-US" sz="2399">
                          <a:solidFill>
                            <a:srgbClr val="000000"/>
                          </a:solidFill>
                          <a:latin typeface="Proxima Nova Bold"/>
                        </a:rPr>
                        <a:t>Camara con vision nocturna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98629">
                <a:tc>
                  <a:txBody>
                    <a:bodyPr anchor="t" rtlCol="false"/>
                    <a:lstStyle/>
                    <a:p>
                      <a:pPr algn="l">
                        <a:lnSpc>
                          <a:spcPts val="3359"/>
                        </a:lnSpc>
                        <a:defRPr/>
                      </a:pPr>
                      <a:r>
                        <a:rPr lang="en-US" sz="2399">
                          <a:solidFill>
                            <a:srgbClr val="000000"/>
                          </a:solidFill>
                          <a:latin typeface="Proxima Nova Bold"/>
                        </a:rPr>
                        <a:t>Sensor de presion sanguinea (no considerado)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98629">
                <a:tc>
                  <a:txBody>
                    <a:bodyPr anchor="t" rtlCol="false"/>
                    <a:lstStyle/>
                    <a:p>
                      <a:pPr algn="l">
                        <a:lnSpc>
                          <a:spcPts val="3359"/>
                        </a:lnSpc>
                        <a:defRPr/>
                      </a:pPr>
                      <a:r>
                        <a:rPr lang="en-US" sz="2399">
                          <a:solidFill>
                            <a:srgbClr val="000000"/>
                          </a:solidFill>
                          <a:latin typeface="Proxima Nova Bold"/>
                        </a:rPr>
                        <a:t>Sensor de presencia </a:t>
                      </a:r>
                      <a:endParaRPr lang="en-US" sz="1100"/>
                    </a:p>
                    <a:p>
                      <a:pPr>
                        <a:lnSpc>
                          <a:spcPts val="3359"/>
                        </a:lnSpc>
                      </a:pPr>
                      <a:r>
                        <a:rPr lang="en-US" sz="2399">
                          <a:solidFill>
                            <a:srgbClr val="000000"/>
                          </a:solidFill>
                          <a:latin typeface="Proxima Nova Bold"/>
                        </a:rPr>
                        <a:t>(no considerado)</a:t>
                      </a:r>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Freeform 3" id="3"/>
          <p:cNvSpPr/>
          <p:nvPr/>
        </p:nvSpPr>
        <p:spPr>
          <a:xfrm flipH="false" flipV="false" rot="0">
            <a:off x="6624512" y="4439120"/>
            <a:ext cx="2703469" cy="2387448"/>
          </a:xfrm>
          <a:custGeom>
            <a:avLst/>
            <a:gdLst/>
            <a:ahLst/>
            <a:cxnLst/>
            <a:rect r="r" b="b" t="t" l="l"/>
            <a:pathLst>
              <a:path h="2387448" w="2703469">
                <a:moveTo>
                  <a:pt x="0" y="0"/>
                </a:moveTo>
                <a:lnTo>
                  <a:pt x="2703468" y="0"/>
                </a:lnTo>
                <a:lnTo>
                  <a:pt x="2703468" y="2387448"/>
                </a:lnTo>
                <a:lnTo>
                  <a:pt x="0" y="2387448"/>
                </a:lnTo>
                <a:lnTo>
                  <a:pt x="0" y="0"/>
                </a:lnTo>
                <a:close/>
              </a:path>
            </a:pathLst>
          </a:custGeom>
          <a:blipFill>
            <a:blip r:embed="rId2"/>
            <a:stretch>
              <a:fillRect l="0" t="-6618" r="0" b="-6618"/>
            </a:stretch>
          </a:blipFill>
        </p:spPr>
      </p:sp>
      <p:sp>
        <p:nvSpPr>
          <p:cNvPr name="Freeform 4" id="4"/>
          <p:cNvSpPr/>
          <p:nvPr/>
        </p:nvSpPr>
        <p:spPr>
          <a:xfrm flipH="false" flipV="false" rot="0">
            <a:off x="9859449" y="4550914"/>
            <a:ext cx="2101412" cy="2101412"/>
          </a:xfrm>
          <a:custGeom>
            <a:avLst/>
            <a:gdLst/>
            <a:ahLst/>
            <a:cxnLst/>
            <a:rect r="r" b="b" t="t" l="l"/>
            <a:pathLst>
              <a:path h="2101412" w="2101412">
                <a:moveTo>
                  <a:pt x="0" y="0"/>
                </a:moveTo>
                <a:lnTo>
                  <a:pt x="2101411" y="0"/>
                </a:lnTo>
                <a:lnTo>
                  <a:pt x="2101411" y="2101411"/>
                </a:lnTo>
                <a:lnTo>
                  <a:pt x="0" y="2101411"/>
                </a:lnTo>
                <a:lnTo>
                  <a:pt x="0" y="0"/>
                </a:lnTo>
                <a:close/>
              </a:path>
            </a:pathLst>
          </a:custGeom>
          <a:blipFill>
            <a:blip r:embed="rId3"/>
            <a:stretch>
              <a:fillRect l="0" t="0" r="0" b="0"/>
            </a:stretch>
          </a:blipFill>
        </p:spPr>
      </p:sp>
      <p:sp>
        <p:nvSpPr>
          <p:cNvPr name="Freeform 5" id="5"/>
          <p:cNvSpPr/>
          <p:nvPr/>
        </p:nvSpPr>
        <p:spPr>
          <a:xfrm flipH="false" flipV="false" rot="0">
            <a:off x="12978233" y="4324927"/>
            <a:ext cx="2501640" cy="2501640"/>
          </a:xfrm>
          <a:custGeom>
            <a:avLst/>
            <a:gdLst/>
            <a:ahLst/>
            <a:cxnLst/>
            <a:rect r="r" b="b" t="t" l="l"/>
            <a:pathLst>
              <a:path h="2501640" w="2501640">
                <a:moveTo>
                  <a:pt x="0" y="0"/>
                </a:moveTo>
                <a:lnTo>
                  <a:pt x="2501640" y="0"/>
                </a:lnTo>
                <a:lnTo>
                  <a:pt x="2501640" y="2501641"/>
                </a:lnTo>
                <a:lnTo>
                  <a:pt x="0" y="2501641"/>
                </a:lnTo>
                <a:lnTo>
                  <a:pt x="0" y="0"/>
                </a:lnTo>
                <a:close/>
              </a:path>
            </a:pathLst>
          </a:custGeom>
          <a:blipFill>
            <a:blip r:embed="rId4"/>
            <a:stretch>
              <a:fillRect l="0" t="0" r="0" b="0"/>
            </a:stretch>
          </a:blipFill>
        </p:spPr>
      </p:sp>
      <p:sp>
        <p:nvSpPr>
          <p:cNvPr name="Freeform 6" id="6"/>
          <p:cNvSpPr/>
          <p:nvPr/>
        </p:nvSpPr>
        <p:spPr>
          <a:xfrm flipH="false" flipV="false" rot="0">
            <a:off x="8571577" y="7683348"/>
            <a:ext cx="1811844" cy="1994386"/>
          </a:xfrm>
          <a:custGeom>
            <a:avLst/>
            <a:gdLst/>
            <a:ahLst/>
            <a:cxnLst/>
            <a:rect r="r" b="b" t="t" l="l"/>
            <a:pathLst>
              <a:path h="1994386" w="1811844">
                <a:moveTo>
                  <a:pt x="0" y="0"/>
                </a:moveTo>
                <a:lnTo>
                  <a:pt x="1811844" y="0"/>
                </a:lnTo>
                <a:lnTo>
                  <a:pt x="1811844" y="1994386"/>
                </a:lnTo>
                <a:lnTo>
                  <a:pt x="0" y="1994386"/>
                </a:lnTo>
                <a:lnTo>
                  <a:pt x="0" y="0"/>
                </a:lnTo>
                <a:close/>
              </a:path>
            </a:pathLst>
          </a:custGeom>
          <a:blipFill>
            <a:blip r:embed="rId5"/>
            <a:stretch>
              <a:fillRect l="0" t="0" r="0" b="0"/>
            </a:stretch>
          </a:blipFill>
        </p:spPr>
      </p:sp>
      <p:sp>
        <p:nvSpPr>
          <p:cNvPr name="Freeform 7" id="7"/>
          <p:cNvSpPr/>
          <p:nvPr/>
        </p:nvSpPr>
        <p:spPr>
          <a:xfrm flipH="false" flipV="false" rot="0">
            <a:off x="11670316" y="7683348"/>
            <a:ext cx="2615833" cy="1961874"/>
          </a:xfrm>
          <a:custGeom>
            <a:avLst/>
            <a:gdLst/>
            <a:ahLst/>
            <a:cxnLst/>
            <a:rect r="r" b="b" t="t" l="l"/>
            <a:pathLst>
              <a:path h="1961874" w="2615833">
                <a:moveTo>
                  <a:pt x="0" y="0"/>
                </a:moveTo>
                <a:lnTo>
                  <a:pt x="2615833" y="0"/>
                </a:lnTo>
                <a:lnTo>
                  <a:pt x="2615833" y="1961874"/>
                </a:lnTo>
                <a:lnTo>
                  <a:pt x="0" y="1961874"/>
                </a:lnTo>
                <a:lnTo>
                  <a:pt x="0" y="0"/>
                </a:lnTo>
                <a:close/>
              </a:path>
            </a:pathLst>
          </a:custGeom>
          <a:blipFill>
            <a:blip r:embed="rId6"/>
            <a:stretch>
              <a:fillRect l="0" t="0" r="0" b="0"/>
            </a:stretch>
          </a:blipFill>
        </p:spPr>
      </p:sp>
      <p:sp>
        <p:nvSpPr>
          <p:cNvPr name="TextBox 8" id="8"/>
          <p:cNvSpPr txBox="true"/>
          <p:nvPr/>
        </p:nvSpPr>
        <p:spPr>
          <a:xfrm rot="0">
            <a:off x="691748" y="1136389"/>
            <a:ext cx="14788124" cy="1930296"/>
          </a:xfrm>
          <a:prstGeom prst="rect">
            <a:avLst/>
          </a:prstGeom>
        </p:spPr>
        <p:txBody>
          <a:bodyPr anchor="t" rtlCol="false" tIns="0" lIns="0" bIns="0" rIns="0">
            <a:spAutoFit/>
          </a:bodyPr>
          <a:lstStyle/>
          <a:p>
            <a:pPr>
              <a:lnSpc>
                <a:spcPts val="3879"/>
              </a:lnSpc>
              <a:spcBef>
                <a:spcPct val="0"/>
              </a:spcBef>
            </a:pPr>
            <a:r>
              <a:rPr lang="en-US" sz="2770">
                <a:solidFill>
                  <a:srgbClr val="000000"/>
                </a:solidFill>
                <a:latin typeface="Proxima Nova"/>
              </a:rPr>
              <a:t>Complementando los objetivos principales del proyecto, la finalidad que se tiene con los sensores es proporcionar gran cantidad de datos fisiológicos generales a los usuarios del sistema, considerando también los costos adicionales que estos conllevan, y la incomodidad que estos puedan generar en la PSD (intrusividad).</a:t>
            </a:r>
          </a:p>
        </p:txBody>
      </p:sp>
      <p:sp>
        <p:nvSpPr>
          <p:cNvPr name="TextBox 9" id="9"/>
          <p:cNvSpPr txBox="true"/>
          <p:nvPr/>
        </p:nvSpPr>
        <p:spPr>
          <a:xfrm rot="0">
            <a:off x="691748" y="276223"/>
            <a:ext cx="8785750" cy="752477"/>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Sensores</a:t>
            </a:r>
          </a:p>
        </p:txBody>
      </p:sp>
      <p:sp>
        <p:nvSpPr>
          <p:cNvPr name="AutoShape 10" id="10"/>
          <p:cNvSpPr/>
          <p:nvPr/>
        </p:nvSpPr>
        <p:spPr>
          <a:xfrm>
            <a:off x="691748" y="1009650"/>
            <a:ext cx="2340067" cy="0"/>
          </a:xfrm>
          <a:prstGeom prst="line">
            <a:avLst/>
          </a:prstGeom>
          <a:ln cap="flat" w="38100">
            <a:solidFill>
              <a:srgbClr val="000000">
                <a:alpha val="44706"/>
              </a:srgbClr>
            </a:solidFill>
            <a:prstDash val="solid"/>
            <a:headEnd type="none" len="sm" w="sm"/>
            <a:tailEnd type="none" len="sm" w="sm"/>
          </a:ln>
        </p:spPr>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567612" y="332739"/>
            <a:ext cx="9152777" cy="695961"/>
          </a:xfrm>
          <a:prstGeom prst="rect">
            <a:avLst/>
          </a:prstGeom>
        </p:spPr>
        <p:txBody>
          <a:bodyPr anchor="t" rtlCol="false" tIns="0" lIns="0" bIns="0" rIns="0">
            <a:spAutoFit/>
          </a:bodyPr>
          <a:lstStyle/>
          <a:p>
            <a:pPr algn="ctr">
              <a:lnSpc>
                <a:spcPts val="5739"/>
              </a:lnSpc>
              <a:spcBef>
                <a:spcPct val="0"/>
              </a:spcBef>
            </a:pPr>
            <a:r>
              <a:rPr lang="en-US" sz="4099">
                <a:solidFill>
                  <a:srgbClr val="000000"/>
                </a:solidFill>
                <a:latin typeface="Proxima Nova Bold"/>
              </a:rPr>
              <a:t>Planificacion de recursos humanos</a:t>
            </a:r>
          </a:p>
        </p:txBody>
      </p:sp>
      <p:graphicFrame>
        <p:nvGraphicFramePr>
          <p:cNvPr name="Table 3" id="3"/>
          <p:cNvGraphicFramePr>
            <a:graphicFrameLocks noGrp="true"/>
          </p:cNvGraphicFramePr>
          <p:nvPr/>
        </p:nvGraphicFramePr>
        <p:xfrm>
          <a:off x="2051202" y="3353297"/>
          <a:ext cx="13812465" cy="5314950"/>
        </p:xfrm>
        <a:graphic>
          <a:graphicData uri="http://schemas.openxmlformats.org/drawingml/2006/table">
            <a:tbl>
              <a:tblPr/>
              <a:tblGrid>
                <a:gridCol w="3776039"/>
                <a:gridCol w="3645118"/>
                <a:gridCol w="6391308"/>
              </a:tblGrid>
              <a:tr h="844252">
                <a:tc>
                  <a:txBody>
                    <a:bodyPr anchor="t" rtlCol="false"/>
                    <a:lstStyle/>
                    <a:p>
                      <a:pPr algn="ctr">
                        <a:lnSpc>
                          <a:spcPts val="3779"/>
                        </a:lnSpc>
                        <a:defRPr/>
                      </a:pPr>
                      <a:r>
                        <a:rPr lang="en-US" sz="2700">
                          <a:solidFill>
                            <a:srgbClr val="FFFFFF"/>
                          </a:solidFill>
                          <a:latin typeface="Proxima Nova Bold"/>
                        </a:rPr>
                        <a:t>Rol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Costo/hora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Personal que cumple el rol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805877">
                <a:tc>
                  <a:txBody>
                    <a:bodyPr anchor="t" rtlCol="false"/>
                    <a:lstStyle/>
                    <a:p>
                      <a:pPr algn="l">
                        <a:lnSpc>
                          <a:spcPts val="3499"/>
                        </a:lnSpc>
                        <a:defRPr/>
                      </a:pPr>
                      <a:r>
                        <a:rPr lang="en-US" sz="2499">
                          <a:solidFill>
                            <a:srgbClr val="000000"/>
                          </a:solidFill>
                          <a:latin typeface="Proxima Nova Bold"/>
                        </a:rPr>
                        <a:t>Programador</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939"/>
                        </a:lnSpc>
                        <a:defRPr/>
                      </a:pPr>
                      <a:r>
                        <a:rPr lang="en-US" sz="2099">
                          <a:solidFill>
                            <a:srgbClr val="000000"/>
                          </a:solidFill>
                          <a:latin typeface="Proxima Nova Bold"/>
                        </a:rPr>
                        <a:t>5.231 CLP/hora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Daniel Alday, Tomás Silva, Juan Yampara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877">
                <a:tc>
                  <a:txBody>
                    <a:bodyPr anchor="t" rtlCol="false"/>
                    <a:lstStyle/>
                    <a:p>
                      <a:pPr algn="l">
                        <a:lnSpc>
                          <a:spcPts val="3499"/>
                        </a:lnSpc>
                        <a:defRPr/>
                      </a:pPr>
                      <a:r>
                        <a:rPr lang="en-US" sz="2499">
                          <a:solidFill>
                            <a:srgbClr val="000000"/>
                          </a:solidFill>
                          <a:latin typeface="Proxima Nova Bold"/>
                        </a:rPr>
                        <a:t>Técnico de hardware</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3.077 CLP/hora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Juan Yampara, Tomás Silva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877">
                <a:tc>
                  <a:txBody>
                    <a:bodyPr anchor="t" rtlCol="false"/>
                    <a:lstStyle/>
                    <a:p>
                      <a:pPr algn="l">
                        <a:lnSpc>
                          <a:spcPts val="3499"/>
                        </a:lnSpc>
                        <a:defRPr/>
                      </a:pPr>
                      <a:r>
                        <a:rPr lang="en-US" sz="2499">
                          <a:solidFill>
                            <a:srgbClr val="000000"/>
                          </a:solidFill>
                          <a:latin typeface="Proxima Nova Bold"/>
                        </a:rPr>
                        <a:t>Diseñador</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3.692 CLP/hora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Tomás Silva, Daniel Alday</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877">
                <a:tc>
                  <a:txBody>
                    <a:bodyPr anchor="t" rtlCol="false"/>
                    <a:lstStyle/>
                    <a:p>
                      <a:pPr algn="l">
                        <a:lnSpc>
                          <a:spcPts val="3499"/>
                        </a:lnSpc>
                        <a:defRPr/>
                      </a:pPr>
                      <a:r>
                        <a:rPr lang="en-US" sz="2499">
                          <a:solidFill>
                            <a:srgbClr val="000000"/>
                          </a:solidFill>
                          <a:latin typeface="Proxima Nova Bold"/>
                        </a:rPr>
                        <a:t>Técnico de redes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3.200 CLP/hora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Juan Yampara, Daniel Alday</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247190">
                <a:tc>
                  <a:txBody>
                    <a:bodyPr anchor="t" rtlCol="false"/>
                    <a:lstStyle/>
                    <a:p>
                      <a:pPr algn="l">
                        <a:lnSpc>
                          <a:spcPts val="3499"/>
                        </a:lnSpc>
                        <a:defRPr/>
                      </a:pPr>
                      <a:r>
                        <a:rPr lang="en-US" sz="2499">
                          <a:solidFill>
                            <a:srgbClr val="000000"/>
                          </a:solidFill>
                          <a:latin typeface="Proxima Nova Bold"/>
                        </a:rPr>
                        <a:t>Especialista en documentacion</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5.538 CLP/hora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Daniel Alday, Tómas Silva, Juan Yampara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2051202" y="1558264"/>
            <a:ext cx="13812465" cy="1607131"/>
          </a:xfrm>
          <a:prstGeom prst="rect">
            <a:avLst/>
          </a:prstGeom>
        </p:spPr>
        <p:txBody>
          <a:bodyPr anchor="t" rtlCol="false" tIns="0" lIns="0" bIns="0" rIns="0">
            <a:spAutoFit/>
          </a:bodyPr>
          <a:lstStyle/>
          <a:p>
            <a:pPr>
              <a:lnSpc>
                <a:spcPts val="4340"/>
              </a:lnSpc>
              <a:spcBef>
                <a:spcPct val="0"/>
              </a:spcBef>
            </a:pPr>
            <a:r>
              <a:rPr lang="en-US" sz="3100">
                <a:solidFill>
                  <a:srgbClr val="000000"/>
                </a:solidFill>
                <a:latin typeface="Proxima Nova"/>
              </a:rPr>
              <a:t>Para el desarrollo del proyecto se consideran 16 semanas de trabajo contínuo. </a:t>
            </a:r>
          </a:p>
          <a:p>
            <a:pPr>
              <a:lnSpc>
                <a:spcPts val="4340"/>
              </a:lnSpc>
              <a:spcBef>
                <a:spcPct val="0"/>
              </a:spcBef>
            </a:pPr>
            <a:r>
              <a:rPr lang="en-US" sz="3100">
                <a:solidFill>
                  <a:srgbClr val="000000"/>
                </a:solidFill>
                <a:latin typeface="Proxima Nova"/>
              </a:rPr>
              <a:t>Las horas de trabajo de cada rol se organizan y costean de la siguiente manera:</a:t>
            </a:r>
          </a:p>
          <a:p>
            <a:pPr>
              <a:lnSpc>
                <a:spcPts val="4340"/>
              </a:lnSpc>
              <a:spcBef>
                <a:spcPct val="0"/>
              </a:spcBef>
            </a:pPr>
            <a:r>
              <a:rPr lang="en-US" sz="3100">
                <a:solidFill>
                  <a:srgbClr val="000000"/>
                </a:solidFill>
                <a:latin typeface="Proxima Nova Italics"/>
              </a:rPr>
              <a:t>Costos hora por rol</a:t>
            </a:r>
          </a:p>
        </p:txBody>
      </p:sp>
      <p:sp>
        <p:nvSpPr>
          <p:cNvPr name="AutoShape 5" id="5"/>
          <p:cNvSpPr/>
          <p:nvPr/>
        </p:nvSpPr>
        <p:spPr>
          <a:xfrm>
            <a:off x="5147175" y="1009650"/>
            <a:ext cx="7993651" cy="0"/>
          </a:xfrm>
          <a:prstGeom prst="line">
            <a:avLst/>
          </a:prstGeom>
          <a:ln cap="flat" w="38100">
            <a:solidFill>
              <a:srgbClr val="000000">
                <a:alpha val="44706"/>
              </a:srgbClr>
            </a:solidFill>
            <a:prstDash val="solid"/>
            <a:headEnd type="none" len="sm" w="sm"/>
            <a:tailEnd type="none" len="sm" w="sm"/>
          </a:ln>
        </p:spPr>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05805" y="2523419"/>
            <a:ext cx="9152777" cy="537809"/>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Italics"/>
              </a:rPr>
              <a:t>Tiempo dedicado a cada rol</a:t>
            </a:r>
          </a:p>
        </p:txBody>
      </p:sp>
      <p:sp>
        <p:nvSpPr>
          <p:cNvPr name="TextBox 3" id="3"/>
          <p:cNvSpPr txBox="true"/>
          <p:nvPr/>
        </p:nvSpPr>
        <p:spPr>
          <a:xfrm rot="0">
            <a:off x="1286755" y="971550"/>
            <a:ext cx="15547432" cy="1064224"/>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roxima Nova"/>
              </a:rPr>
              <a:t>Las horas semanales mostradas a continuación no necesariamente se cumplen al mismo tiempo. Se considera la totalidad del proyecto al hablar de semanas y horas semanales.</a:t>
            </a:r>
          </a:p>
        </p:txBody>
      </p:sp>
      <p:graphicFrame>
        <p:nvGraphicFramePr>
          <p:cNvPr name="Table 4" id="4"/>
          <p:cNvGraphicFramePr>
            <a:graphicFrameLocks noGrp="true"/>
          </p:cNvGraphicFramePr>
          <p:nvPr/>
        </p:nvGraphicFramePr>
        <p:xfrm>
          <a:off x="1370284" y="3174682"/>
          <a:ext cx="15547432" cy="5307647"/>
        </p:xfrm>
        <a:graphic>
          <a:graphicData uri="http://schemas.openxmlformats.org/drawingml/2006/table">
            <a:tbl>
              <a:tblPr/>
              <a:tblGrid>
                <a:gridCol w="2809599"/>
                <a:gridCol w="4820253"/>
                <a:gridCol w="2862329"/>
                <a:gridCol w="5055252"/>
              </a:tblGrid>
              <a:tr h="844260">
                <a:tc>
                  <a:txBody>
                    <a:bodyPr anchor="t" rtlCol="false"/>
                    <a:lstStyle/>
                    <a:p>
                      <a:pPr algn="ctr">
                        <a:lnSpc>
                          <a:spcPts val="3500"/>
                        </a:lnSpc>
                        <a:defRPr/>
                      </a:pPr>
                      <a:r>
                        <a:rPr lang="en-US" sz="2500">
                          <a:solidFill>
                            <a:srgbClr val="FFFFFF"/>
                          </a:solidFill>
                          <a:latin typeface="Proxima Nova Bold"/>
                        </a:rPr>
                        <a:t>Semanas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Tareas especificas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Horas semanales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Horas totales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805885">
                <a:tc>
                  <a:txBody>
                    <a:bodyPr anchor="t" rtlCol="false"/>
                    <a:lstStyle/>
                    <a:p>
                      <a:pPr algn="ctr">
                        <a:lnSpc>
                          <a:spcPts val="2939"/>
                        </a:lnSpc>
                        <a:defRPr/>
                      </a:pPr>
                      <a:r>
                        <a:rPr lang="en-US" sz="2099">
                          <a:solidFill>
                            <a:srgbClr val="000000"/>
                          </a:solidFill>
                          <a:latin typeface="Proxima Nova Bold"/>
                        </a:rPr>
                        <a:t>9 semana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Programación</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939"/>
                        </a:lnSpc>
                        <a:defRPr/>
                      </a:pPr>
                      <a:r>
                        <a:rPr lang="en-US" sz="2099">
                          <a:solidFill>
                            <a:srgbClr val="000000"/>
                          </a:solidFill>
                          <a:latin typeface="Proxima Nova Bold"/>
                        </a:rPr>
                        <a:t>6 hrs./sem.</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54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885">
                <a:tc>
                  <a:txBody>
                    <a:bodyPr anchor="t" rtlCol="false"/>
                    <a:lstStyle/>
                    <a:p>
                      <a:pPr algn="ctr">
                        <a:lnSpc>
                          <a:spcPts val="2799"/>
                        </a:lnSpc>
                        <a:defRPr/>
                      </a:pPr>
                      <a:r>
                        <a:rPr lang="en-US" sz="1999">
                          <a:solidFill>
                            <a:srgbClr val="000000"/>
                          </a:solidFill>
                          <a:latin typeface="Proxima Nova Bold"/>
                        </a:rPr>
                        <a:t>11</a:t>
                      </a:r>
                      <a:r>
                        <a:rPr lang="en-US" sz="1999">
                          <a:solidFill>
                            <a:srgbClr val="000000"/>
                          </a:solidFill>
                          <a:latin typeface="Proxima Nova Bold"/>
                        </a:rPr>
                        <a:t> semana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Preparación hardware</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3 hrs./sem.</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33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885">
                <a:tc>
                  <a:txBody>
                    <a:bodyPr anchor="t" rtlCol="false"/>
                    <a:lstStyle/>
                    <a:p>
                      <a:pPr algn="ctr">
                        <a:lnSpc>
                          <a:spcPts val="2799"/>
                        </a:lnSpc>
                        <a:defRPr/>
                      </a:pPr>
                      <a:r>
                        <a:rPr lang="en-US" sz="1999">
                          <a:solidFill>
                            <a:srgbClr val="000000"/>
                          </a:solidFill>
                          <a:latin typeface="Proxima Nova Bold"/>
                        </a:rPr>
                        <a:t>7</a:t>
                      </a:r>
                      <a:r>
                        <a:rPr lang="en-US" sz="1999">
                          <a:solidFill>
                            <a:srgbClr val="000000"/>
                          </a:solidFill>
                          <a:latin typeface="Proxima Nova Bold"/>
                        </a:rPr>
                        <a:t> semana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Diseño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1.5 hrs./sem.</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10.5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239847">
                <a:tc>
                  <a:txBody>
                    <a:bodyPr anchor="t" rtlCol="false"/>
                    <a:lstStyle/>
                    <a:p>
                      <a:pPr algn="ctr">
                        <a:lnSpc>
                          <a:spcPts val="2799"/>
                        </a:lnSpc>
                        <a:defRPr/>
                      </a:pPr>
                      <a:r>
                        <a:rPr lang="en-US" sz="1999">
                          <a:solidFill>
                            <a:srgbClr val="000000"/>
                          </a:solidFill>
                          <a:latin typeface="Proxima Nova Bold"/>
                        </a:rPr>
                        <a:t>3</a:t>
                      </a:r>
                      <a:r>
                        <a:rPr lang="en-US" sz="1999">
                          <a:solidFill>
                            <a:srgbClr val="000000"/>
                          </a:solidFill>
                          <a:latin typeface="Proxima Nova Bold"/>
                        </a:rPr>
                        <a:t> semana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Investigacion de tecnologia de redes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4.5 hrs./sem.</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13.5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885">
                <a:tc>
                  <a:txBody>
                    <a:bodyPr anchor="t" rtlCol="false"/>
                    <a:lstStyle/>
                    <a:p>
                      <a:pPr algn="ctr">
                        <a:lnSpc>
                          <a:spcPts val="2799"/>
                        </a:lnSpc>
                        <a:defRPr/>
                      </a:pPr>
                      <a:r>
                        <a:rPr lang="en-US" sz="1999">
                          <a:solidFill>
                            <a:srgbClr val="000000"/>
                          </a:solidFill>
                          <a:latin typeface="Proxima Nova Bold"/>
                        </a:rPr>
                        <a:t>16 semana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Documentar el proyecto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1.5 hrs./sem.</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24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5" id="5"/>
          <p:cNvSpPr txBox="true"/>
          <p:nvPr/>
        </p:nvSpPr>
        <p:spPr>
          <a:xfrm rot="0">
            <a:off x="11624699" y="8888730"/>
            <a:ext cx="4939704" cy="662940"/>
          </a:xfrm>
          <a:prstGeom prst="rect">
            <a:avLst/>
          </a:prstGeom>
        </p:spPr>
        <p:txBody>
          <a:bodyPr anchor="t" rtlCol="false" tIns="0" lIns="0" bIns="0" rIns="0">
            <a:spAutoFit/>
          </a:bodyPr>
          <a:lstStyle/>
          <a:p>
            <a:pPr>
              <a:lnSpc>
                <a:spcPts val="5459"/>
              </a:lnSpc>
              <a:spcBef>
                <a:spcPct val="0"/>
              </a:spcBef>
            </a:pPr>
            <a:r>
              <a:rPr lang="en-US" sz="3899">
                <a:solidFill>
                  <a:srgbClr val="000000"/>
                </a:solidFill>
                <a:latin typeface="Proxima Nova Italics"/>
              </a:rPr>
              <a:t>Horas totales: 135 hrs</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651378" y="101760"/>
            <a:ext cx="12953418" cy="1767531"/>
          </a:xfrm>
          <a:prstGeom prst="rect">
            <a:avLst/>
          </a:prstGeom>
        </p:spPr>
        <p:txBody>
          <a:bodyPr anchor="t" rtlCol="false" tIns="0" lIns="0" bIns="0" rIns="0">
            <a:spAutoFit/>
          </a:bodyPr>
          <a:lstStyle/>
          <a:p>
            <a:pPr>
              <a:lnSpc>
                <a:spcPts val="14402"/>
              </a:lnSpc>
              <a:spcBef>
                <a:spcPct val="0"/>
              </a:spcBef>
            </a:pPr>
            <a:r>
              <a:rPr lang="en-US" sz="10287">
                <a:solidFill>
                  <a:srgbClr val="000000"/>
                </a:solidFill>
                <a:latin typeface="Proxima Nova Bold"/>
              </a:rPr>
              <a:t>Contenidos</a:t>
            </a:r>
          </a:p>
        </p:txBody>
      </p:sp>
      <p:sp>
        <p:nvSpPr>
          <p:cNvPr name="AutoShape 3" id="3"/>
          <p:cNvSpPr/>
          <p:nvPr/>
        </p:nvSpPr>
        <p:spPr>
          <a:xfrm>
            <a:off x="1854925" y="1665476"/>
            <a:ext cx="6492240" cy="0"/>
          </a:xfrm>
          <a:prstGeom prst="line">
            <a:avLst/>
          </a:prstGeom>
          <a:ln cap="flat" w="38100">
            <a:solidFill>
              <a:srgbClr val="000000">
                <a:alpha val="43922"/>
              </a:srgbClr>
            </a:solidFill>
            <a:prstDash val="solid"/>
            <a:headEnd type="none" len="sm" w="sm"/>
            <a:tailEnd type="none" len="sm" w="sm"/>
          </a:ln>
        </p:spPr>
      </p:sp>
      <p:grpSp>
        <p:nvGrpSpPr>
          <p:cNvPr name="Group 4" id="4"/>
          <p:cNvGrpSpPr/>
          <p:nvPr/>
        </p:nvGrpSpPr>
        <p:grpSpPr>
          <a:xfrm rot="0">
            <a:off x="14604795" y="-1292584"/>
            <a:ext cx="7116126" cy="12872168"/>
            <a:chOff x="0" y="0"/>
            <a:chExt cx="812800" cy="1470252"/>
          </a:xfrm>
        </p:grpSpPr>
        <p:sp>
          <p:nvSpPr>
            <p:cNvPr name="Freeform 5" id="5"/>
            <p:cNvSpPr/>
            <p:nvPr/>
          </p:nvSpPr>
          <p:spPr>
            <a:xfrm flipH="false" flipV="false" rot="0">
              <a:off x="0" y="0"/>
              <a:ext cx="812800" cy="1470252"/>
            </a:xfrm>
            <a:custGeom>
              <a:avLst/>
              <a:gdLst/>
              <a:ahLst/>
              <a:cxnLst/>
              <a:rect r="r" b="b" t="t" l="l"/>
              <a:pathLst>
                <a:path h="1470252" w="812800">
                  <a:moveTo>
                    <a:pt x="406400" y="0"/>
                  </a:moveTo>
                  <a:lnTo>
                    <a:pt x="812800" y="735126"/>
                  </a:lnTo>
                  <a:lnTo>
                    <a:pt x="406400" y="1470252"/>
                  </a:lnTo>
                  <a:lnTo>
                    <a:pt x="0" y="735126"/>
                  </a:lnTo>
                  <a:lnTo>
                    <a:pt x="406400" y="0"/>
                  </a:lnTo>
                  <a:close/>
                </a:path>
              </a:pathLst>
            </a:custGeom>
            <a:solidFill>
              <a:srgbClr val="000000"/>
            </a:solidFill>
          </p:spPr>
        </p:sp>
        <p:sp>
          <p:nvSpPr>
            <p:cNvPr name="TextBox 6" id="6"/>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sp>
        <p:nvSpPr>
          <p:cNvPr name="TextBox 7" id="7"/>
          <p:cNvSpPr txBox="true"/>
          <p:nvPr/>
        </p:nvSpPr>
        <p:spPr>
          <a:xfrm rot="0">
            <a:off x="1216066" y="2497941"/>
            <a:ext cx="11688720" cy="752477"/>
          </a:xfrm>
          <a:prstGeom prst="rect">
            <a:avLst/>
          </a:prstGeom>
        </p:spPr>
        <p:txBody>
          <a:bodyPr anchor="t" rtlCol="false" tIns="0" lIns="0" bIns="0" rIns="0">
            <a:spAutoFit/>
          </a:bodyPr>
          <a:lstStyle/>
          <a:p>
            <a:pPr marL="971535" indent="-485768" lvl="1">
              <a:lnSpc>
                <a:spcPts val="6299"/>
              </a:lnSpc>
              <a:buFont typeface="Arial"/>
              <a:buChar char="•"/>
            </a:pPr>
            <a:r>
              <a:rPr lang="en-US" sz="4499">
                <a:solidFill>
                  <a:srgbClr val="000000"/>
                </a:solidFill>
                <a:latin typeface="Proxima Nova Bold"/>
              </a:rPr>
              <a:t>Resumen del proyecto</a:t>
            </a:r>
          </a:p>
        </p:txBody>
      </p:sp>
      <p:sp>
        <p:nvSpPr>
          <p:cNvPr name="TextBox 8" id="8"/>
          <p:cNvSpPr txBox="true"/>
          <p:nvPr/>
        </p:nvSpPr>
        <p:spPr>
          <a:xfrm rot="0">
            <a:off x="1216066" y="5187083"/>
            <a:ext cx="11759179" cy="752477"/>
          </a:xfrm>
          <a:prstGeom prst="rect">
            <a:avLst/>
          </a:prstGeom>
        </p:spPr>
        <p:txBody>
          <a:bodyPr anchor="t" rtlCol="false" tIns="0" lIns="0" bIns="0" rIns="0">
            <a:spAutoFit/>
          </a:bodyPr>
          <a:lstStyle/>
          <a:p>
            <a:pPr marL="971535" indent="-485768" lvl="1">
              <a:lnSpc>
                <a:spcPts val="6299"/>
              </a:lnSpc>
              <a:buFont typeface="Arial"/>
              <a:buChar char="•"/>
            </a:pPr>
            <a:r>
              <a:rPr lang="en-US" sz="4499">
                <a:solidFill>
                  <a:srgbClr val="000000"/>
                </a:solidFill>
                <a:latin typeface="Proxima Nova Bold"/>
              </a:rPr>
              <a:t>Planificacion de los procesos de gestion</a:t>
            </a:r>
          </a:p>
        </p:txBody>
      </p:sp>
      <p:sp>
        <p:nvSpPr>
          <p:cNvPr name="TextBox 9" id="9"/>
          <p:cNvSpPr txBox="true"/>
          <p:nvPr/>
        </p:nvSpPr>
        <p:spPr>
          <a:xfrm rot="0">
            <a:off x="1216066" y="3840968"/>
            <a:ext cx="8769703" cy="752477"/>
          </a:xfrm>
          <a:prstGeom prst="rect">
            <a:avLst/>
          </a:prstGeom>
        </p:spPr>
        <p:txBody>
          <a:bodyPr anchor="t" rtlCol="false" tIns="0" lIns="0" bIns="0" rIns="0">
            <a:spAutoFit/>
          </a:bodyPr>
          <a:lstStyle/>
          <a:p>
            <a:pPr marL="971535" indent="-485768" lvl="1">
              <a:lnSpc>
                <a:spcPts val="6299"/>
              </a:lnSpc>
              <a:buFont typeface="Arial"/>
              <a:buChar char="•"/>
            </a:pPr>
            <a:r>
              <a:rPr lang="en-US" sz="4499">
                <a:solidFill>
                  <a:srgbClr val="000000"/>
                </a:solidFill>
                <a:latin typeface="Proxima Nova Bold"/>
              </a:rPr>
              <a:t>Organizacion del proyecto</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816015" y="2604028"/>
          <a:ext cx="14655970" cy="6279197"/>
        </p:xfrm>
        <a:graphic>
          <a:graphicData uri="http://schemas.openxmlformats.org/drawingml/2006/table">
            <a:tbl>
              <a:tblPr/>
              <a:tblGrid>
                <a:gridCol w="2672682"/>
                <a:gridCol w="2950666"/>
                <a:gridCol w="3475505"/>
                <a:gridCol w="2627140"/>
                <a:gridCol w="2929977"/>
              </a:tblGrid>
              <a:tr h="1322474">
                <a:tc>
                  <a:txBody>
                    <a:bodyPr anchor="t" rtlCol="false"/>
                    <a:lstStyle/>
                    <a:p>
                      <a:pPr algn="ctr">
                        <a:lnSpc>
                          <a:spcPts val="3500"/>
                        </a:lnSpc>
                        <a:defRPr/>
                      </a:pPr>
                      <a:r>
                        <a:rPr lang="en-US" sz="2500">
                          <a:solidFill>
                            <a:srgbClr val="FFFFFF"/>
                          </a:solidFill>
                          <a:latin typeface="Proxima Nova Bold"/>
                        </a:rPr>
                        <a:t>Rol contratado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Horas requeridas p./p.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N° personas encargadas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Total horas requeridas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Costo total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804984">
                <a:tc>
                  <a:txBody>
                    <a:bodyPr anchor="t" rtlCol="false"/>
                    <a:lstStyle/>
                    <a:p>
                      <a:pPr algn="ctr">
                        <a:lnSpc>
                          <a:spcPts val="2939"/>
                        </a:lnSpc>
                        <a:defRPr/>
                      </a:pPr>
                      <a:r>
                        <a:rPr lang="en-US" sz="2099">
                          <a:solidFill>
                            <a:srgbClr val="000000"/>
                          </a:solidFill>
                          <a:latin typeface="Proxima Nova Bold"/>
                        </a:rPr>
                        <a:t>Programador</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54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939"/>
                        </a:lnSpc>
                        <a:defRPr/>
                      </a:pPr>
                      <a:r>
                        <a:rPr lang="en-US" sz="2099">
                          <a:solidFill>
                            <a:srgbClr val="000000"/>
                          </a:solidFill>
                          <a:latin typeface="Proxima Nova Bold"/>
                        </a:rPr>
                        <a:t>3</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162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$847.422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54146">
                <a:tc>
                  <a:txBody>
                    <a:bodyPr anchor="t" rtlCol="false"/>
                    <a:lstStyle/>
                    <a:p>
                      <a:pPr algn="ctr">
                        <a:lnSpc>
                          <a:spcPts val="2799"/>
                        </a:lnSpc>
                        <a:defRPr/>
                      </a:pPr>
                      <a:r>
                        <a:rPr lang="en-US" sz="1999">
                          <a:solidFill>
                            <a:srgbClr val="000000"/>
                          </a:solidFill>
                          <a:latin typeface="Proxima Nova Bold"/>
                        </a:rPr>
                        <a:t>Técnico de hardware</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33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2</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66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$203.082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4984">
                <a:tc>
                  <a:txBody>
                    <a:bodyPr anchor="t" rtlCol="false"/>
                    <a:lstStyle/>
                    <a:p>
                      <a:pPr algn="ctr">
                        <a:lnSpc>
                          <a:spcPts val="2799"/>
                        </a:lnSpc>
                        <a:defRPr/>
                      </a:pPr>
                      <a:r>
                        <a:rPr lang="en-US" sz="1999">
                          <a:solidFill>
                            <a:srgbClr val="000000"/>
                          </a:solidFill>
                          <a:latin typeface="Proxima Nova Bold"/>
                        </a:rPr>
                        <a:t>Diseñador</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10.5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2</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21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$77.532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238461">
                <a:tc>
                  <a:txBody>
                    <a:bodyPr anchor="t" rtlCol="false"/>
                    <a:lstStyle/>
                    <a:p>
                      <a:pPr algn="ctr">
                        <a:lnSpc>
                          <a:spcPts val="2799"/>
                        </a:lnSpc>
                        <a:defRPr/>
                      </a:pPr>
                      <a:r>
                        <a:rPr lang="en-US" sz="1999">
                          <a:solidFill>
                            <a:srgbClr val="000000"/>
                          </a:solidFill>
                          <a:latin typeface="Proxima Nova Bold"/>
                        </a:rPr>
                        <a:t>Técnico de redes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13.5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2</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27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$86.400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54146">
                <a:tc>
                  <a:txBody>
                    <a:bodyPr anchor="t" rtlCol="false"/>
                    <a:lstStyle/>
                    <a:p>
                      <a:pPr algn="ctr">
                        <a:lnSpc>
                          <a:spcPts val="2799"/>
                        </a:lnSpc>
                        <a:defRPr/>
                      </a:pPr>
                      <a:r>
                        <a:rPr lang="en-US" sz="1999">
                          <a:solidFill>
                            <a:srgbClr val="000000"/>
                          </a:solidFill>
                          <a:latin typeface="Proxima Nova Bold"/>
                        </a:rPr>
                        <a:t>Especialista en documentación</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079"/>
                        </a:lnSpc>
                        <a:defRPr/>
                      </a:pPr>
                      <a:r>
                        <a:rPr lang="en-US" sz="2199">
                          <a:solidFill>
                            <a:srgbClr val="000000"/>
                          </a:solidFill>
                          <a:latin typeface="Proxima Nova Bold"/>
                        </a:rPr>
                        <a:t>24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Bold"/>
                        </a:rPr>
                        <a:t>3</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72 hrs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a:rPr>
                        <a:t>$398.736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1816015" y="1960651"/>
            <a:ext cx="9152777" cy="537809"/>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Italics"/>
              </a:rPr>
              <a:t>Costo de la contratación</a:t>
            </a:r>
          </a:p>
        </p:txBody>
      </p:sp>
      <p:sp>
        <p:nvSpPr>
          <p:cNvPr name="TextBox 4" id="4"/>
          <p:cNvSpPr txBox="true"/>
          <p:nvPr/>
        </p:nvSpPr>
        <p:spPr>
          <a:xfrm rot="0">
            <a:off x="6875562" y="9059066"/>
            <a:ext cx="9596423" cy="662922"/>
          </a:xfrm>
          <a:prstGeom prst="rect">
            <a:avLst/>
          </a:prstGeom>
        </p:spPr>
        <p:txBody>
          <a:bodyPr anchor="t" rtlCol="false" tIns="0" lIns="0" bIns="0" rIns="0">
            <a:spAutoFit/>
          </a:bodyPr>
          <a:lstStyle/>
          <a:p>
            <a:pPr>
              <a:lnSpc>
                <a:spcPts val="5459"/>
              </a:lnSpc>
              <a:spcBef>
                <a:spcPct val="0"/>
              </a:spcBef>
            </a:pPr>
            <a:r>
              <a:rPr lang="en-US" sz="3899">
                <a:solidFill>
                  <a:srgbClr val="000000"/>
                </a:solidFill>
                <a:latin typeface="Proxima Nova Italics"/>
              </a:rPr>
              <a:t>Costo total recursos humano: 1.613.172 CLP</a:t>
            </a:r>
          </a:p>
        </p:txBody>
      </p:sp>
      <p:sp>
        <p:nvSpPr>
          <p:cNvPr name="TextBox 5" id="5"/>
          <p:cNvSpPr txBox="true"/>
          <p:nvPr/>
        </p:nvSpPr>
        <p:spPr>
          <a:xfrm rot="0">
            <a:off x="5559076" y="193778"/>
            <a:ext cx="7169847" cy="646430"/>
          </a:xfrm>
          <a:prstGeom prst="rect">
            <a:avLst/>
          </a:prstGeom>
        </p:spPr>
        <p:txBody>
          <a:bodyPr anchor="t" rtlCol="false" tIns="0" lIns="0" bIns="0" rIns="0">
            <a:spAutoFit/>
          </a:bodyPr>
          <a:lstStyle/>
          <a:p>
            <a:pPr>
              <a:lnSpc>
                <a:spcPts val="5319"/>
              </a:lnSpc>
              <a:spcBef>
                <a:spcPct val="0"/>
              </a:spcBef>
            </a:pPr>
            <a:r>
              <a:rPr lang="en-US" sz="3799">
                <a:solidFill>
                  <a:srgbClr val="000000"/>
                </a:solidFill>
                <a:latin typeface="Proxima Nova Bold"/>
              </a:rPr>
              <a:t>Costo total recursos humanos</a:t>
            </a:r>
          </a:p>
        </p:txBody>
      </p:sp>
      <p:sp>
        <p:nvSpPr>
          <p:cNvPr name="AutoShape 6" id="6"/>
          <p:cNvSpPr/>
          <p:nvPr/>
        </p:nvSpPr>
        <p:spPr>
          <a:xfrm>
            <a:off x="5559076" y="821159"/>
            <a:ext cx="6492240" cy="0"/>
          </a:xfrm>
          <a:prstGeom prst="line">
            <a:avLst/>
          </a:prstGeom>
          <a:ln cap="flat" w="38100">
            <a:solidFill>
              <a:srgbClr val="000000">
                <a:alpha val="35686"/>
              </a:srgbClr>
            </a:solidFill>
            <a:prstDash val="solid"/>
            <a:headEnd type="none" len="sm" w="sm"/>
            <a:tailEnd type="none" len="sm" w="sm"/>
          </a:ln>
        </p:spPr>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21636" y="389744"/>
            <a:ext cx="17221222" cy="1098859"/>
            <a:chOff x="0" y="0"/>
            <a:chExt cx="22961629" cy="1465145"/>
          </a:xfrm>
        </p:grpSpPr>
        <p:sp>
          <p:nvSpPr>
            <p:cNvPr name="TextBox 3" id="3"/>
            <p:cNvSpPr txBox="true"/>
            <p:nvPr/>
          </p:nvSpPr>
          <p:spPr>
            <a:xfrm rot="0">
              <a:off x="0" y="-133350"/>
              <a:ext cx="22961629" cy="1547695"/>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Planificacion de los procesos de gestion</a:t>
              </a:r>
            </a:p>
          </p:txBody>
        </p:sp>
        <p:sp>
          <p:nvSpPr>
            <p:cNvPr name="AutoShape 4" id="4"/>
            <p:cNvSpPr/>
            <p:nvPr/>
          </p:nvSpPr>
          <p:spPr>
            <a:xfrm flipV="true">
              <a:off x="223990" y="1414345"/>
              <a:ext cx="20869505" cy="25400"/>
            </a:xfrm>
            <a:prstGeom prst="line">
              <a:avLst/>
            </a:prstGeom>
            <a:ln cap="flat" w="50800">
              <a:solidFill>
                <a:srgbClr val="000000">
                  <a:alpha val="43922"/>
                </a:srgbClr>
              </a:solidFill>
              <a:prstDash val="solid"/>
              <a:headEnd type="none" len="sm" w="sm"/>
              <a:tailEnd type="none" len="sm" w="sm"/>
            </a:ln>
          </p:spPr>
        </p:sp>
      </p:grpSp>
      <p:sp>
        <p:nvSpPr>
          <p:cNvPr name="AutoShape 5" id="5"/>
          <p:cNvSpPr/>
          <p:nvPr/>
        </p:nvSpPr>
        <p:spPr>
          <a:xfrm>
            <a:off x="908276" y="1431453"/>
            <a:ext cx="15602452" cy="0"/>
          </a:xfrm>
          <a:prstGeom prst="line">
            <a:avLst/>
          </a:prstGeom>
          <a:ln cap="flat" w="38100">
            <a:solidFill>
              <a:srgbClr val="000000">
                <a:alpha val="43922"/>
              </a:srgbClr>
            </a:solidFill>
            <a:prstDash val="solid"/>
            <a:headEnd type="none" len="sm" w="sm"/>
            <a:tailEnd type="none" len="sm" w="sm"/>
          </a:ln>
        </p:spPr>
      </p:sp>
      <p:grpSp>
        <p:nvGrpSpPr>
          <p:cNvPr name="Group 6" id="6"/>
          <p:cNvGrpSpPr/>
          <p:nvPr/>
        </p:nvGrpSpPr>
        <p:grpSpPr>
          <a:xfrm rot="5400000">
            <a:off x="5390413" y="-3988482"/>
            <a:ext cx="8617476" cy="20476019"/>
            <a:chOff x="0" y="0"/>
            <a:chExt cx="2269623" cy="5392861"/>
          </a:xfrm>
        </p:grpSpPr>
        <p:sp>
          <p:nvSpPr>
            <p:cNvPr name="Freeform 7" id="7"/>
            <p:cNvSpPr/>
            <p:nvPr/>
          </p:nvSpPr>
          <p:spPr>
            <a:xfrm flipH="false" flipV="false" rot="0">
              <a:off x="0" y="0"/>
              <a:ext cx="2269623" cy="5392861"/>
            </a:xfrm>
            <a:custGeom>
              <a:avLst/>
              <a:gdLst/>
              <a:ahLst/>
              <a:cxnLst/>
              <a:rect r="r" b="b" t="t" l="l"/>
              <a:pathLst>
                <a:path h="5392861" w="2269623">
                  <a:moveTo>
                    <a:pt x="45818" y="0"/>
                  </a:moveTo>
                  <a:lnTo>
                    <a:pt x="2223805" y="0"/>
                  </a:lnTo>
                  <a:cubicBezTo>
                    <a:pt x="2235957" y="0"/>
                    <a:pt x="2247611" y="4827"/>
                    <a:pt x="2256203" y="13420"/>
                  </a:cubicBezTo>
                  <a:cubicBezTo>
                    <a:pt x="2264796" y="22012"/>
                    <a:pt x="2269623" y="33667"/>
                    <a:pt x="2269623" y="45818"/>
                  </a:cubicBezTo>
                  <a:lnTo>
                    <a:pt x="2269623" y="5347043"/>
                  </a:lnTo>
                  <a:cubicBezTo>
                    <a:pt x="2269623" y="5372348"/>
                    <a:pt x="2249110" y="5392861"/>
                    <a:pt x="2223805" y="5392861"/>
                  </a:cubicBezTo>
                  <a:lnTo>
                    <a:pt x="45818" y="5392861"/>
                  </a:lnTo>
                  <a:cubicBezTo>
                    <a:pt x="20514" y="5392861"/>
                    <a:pt x="0" y="5372348"/>
                    <a:pt x="0" y="5347043"/>
                  </a:cubicBezTo>
                  <a:lnTo>
                    <a:pt x="0" y="45818"/>
                  </a:lnTo>
                  <a:cubicBezTo>
                    <a:pt x="0" y="20514"/>
                    <a:pt x="20514" y="0"/>
                    <a:pt x="45818" y="0"/>
                  </a:cubicBezTo>
                  <a:close/>
                </a:path>
              </a:pathLst>
            </a:custGeom>
            <a:solidFill>
              <a:srgbClr val="000000"/>
            </a:solidFill>
          </p:spPr>
        </p:sp>
        <p:sp>
          <p:nvSpPr>
            <p:cNvPr name="TextBox 8" id="8"/>
            <p:cNvSpPr txBox="true"/>
            <p:nvPr/>
          </p:nvSpPr>
          <p:spPr>
            <a:xfrm>
              <a:off x="0" y="-76200"/>
              <a:ext cx="812800" cy="889000"/>
            </a:xfrm>
            <a:prstGeom prst="rect">
              <a:avLst/>
            </a:prstGeom>
          </p:spPr>
          <p:txBody>
            <a:bodyPr anchor="ctr" rtlCol="false" tIns="50800" lIns="50800" bIns="50800" rIns="50800"/>
            <a:lstStyle/>
            <a:p>
              <a:pPr algn="ctr" marL="0" indent="0" lvl="0">
                <a:lnSpc>
                  <a:spcPts val="5740"/>
                </a:lnSpc>
                <a:spcBef>
                  <a:spcPct val="0"/>
                </a:spcBef>
              </a:pPr>
            </a:p>
          </p:txBody>
        </p:sp>
      </p:grpSp>
      <p:sp>
        <p:nvSpPr>
          <p:cNvPr name="TextBox 9" id="9"/>
          <p:cNvSpPr txBox="true"/>
          <p:nvPr/>
        </p:nvSpPr>
        <p:spPr>
          <a:xfrm rot="0">
            <a:off x="749159" y="3163570"/>
            <a:ext cx="8583087" cy="1979930"/>
          </a:xfrm>
          <a:prstGeom prst="rect">
            <a:avLst/>
          </a:prstGeom>
        </p:spPr>
        <p:txBody>
          <a:bodyPr anchor="t" rtlCol="false" tIns="0" lIns="0" bIns="0" rIns="0">
            <a:spAutoFit/>
          </a:bodyPr>
          <a:lstStyle/>
          <a:p>
            <a:pPr marL="820417" indent="-410209" lvl="1">
              <a:lnSpc>
                <a:spcPts val="5319"/>
              </a:lnSpc>
              <a:buFont typeface="Arial"/>
              <a:buChar char="•"/>
            </a:pPr>
            <a:r>
              <a:rPr lang="en-US" sz="3799">
                <a:solidFill>
                  <a:srgbClr val="FFFFFF"/>
                </a:solidFill>
                <a:latin typeface="Proxima Nova Bold"/>
              </a:rPr>
              <a:t>Recursos tangibles</a:t>
            </a:r>
          </a:p>
          <a:p>
            <a:pPr marL="820417" indent="-410209" lvl="1">
              <a:lnSpc>
                <a:spcPts val="5319"/>
              </a:lnSpc>
              <a:buFont typeface="Arial"/>
              <a:buChar char="•"/>
            </a:pPr>
            <a:r>
              <a:rPr lang="en-US" sz="3799">
                <a:solidFill>
                  <a:srgbClr val="FFFFFF"/>
                </a:solidFill>
                <a:latin typeface="Proxima Nova Bold"/>
              </a:rPr>
              <a:t>Recursos intangibles</a:t>
            </a:r>
          </a:p>
          <a:p>
            <a:pPr marL="820417" indent="-410209" lvl="1">
              <a:lnSpc>
                <a:spcPts val="5319"/>
              </a:lnSpc>
              <a:spcBef>
                <a:spcPct val="0"/>
              </a:spcBef>
              <a:buFont typeface="Arial"/>
              <a:buChar char="•"/>
            </a:pPr>
            <a:r>
              <a:rPr lang="en-US" sz="3799">
                <a:solidFill>
                  <a:srgbClr val="FFFFFF"/>
                </a:solidFill>
                <a:latin typeface="Proxima Nova Bold"/>
              </a:rPr>
              <a:t>Tabla de costos totales</a:t>
            </a:r>
          </a:p>
        </p:txBody>
      </p:sp>
      <p:sp>
        <p:nvSpPr>
          <p:cNvPr name="TextBox 10" id="10"/>
          <p:cNvSpPr txBox="true"/>
          <p:nvPr/>
        </p:nvSpPr>
        <p:spPr>
          <a:xfrm rot="0">
            <a:off x="749159" y="8114945"/>
            <a:ext cx="8093724" cy="646430"/>
          </a:xfrm>
          <a:prstGeom prst="rect">
            <a:avLst/>
          </a:prstGeom>
        </p:spPr>
        <p:txBody>
          <a:bodyPr anchor="t" rtlCol="false" tIns="0" lIns="0" bIns="0" rIns="0">
            <a:spAutoFit/>
          </a:bodyPr>
          <a:lstStyle/>
          <a:p>
            <a:pPr algn="ctr">
              <a:lnSpc>
                <a:spcPts val="5320"/>
              </a:lnSpc>
              <a:spcBef>
                <a:spcPct val="0"/>
              </a:spcBef>
            </a:pPr>
            <a:r>
              <a:rPr lang="en-US" sz="3800">
                <a:solidFill>
                  <a:srgbClr val="FFFFFF"/>
                </a:solidFill>
                <a:latin typeface="Proxima Nova Bold"/>
              </a:rPr>
              <a:t>Planificacion de la gestion de riesgos</a:t>
            </a:r>
          </a:p>
        </p:txBody>
      </p:sp>
      <p:sp>
        <p:nvSpPr>
          <p:cNvPr name="TextBox 11" id="11"/>
          <p:cNvSpPr txBox="true"/>
          <p:nvPr/>
        </p:nvSpPr>
        <p:spPr>
          <a:xfrm rot="0">
            <a:off x="721636" y="5629275"/>
            <a:ext cx="6223694" cy="64643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Proxima Nova Bold"/>
              </a:rPr>
              <a:t>Distribucion de tiempos</a:t>
            </a:r>
          </a:p>
        </p:txBody>
      </p:sp>
      <p:sp>
        <p:nvSpPr>
          <p:cNvPr name="TextBox 12" id="12"/>
          <p:cNvSpPr txBox="true"/>
          <p:nvPr/>
        </p:nvSpPr>
        <p:spPr>
          <a:xfrm rot="0">
            <a:off x="721636" y="2459900"/>
            <a:ext cx="4695459" cy="64643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Proxima Nova Bold"/>
              </a:rPr>
              <a:t>Costos totales</a:t>
            </a:r>
          </a:p>
        </p:txBody>
      </p:sp>
      <p:sp>
        <p:nvSpPr>
          <p:cNvPr name="TextBox 13" id="13"/>
          <p:cNvSpPr txBox="true"/>
          <p:nvPr/>
        </p:nvSpPr>
        <p:spPr>
          <a:xfrm rot="0">
            <a:off x="749159" y="6199505"/>
            <a:ext cx="8583087" cy="1313180"/>
          </a:xfrm>
          <a:prstGeom prst="rect">
            <a:avLst/>
          </a:prstGeom>
        </p:spPr>
        <p:txBody>
          <a:bodyPr anchor="t" rtlCol="false" tIns="0" lIns="0" bIns="0" rIns="0">
            <a:spAutoFit/>
          </a:bodyPr>
          <a:lstStyle/>
          <a:p>
            <a:pPr marL="820417" indent="-410209" lvl="1">
              <a:lnSpc>
                <a:spcPts val="5319"/>
              </a:lnSpc>
              <a:buFont typeface="Arial"/>
              <a:buChar char="•"/>
            </a:pPr>
            <a:r>
              <a:rPr lang="en-US" sz="3799">
                <a:solidFill>
                  <a:srgbClr val="FFFFFF"/>
                </a:solidFill>
                <a:latin typeface="Proxima Nova Bold"/>
              </a:rPr>
              <a:t>Carta Gantt</a:t>
            </a:r>
          </a:p>
          <a:p>
            <a:pPr marL="820417" indent="-410209" lvl="1">
              <a:lnSpc>
                <a:spcPts val="5319"/>
              </a:lnSpc>
              <a:spcBef>
                <a:spcPct val="0"/>
              </a:spcBef>
              <a:buFont typeface="Arial"/>
              <a:buChar char="•"/>
            </a:pPr>
            <a:r>
              <a:rPr lang="en-US" sz="3799">
                <a:solidFill>
                  <a:srgbClr val="FFFFFF"/>
                </a:solidFill>
                <a:latin typeface="Proxima Nova Bold"/>
              </a:rPr>
              <a:t>Asignación de tiempos</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444027" y="339530"/>
            <a:ext cx="3399946" cy="689170"/>
          </a:xfrm>
          <a:prstGeom prst="rect">
            <a:avLst/>
          </a:prstGeom>
        </p:spPr>
        <p:txBody>
          <a:bodyPr anchor="t" rtlCol="false" tIns="0" lIns="0" bIns="0" rIns="0">
            <a:spAutoFit/>
          </a:bodyPr>
          <a:lstStyle/>
          <a:p>
            <a:pPr>
              <a:lnSpc>
                <a:spcPts val="5629"/>
              </a:lnSpc>
              <a:spcBef>
                <a:spcPct val="0"/>
              </a:spcBef>
            </a:pPr>
            <a:r>
              <a:rPr lang="en-US" sz="4021">
                <a:solidFill>
                  <a:srgbClr val="000000"/>
                </a:solidFill>
                <a:latin typeface="Proxima Nova Bold"/>
              </a:rPr>
              <a:t>Costos totales</a:t>
            </a:r>
          </a:p>
        </p:txBody>
      </p:sp>
      <p:sp>
        <p:nvSpPr>
          <p:cNvPr name="AutoShape 3" id="3"/>
          <p:cNvSpPr/>
          <p:nvPr/>
        </p:nvSpPr>
        <p:spPr>
          <a:xfrm>
            <a:off x="7444027" y="1008540"/>
            <a:ext cx="3247681" cy="0"/>
          </a:xfrm>
          <a:prstGeom prst="line">
            <a:avLst/>
          </a:prstGeom>
          <a:ln cap="flat" w="38100">
            <a:solidFill>
              <a:srgbClr val="000000">
                <a:alpha val="35686"/>
              </a:srgbClr>
            </a:solidFill>
            <a:prstDash val="solid"/>
            <a:headEnd type="none" len="sm" w="sm"/>
            <a:tailEnd type="none" len="sm" w="sm"/>
          </a:ln>
        </p:spPr>
      </p:sp>
      <p:graphicFrame>
        <p:nvGraphicFramePr>
          <p:cNvPr name="Table 4" id="4"/>
          <p:cNvGraphicFramePr>
            <a:graphicFrameLocks noGrp="true"/>
          </p:cNvGraphicFramePr>
          <p:nvPr/>
        </p:nvGraphicFramePr>
        <p:xfrm>
          <a:off x="1816015" y="2483149"/>
          <a:ext cx="14655970" cy="5676900"/>
        </p:xfrm>
        <a:graphic>
          <a:graphicData uri="http://schemas.openxmlformats.org/drawingml/2006/table">
            <a:tbl>
              <a:tblPr/>
              <a:tblGrid>
                <a:gridCol w="3663992"/>
                <a:gridCol w="2487958"/>
                <a:gridCol w="4840027"/>
                <a:gridCol w="3663992"/>
              </a:tblGrid>
              <a:tr h="843864">
                <a:tc>
                  <a:txBody>
                    <a:bodyPr anchor="t" rtlCol="false"/>
                    <a:lstStyle/>
                    <a:p>
                      <a:pPr algn="ctr">
                        <a:lnSpc>
                          <a:spcPts val="3500"/>
                        </a:lnSpc>
                        <a:defRPr/>
                      </a:pPr>
                      <a:r>
                        <a:rPr lang="en-US" sz="2500">
                          <a:solidFill>
                            <a:srgbClr val="FFFFFF"/>
                          </a:solidFill>
                          <a:latin typeface="Proxima Nova Bold"/>
                        </a:rPr>
                        <a:t>Elementos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Unidades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Costo unitario estimado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Costo total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805506">
                <a:tc>
                  <a:txBody>
                    <a:bodyPr anchor="t" rtlCol="false"/>
                    <a:lstStyle/>
                    <a:p>
                      <a:pPr algn="ctr">
                        <a:lnSpc>
                          <a:spcPts val="2939"/>
                        </a:lnSpc>
                        <a:defRPr/>
                      </a:pPr>
                      <a:r>
                        <a:rPr lang="en-US" sz="2099">
                          <a:solidFill>
                            <a:srgbClr val="000000"/>
                          </a:solidFill>
                          <a:latin typeface="Proxima Nova Bold"/>
                        </a:rPr>
                        <a:t>Notebooks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3</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$500.000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$1.500.000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506">
                <a:tc>
                  <a:txBody>
                    <a:bodyPr anchor="t" rtlCol="false"/>
                    <a:lstStyle/>
                    <a:p>
                      <a:pPr algn="ctr">
                        <a:lnSpc>
                          <a:spcPts val="2799"/>
                        </a:lnSpc>
                        <a:defRPr/>
                      </a:pPr>
                      <a:r>
                        <a:rPr lang="en-US" sz="1999">
                          <a:solidFill>
                            <a:srgbClr val="000000"/>
                          </a:solidFill>
                          <a:latin typeface="Proxima Nova Bold"/>
                        </a:rPr>
                        <a:t>Raspberry Pi (4gb RAM)</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$79.000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$79.000CLP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506">
                <a:tc>
                  <a:txBody>
                    <a:bodyPr anchor="t" rtlCol="false"/>
                    <a:lstStyle/>
                    <a:p>
                      <a:pPr algn="ctr">
                        <a:lnSpc>
                          <a:spcPts val="2799"/>
                        </a:lnSpc>
                        <a:defRPr/>
                      </a:pPr>
                      <a:r>
                        <a:rPr lang="en-US" sz="1999">
                          <a:solidFill>
                            <a:srgbClr val="000000"/>
                          </a:solidFill>
                          <a:latin typeface="Proxima Nova Bold"/>
                        </a:rPr>
                        <a:t>Sensor temperatura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$20.000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$20.000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506">
                <a:tc>
                  <a:txBody>
                    <a:bodyPr anchor="t" rtlCol="false"/>
                    <a:lstStyle/>
                    <a:p>
                      <a:pPr algn="ctr">
                        <a:lnSpc>
                          <a:spcPts val="2799"/>
                        </a:lnSpc>
                        <a:defRPr/>
                      </a:pPr>
                      <a:r>
                        <a:rPr lang="en-US" sz="1999">
                          <a:solidFill>
                            <a:srgbClr val="000000"/>
                          </a:solidFill>
                          <a:latin typeface="Proxima Nova Bold"/>
                        </a:rPr>
                        <a:t>Ritmo cardíaco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$5.000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$5.000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506">
                <a:tc>
                  <a:txBody>
                    <a:bodyPr anchor="t" rtlCol="false"/>
                    <a:lstStyle/>
                    <a:p>
                      <a:pPr algn="ctr">
                        <a:lnSpc>
                          <a:spcPts val="2799"/>
                        </a:lnSpc>
                        <a:defRPr/>
                      </a:pPr>
                      <a:r>
                        <a:rPr lang="en-US" sz="1999">
                          <a:solidFill>
                            <a:srgbClr val="000000"/>
                          </a:solidFill>
                          <a:latin typeface="Proxima Nova Bold"/>
                        </a:rPr>
                        <a:t>Cámara (visión nocturna)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$20.000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$20.000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506">
                <a:tc>
                  <a:txBody>
                    <a:bodyPr anchor="t" rtlCol="false"/>
                    <a:lstStyle/>
                    <a:p>
                      <a:pPr algn="ctr">
                        <a:lnSpc>
                          <a:spcPts val="2799"/>
                        </a:lnSpc>
                        <a:defRPr/>
                      </a:pPr>
                      <a:r>
                        <a:rPr lang="en-US" sz="1999">
                          <a:solidFill>
                            <a:srgbClr val="000000"/>
                          </a:solidFill>
                          <a:latin typeface="Proxima Nova Bold"/>
                        </a:rPr>
                        <a:t>Envio de los elementos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 (p/sensor)</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$30.000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$30.000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5" id="5"/>
          <p:cNvSpPr txBox="true"/>
          <p:nvPr/>
        </p:nvSpPr>
        <p:spPr>
          <a:xfrm rot="0">
            <a:off x="1816015" y="1854996"/>
            <a:ext cx="4425679" cy="537809"/>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Italics"/>
              </a:rPr>
              <a:t>Recursos tangibles</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816015" y="1521308"/>
          <a:ext cx="14655970" cy="2114550"/>
        </p:xfrm>
        <a:graphic>
          <a:graphicData uri="http://schemas.openxmlformats.org/drawingml/2006/table">
            <a:tbl>
              <a:tblPr/>
              <a:tblGrid>
                <a:gridCol w="3663992"/>
                <a:gridCol w="2487958"/>
                <a:gridCol w="4840027"/>
                <a:gridCol w="3663992"/>
              </a:tblGrid>
              <a:tr h="853580">
                <a:tc>
                  <a:txBody>
                    <a:bodyPr anchor="t" rtlCol="false"/>
                    <a:lstStyle/>
                    <a:p>
                      <a:pPr algn="ctr">
                        <a:lnSpc>
                          <a:spcPts val="3500"/>
                        </a:lnSpc>
                        <a:defRPr/>
                      </a:pPr>
                      <a:r>
                        <a:rPr lang="en-US" sz="2500">
                          <a:solidFill>
                            <a:srgbClr val="FFFFFF"/>
                          </a:solidFill>
                          <a:latin typeface="Proxima Nova Bold"/>
                        </a:rPr>
                        <a:t>Elementos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Unidades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Costo unitario estimado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Costo total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1260970">
                <a:tc>
                  <a:txBody>
                    <a:bodyPr anchor="t" rtlCol="false"/>
                    <a:lstStyle/>
                    <a:p>
                      <a:pPr algn="ctr">
                        <a:lnSpc>
                          <a:spcPts val="3499"/>
                        </a:lnSpc>
                        <a:defRPr/>
                      </a:pPr>
                      <a:r>
                        <a:rPr lang="en-US" sz="2499">
                          <a:solidFill>
                            <a:srgbClr val="000000"/>
                          </a:solidFill>
                          <a:latin typeface="Proxima Nova Bold"/>
                        </a:rPr>
                        <a:t>Software </a:t>
                      </a:r>
                      <a:endParaRPr lang="en-US" sz="1100"/>
                    </a:p>
                    <a:p>
                      <a:pPr algn="ctr">
                        <a:lnSpc>
                          <a:spcPts val="3499"/>
                        </a:lnSpc>
                      </a:pPr>
                      <a:r>
                        <a:rPr lang="en-US" sz="2499">
                          <a:solidFill>
                            <a:srgbClr val="000000"/>
                          </a:solidFill>
                          <a:latin typeface="Proxima Nova Bold"/>
                        </a:rPr>
                        <a:t>(Licencias pagadas)</a:t>
                      </a:r>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3</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$6.990 CLP/Mes</a:t>
                      </a:r>
                      <a:endParaRPr lang="en-US" sz="1100"/>
                    </a:p>
                    <a:p>
                      <a:pPr algn="ctr">
                        <a:lnSpc>
                          <a:spcPts val="3499"/>
                        </a:lnSpc>
                      </a:pPr>
                      <a:r>
                        <a:rPr lang="en-US" sz="2499">
                          <a:solidFill>
                            <a:srgbClr val="000000"/>
                          </a:solidFill>
                          <a:latin typeface="Proxima Nova Bold"/>
                        </a:rPr>
                        <a:t>(5 meses)</a:t>
                      </a:r>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3499"/>
                        </a:lnSpc>
                        <a:defRPr/>
                      </a:pPr>
                      <a:r>
                        <a:rPr lang="en-US" sz="2499">
                          <a:solidFill>
                            <a:srgbClr val="000000"/>
                          </a:solidFill>
                          <a:latin typeface="Proxima Nova Bold"/>
                        </a:rPr>
                        <a:t>$34.950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1816015" y="893155"/>
            <a:ext cx="4425679" cy="537809"/>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Italics"/>
              </a:rPr>
              <a:t>Recursos intangibles</a:t>
            </a:r>
          </a:p>
        </p:txBody>
      </p:sp>
      <p:sp>
        <p:nvSpPr>
          <p:cNvPr name="TextBox 4" id="4"/>
          <p:cNvSpPr txBox="true"/>
          <p:nvPr/>
        </p:nvSpPr>
        <p:spPr>
          <a:xfrm rot="0">
            <a:off x="1816015" y="4177404"/>
            <a:ext cx="4425679" cy="537809"/>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Italics"/>
              </a:rPr>
              <a:t>Tabla de costos totales</a:t>
            </a:r>
          </a:p>
        </p:txBody>
      </p:sp>
      <p:graphicFrame>
        <p:nvGraphicFramePr>
          <p:cNvPr name="Table 5" id="5"/>
          <p:cNvGraphicFramePr>
            <a:graphicFrameLocks noGrp="true"/>
          </p:cNvGraphicFramePr>
          <p:nvPr/>
        </p:nvGraphicFramePr>
        <p:xfrm>
          <a:off x="1816015" y="4842567"/>
          <a:ext cx="14655970" cy="3276600"/>
        </p:xfrm>
        <a:graphic>
          <a:graphicData uri="http://schemas.openxmlformats.org/drawingml/2006/table">
            <a:tbl>
              <a:tblPr/>
              <a:tblGrid>
                <a:gridCol w="6277001"/>
                <a:gridCol w="6733944"/>
              </a:tblGrid>
              <a:tr h="848061">
                <a:tc>
                  <a:txBody>
                    <a:bodyPr anchor="t" rtlCol="false"/>
                    <a:lstStyle/>
                    <a:p>
                      <a:pPr algn="ctr">
                        <a:lnSpc>
                          <a:spcPts val="3500"/>
                        </a:lnSpc>
                        <a:defRPr/>
                      </a:pPr>
                      <a:r>
                        <a:rPr lang="en-US" sz="2500">
                          <a:solidFill>
                            <a:srgbClr val="FFFFFF"/>
                          </a:solidFill>
                          <a:latin typeface="Proxima Nova Bold"/>
                        </a:rPr>
                        <a:t>Elementos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Costo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809513">
                <a:tc>
                  <a:txBody>
                    <a:bodyPr anchor="t" rtlCol="false"/>
                    <a:lstStyle/>
                    <a:p>
                      <a:pPr algn="ctr">
                        <a:lnSpc>
                          <a:spcPts val="3499"/>
                        </a:lnSpc>
                        <a:defRPr/>
                      </a:pPr>
                      <a:r>
                        <a:rPr lang="en-US" sz="2499">
                          <a:solidFill>
                            <a:srgbClr val="000000"/>
                          </a:solidFill>
                          <a:latin typeface="Proxima Nova Bold"/>
                        </a:rPr>
                        <a:t>Recursos tangibles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$1.654.000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9513">
                <a:tc>
                  <a:txBody>
                    <a:bodyPr anchor="t" rtlCol="false"/>
                    <a:lstStyle/>
                    <a:p>
                      <a:pPr algn="ctr">
                        <a:lnSpc>
                          <a:spcPts val="3499"/>
                        </a:lnSpc>
                        <a:defRPr/>
                      </a:pPr>
                      <a:r>
                        <a:rPr lang="en-US" sz="2499">
                          <a:solidFill>
                            <a:srgbClr val="000000"/>
                          </a:solidFill>
                          <a:latin typeface="Proxima Nova Bold"/>
                        </a:rPr>
                        <a:t>Recursos intangibles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$34.950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9513">
                <a:tc>
                  <a:txBody>
                    <a:bodyPr anchor="t" rtlCol="false"/>
                    <a:lstStyle/>
                    <a:p>
                      <a:pPr algn="ctr">
                        <a:lnSpc>
                          <a:spcPts val="3499"/>
                        </a:lnSpc>
                        <a:defRPr/>
                      </a:pPr>
                      <a:r>
                        <a:rPr lang="en-US" sz="2499">
                          <a:solidFill>
                            <a:srgbClr val="000000"/>
                          </a:solidFill>
                          <a:latin typeface="Proxima Nova Bold"/>
                        </a:rPr>
                        <a:t>Recursos humanos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$1.613.172 CLP</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9240873" y="8321679"/>
            <a:ext cx="7006229" cy="537809"/>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Bold Italics"/>
              </a:rPr>
              <a:t>Costo total proyecto : $3.302.112 CLP</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930866" y="125093"/>
            <a:ext cx="11883969" cy="903607"/>
          </a:xfrm>
          <a:prstGeom prst="rect">
            <a:avLst/>
          </a:prstGeom>
        </p:spPr>
        <p:txBody>
          <a:bodyPr anchor="t" rtlCol="false" tIns="0" lIns="0" bIns="0" rIns="0">
            <a:spAutoFit/>
          </a:bodyPr>
          <a:lstStyle/>
          <a:p>
            <a:pPr algn="ctr">
              <a:lnSpc>
                <a:spcPts val="7419"/>
              </a:lnSpc>
              <a:spcBef>
                <a:spcPct val="0"/>
              </a:spcBef>
            </a:pPr>
            <a:r>
              <a:rPr lang="en-US" sz="5299">
                <a:solidFill>
                  <a:srgbClr val="000000"/>
                </a:solidFill>
                <a:latin typeface="Proxima Nova Bold"/>
              </a:rPr>
              <a:t>Carta gantt</a:t>
            </a:r>
          </a:p>
        </p:txBody>
      </p:sp>
      <p:sp>
        <p:nvSpPr>
          <p:cNvPr name="AutoShape 3" id="3"/>
          <p:cNvSpPr/>
          <p:nvPr/>
        </p:nvSpPr>
        <p:spPr>
          <a:xfrm>
            <a:off x="7273260" y="1009650"/>
            <a:ext cx="3199181" cy="0"/>
          </a:xfrm>
          <a:prstGeom prst="line">
            <a:avLst/>
          </a:prstGeom>
          <a:ln cap="flat" w="38100">
            <a:solidFill>
              <a:srgbClr val="000000">
                <a:alpha val="40000"/>
              </a:srgbClr>
            </a:solidFill>
            <a:prstDash val="solid"/>
            <a:headEnd type="none" len="sm" w="sm"/>
            <a:tailEnd type="none" len="sm" w="sm"/>
          </a:ln>
        </p:spPr>
      </p:sp>
      <p:grpSp>
        <p:nvGrpSpPr>
          <p:cNvPr name="Group 4" id="4"/>
          <p:cNvGrpSpPr/>
          <p:nvPr/>
        </p:nvGrpSpPr>
        <p:grpSpPr>
          <a:xfrm rot="0">
            <a:off x="-2240328" y="1588818"/>
            <a:ext cx="22307746" cy="9226611"/>
            <a:chOff x="0" y="0"/>
            <a:chExt cx="5875291" cy="2430054"/>
          </a:xfrm>
        </p:grpSpPr>
        <p:sp>
          <p:nvSpPr>
            <p:cNvPr name="Freeform 5" id="5"/>
            <p:cNvSpPr/>
            <p:nvPr/>
          </p:nvSpPr>
          <p:spPr>
            <a:xfrm flipH="false" flipV="false" rot="0">
              <a:off x="0" y="0"/>
              <a:ext cx="5875291" cy="2430054"/>
            </a:xfrm>
            <a:custGeom>
              <a:avLst/>
              <a:gdLst/>
              <a:ahLst/>
              <a:cxnLst/>
              <a:rect r="r" b="b" t="t" l="l"/>
              <a:pathLst>
                <a:path h="2430054" w="5875291">
                  <a:moveTo>
                    <a:pt x="17700" y="0"/>
                  </a:moveTo>
                  <a:lnTo>
                    <a:pt x="5857592" y="0"/>
                  </a:lnTo>
                  <a:cubicBezTo>
                    <a:pt x="5862286" y="0"/>
                    <a:pt x="5866788" y="1865"/>
                    <a:pt x="5870107" y="5184"/>
                  </a:cubicBezTo>
                  <a:cubicBezTo>
                    <a:pt x="5873427" y="8503"/>
                    <a:pt x="5875291" y="13005"/>
                    <a:pt x="5875291" y="17700"/>
                  </a:cubicBezTo>
                  <a:lnTo>
                    <a:pt x="5875291" y="2412354"/>
                  </a:lnTo>
                  <a:cubicBezTo>
                    <a:pt x="5875291" y="2422130"/>
                    <a:pt x="5867367" y="2430054"/>
                    <a:pt x="5857592" y="2430054"/>
                  </a:cubicBezTo>
                  <a:lnTo>
                    <a:pt x="17700" y="2430054"/>
                  </a:lnTo>
                  <a:cubicBezTo>
                    <a:pt x="13005" y="2430054"/>
                    <a:pt x="8503" y="2428189"/>
                    <a:pt x="5184" y="2424870"/>
                  </a:cubicBezTo>
                  <a:cubicBezTo>
                    <a:pt x="1865" y="2421551"/>
                    <a:pt x="0" y="2417049"/>
                    <a:pt x="0" y="2412354"/>
                  </a:cubicBezTo>
                  <a:lnTo>
                    <a:pt x="0" y="17700"/>
                  </a:lnTo>
                  <a:cubicBezTo>
                    <a:pt x="0" y="7924"/>
                    <a:pt x="7924" y="0"/>
                    <a:pt x="17700" y="0"/>
                  </a:cubicBezTo>
                  <a:close/>
                </a:path>
              </a:pathLst>
            </a:custGeom>
            <a:solidFill>
              <a:srgbClr val="000000"/>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Freeform 7" id="7"/>
          <p:cNvSpPr/>
          <p:nvPr/>
        </p:nvSpPr>
        <p:spPr>
          <a:xfrm flipH="false" flipV="false" rot="0">
            <a:off x="679052" y="2754175"/>
            <a:ext cx="16929895" cy="6045465"/>
          </a:xfrm>
          <a:custGeom>
            <a:avLst/>
            <a:gdLst/>
            <a:ahLst/>
            <a:cxnLst/>
            <a:rect r="r" b="b" t="t" l="l"/>
            <a:pathLst>
              <a:path h="6045465" w="16929895">
                <a:moveTo>
                  <a:pt x="0" y="0"/>
                </a:moveTo>
                <a:lnTo>
                  <a:pt x="16929896" y="0"/>
                </a:lnTo>
                <a:lnTo>
                  <a:pt x="16929896" y="6045465"/>
                </a:lnTo>
                <a:lnTo>
                  <a:pt x="0" y="6045465"/>
                </a:lnTo>
                <a:lnTo>
                  <a:pt x="0" y="0"/>
                </a:lnTo>
                <a:close/>
              </a:path>
            </a:pathLst>
          </a:custGeom>
          <a:blipFill>
            <a:blip r:embed="rId2"/>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1673837" y="1540029"/>
            <a:ext cx="8611358" cy="0"/>
          </a:xfrm>
          <a:prstGeom prst="line">
            <a:avLst/>
          </a:prstGeom>
          <a:ln cap="flat" w="38100">
            <a:solidFill>
              <a:srgbClr val="000000">
                <a:alpha val="43922"/>
              </a:srgbClr>
            </a:solidFill>
            <a:prstDash val="solid"/>
            <a:headEnd type="none" len="sm" w="sm"/>
            <a:tailEnd type="none" len="sm" w="sm"/>
          </a:ln>
        </p:spPr>
      </p:sp>
      <p:sp>
        <p:nvSpPr>
          <p:cNvPr name="TextBox 3" id="3"/>
          <p:cNvSpPr txBox="true"/>
          <p:nvPr/>
        </p:nvSpPr>
        <p:spPr>
          <a:xfrm rot="0">
            <a:off x="1673837" y="364971"/>
            <a:ext cx="9809887" cy="1194109"/>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Asignacion de tiempo</a:t>
            </a:r>
          </a:p>
        </p:txBody>
      </p:sp>
      <p:sp>
        <p:nvSpPr>
          <p:cNvPr name="TextBox 4" id="4"/>
          <p:cNvSpPr txBox="true"/>
          <p:nvPr/>
        </p:nvSpPr>
        <p:spPr>
          <a:xfrm rot="0">
            <a:off x="1673837" y="1743343"/>
            <a:ext cx="14655970" cy="1736725"/>
          </a:xfrm>
          <a:prstGeom prst="rect">
            <a:avLst/>
          </a:prstGeom>
        </p:spPr>
        <p:txBody>
          <a:bodyPr anchor="t" rtlCol="false" tIns="0" lIns="0" bIns="0" rIns="0">
            <a:spAutoFit/>
          </a:bodyPr>
          <a:lstStyle/>
          <a:p>
            <a:pPr>
              <a:lnSpc>
                <a:spcPts val="3499"/>
              </a:lnSpc>
              <a:spcBef>
                <a:spcPct val="0"/>
              </a:spcBef>
            </a:pPr>
            <a:r>
              <a:rPr lang="en-US" sz="2499">
                <a:solidFill>
                  <a:srgbClr val="000000"/>
                </a:solidFill>
                <a:latin typeface="Proxima Nova"/>
              </a:rPr>
              <a:t>Para el desarrollo del proyecto se contemplan 16 semanas de trabajo, para las cuales, se trabajará una media de 9 horas semanales.</a:t>
            </a:r>
          </a:p>
          <a:p>
            <a:pPr>
              <a:lnSpc>
                <a:spcPts val="3499"/>
              </a:lnSpc>
              <a:spcBef>
                <a:spcPct val="0"/>
              </a:spcBef>
            </a:pPr>
          </a:p>
          <a:p>
            <a:pPr>
              <a:lnSpc>
                <a:spcPts val="3499"/>
              </a:lnSpc>
              <a:spcBef>
                <a:spcPct val="0"/>
              </a:spcBef>
            </a:pPr>
            <a:r>
              <a:rPr lang="en-US" sz="2499">
                <a:solidFill>
                  <a:srgbClr val="000000"/>
                </a:solidFill>
                <a:latin typeface="Proxima Nova"/>
              </a:rPr>
              <a:t>La duración total del proyecto está estimada en 144 horas de trabajo repartidas en 4 meses de desarrollo.</a:t>
            </a:r>
          </a:p>
        </p:txBody>
      </p:sp>
      <p:sp>
        <p:nvSpPr>
          <p:cNvPr name="TextBox 5" id="5"/>
          <p:cNvSpPr txBox="true"/>
          <p:nvPr/>
        </p:nvSpPr>
        <p:spPr>
          <a:xfrm rot="0">
            <a:off x="1673837" y="4214661"/>
            <a:ext cx="3898083" cy="570793"/>
          </a:xfrm>
          <a:prstGeom prst="rect">
            <a:avLst/>
          </a:prstGeom>
        </p:spPr>
        <p:txBody>
          <a:bodyPr anchor="t" rtlCol="false" tIns="0" lIns="0" bIns="0" rIns="0">
            <a:spAutoFit/>
          </a:bodyPr>
          <a:lstStyle/>
          <a:p>
            <a:pPr>
              <a:lnSpc>
                <a:spcPts val="4759"/>
              </a:lnSpc>
              <a:spcBef>
                <a:spcPct val="0"/>
              </a:spcBef>
            </a:pPr>
            <a:r>
              <a:rPr lang="en-US" sz="3399">
                <a:solidFill>
                  <a:srgbClr val="000000"/>
                </a:solidFill>
                <a:latin typeface="Proxima Nova Bold Italics"/>
              </a:rPr>
              <a:t>Etapas previstas</a:t>
            </a:r>
          </a:p>
        </p:txBody>
      </p:sp>
      <p:graphicFrame>
        <p:nvGraphicFramePr>
          <p:cNvPr name="Table 6" id="6"/>
          <p:cNvGraphicFramePr>
            <a:graphicFrameLocks noGrp="true"/>
          </p:cNvGraphicFramePr>
          <p:nvPr/>
        </p:nvGraphicFramePr>
        <p:xfrm>
          <a:off x="1673837" y="5448474"/>
          <a:ext cx="14655970" cy="3314700"/>
        </p:xfrm>
        <a:graphic>
          <a:graphicData uri="http://schemas.openxmlformats.org/drawingml/2006/table">
            <a:tbl>
              <a:tblPr/>
              <a:tblGrid>
                <a:gridCol w="2777508"/>
                <a:gridCol w="6407834"/>
                <a:gridCol w="5470627"/>
              </a:tblGrid>
              <a:tr h="847947">
                <a:tc>
                  <a:txBody>
                    <a:bodyPr anchor="t" rtlCol="false"/>
                    <a:lstStyle/>
                    <a:p>
                      <a:pPr algn="ctr">
                        <a:lnSpc>
                          <a:spcPts val="3500"/>
                        </a:lnSpc>
                        <a:defRPr/>
                      </a:pPr>
                      <a:r>
                        <a:rPr lang="en-US" sz="2500">
                          <a:solidFill>
                            <a:srgbClr val="FFFFFF"/>
                          </a:solidFill>
                          <a:latin typeface="Proxima Nova Bold"/>
                        </a:rPr>
                        <a:t>Fase</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Semana comprendida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500"/>
                        </a:lnSpc>
                        <a:defRPr/>
                      </a:pPr>
                      <a:r>
                        <a:rPr lang="en-US" sz="2500">
                          <a:solidFill>
                            <a:srgbClr val="FFFFFF"/>
                          </a:solidFill>
                          <a:latin typeface="Proxima Nova Bold"/>
                        </a:rPr>
                        <a:t>Tiempo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847947">
                <a:tc>
                  <a:txBody>
                    <a:bodyPr anchor="t" rtlCol="false"/>
                    <a:lstStyle/>
                    <a:p>
                      <a:pPr algn="ctr">
                        <a:lnSpc>
                          <a:spcPts val="3500"/>
                        </a:lnSpc>
                        <a:defRPr/>
                      </a:pPr>
                      <a:r>
                        <a:rPr lang="en-US" sz="2500">
                          <a:solidFill>
                            <a:srgbClr val="000000"/>
                          </a:solidFill>
                          <a:latin typeface="Proxima Nova Bold"/>
                        </a:rPr>
                        <a:t>Fase 1</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ctr">
                        <a:lnSpc>
                          <a:spcPts val="3779"/>
                        </a:lnSpc>
                        <a:defRPr/>
                      </a:pPr>
                      <a:r>
                        <a:rPr lang="en-US" sz="2700">
                          <a:solidFill>
                            <a:srgbClr val="000000"/>
                          </a:solidFill>
                          <a:latin typeface="Proxima Nova Bold"/>
                        </a:rPr>
                        <a:t>1 a la 5 (5)</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ctr">
                        <a:lnSpc>
                          <a:spcPts val="3500"/>
                        </a:lnSpc>
                        <a:defRPr/>
                      </a:pPr>
                      <a:r>
                        <a:rPr lang="en-US" sz="2500">
                          <a:solidFill>
                            <a:srgbClr val="000000"/>
                          </a:solidFill>
                          <a:latin typeface="Proxima Nova Bold"/>
                        </a:rPr>
                        <a:t>Del 16/08 al 26/09</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r>
              <a:tr h="809403">
                <a:tc>
                  <a:txBody>
                    <a:bodyPr anchor="t" rtlCol="false"/>
                    <a:lstStyle/>
                    <a:p>
                      <a:pPr algn="ctr">
                        <a:lnSpc>
                          <a:spcPts val="3499"/>
                        </a:lnSpc>
                        <a:defRPr/>
                      </a:pPr>
                      <a:r>
                        <a:rPr lang="en-US" sz="2499">
                          <a:solidFill>
                            <a:srgbClr val="000000"/>
                          </a:solidFill>
                          <a:latin typeface="Proxima Nova Bold"/>
                        </a:rPr>
                        <a:t>Fase 2</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6 a la 11 (6)</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Del 27/09 al 07/11</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9403">
                <a:tc>
                  <a:txBody>
                    <a:bodyPr anchor="t" rtlCol="false"/>
                    <a:lstStyle/>
                    <a:p>
                      <a:pPr algn="ctr">
                        <a:lnSpc>
                          <a:spcPts val="3499"/>
                        </a:lnSpc>
                        <a:defRPr/>
                      </a:pPr>
                      <a:r>
                        <a:rPr lang="en-US" sz="2499">
                          <a:solidFill>
                            <a:srgbClr val="000000"/>
                          </a:solidFill>
                          <a:latin typeface="Proxima Nova Bold"/>
                        </a:rPr>
                        <a:t>Fase 3</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12 a la 16 (5)</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Proxima Nova Bold"/>
                        </a:rPr>
                        <a:t>Del 08/11 al 12/12</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7" id="7"/>
          <p:cNvSpPr txBox="true"/>
          <p:nvPr/>
        </p:nvSpPr>
        <p:spPr>
          <a:xfrm rot="0">
            <a:off x="1673837" y="4880704"/>
            <a:ext cx="5774603" cy="422220"/>
          </a:xfrm>
          <a:prstGeom prst="rect">
            <a:avLst/>
          </a:prstGeom>
        </p:spPr>
        <p:txBody>
          <a:bodyPr anchor="t" rtlCol="false" tIns="0" lIns="0" bIns="0" rIns="0">
            <a:spAutoFit/>
          </a:bodyPr>
          <a:lstStyle/>
          <a:p>
            <a:pPr>
              <a:lnSpc>
                <a:spcPts val="3500"/>
              </a:lnSpc>
              <a:spcBef>
                <a:spcPct val="0"/>
              </a:spcBef>
            </a:pPr>
            <a:r>
              <a:rPr lang="en-US" sz="2500">
                <a:solidFill>
                  <a:srgbClr val="000000"/>
                </a:solidFill>
                <a:latin typeface="Proxima Nova Italics"/>
              </a:rPr>
              <a:t>El proyecto se dividira en 3 fase</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1279603"/>
          <a:ext cx="15448502" cy="7600211"/>
        </p:xfrm>
        <a:graphic>
          <a:graphicData uri="http://schemas.openxmlformats.org/drawingml/2006/table">
            <a:tbl>
              <a:tblPr/>
              <a:tblGrid>
                <a:gridCol w="3080535"/>
                <a:gridCol w="1824984"/>
                <a:gridCol w="1774993"/>
                <a:gridCol w="8767989"/>
              </a:tblGrid>
              <a:tr h="842423">
                <a:tc>
                  <a:txBody>
                    <a:bodyPr anchor="t" rtlCol="false"/>
                    <a:lstStyle/>
                    <a:p>
                      <a:pPr algn="ctr">
                        <a:lnSpc>
                          <a:spcPts val="3779"/>
                        </a:lnSpc>
                        <a:defRPr/>
                      </a:pPr>
                      <a:r>
                        <a:rPr lang="en-US" sz="2700">
                          <a:solidFill>
                            <a:srgbClr val="FFFFFF"/>
                          </a:solidFill>
                          <a:latin typeface="Proxima Nova Bold"/>
                        </a:rPr>
                        <a:t>Riesgos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2800"/>
                        </a:lnSpc>
                        <a:defRPr/>
                      </a:pPr>
                      <a:r>
                        <a:rPr lang="en-US" sz="2000">
                          <a:solidFill>
                            <a:srgbClr val="FFFFFF"/>
                          </a:solidFill>
                          <a:latin typeface="Proxima Nova Bold"/>
                        </a:rPr>
                        <a:t>Probabilidad</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2800"/>
                        </a:lnSpc>
                        <a:defRPr/>
                      </a:pPr>
                      <a:r>
                        <a:rPr lang="en-US" sz="2000">
                          <a:solidFill>
                            <a:srgbClr val="FFFFFF"/>
                          </a:solidFill>
                          <a:latin typeface="Proxima Nova Bold"/>
                        </a:rPr>
                        <a:t>Impacto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Accion remedial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1053029">
                <a:tc>
                  <a:txBody>
                    <a:bodyPr anchor="t" rtlCol="false"/>
                    <a:lstStyle/>
                    <a:p>
                      <a:pPr algn="l">
                        <a:lnSpc>
                          <a:spcPts val="2799"/>
                        </a:lnSpc>
                        <a:defRPr/>
                      </a:pPr>
                      <a:r>
                        <a:rPr lang="en-US" sz="1999">
                          <a:solidFill>
                            <a:srgbClr val="000000"/>
                          </a:solidFill>
                          <a:latin typeface="Proxima Nova Bold"/>
                        </a:rPr>
                        <a:t>Funcionamiento deficiente del personal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20%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Marginal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Realizar evaluaciones de desempeño periódicas, fomentar una comunicación abierta y retroalimentación para abordar preocupaciones.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761430">
                <a:tc>
                  <a:txBody>
                    <a:bodyPr anchor="t" rtlCol="false"/>
                    <a:lstStyle/>
                    <a:p>
                      <a:pPr algn="l">
                        <a:lnSpc>
                          <a:spcPts val="2799"/>
                        </a:lnSpc>
                        <a:defRPr/>
                      </a:pPr>
                      <a:r>
                        <a:rPr lang="en-US" sz="1999">
                          <a:solidFill>
                            <a:srgbClr val="000000"/>
                          </a:solidFill>
                          <a:latin typeface="Proxima Nova Bold"/>
                        </a:rPr>
                        <a:t>Poca informacion acerca de las intefaces y comunicacion para Raspberry pi</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40%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Critico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Destinar tiempo adicional para investigar y probar las interfaces con Raspberry Pi antes de integrarlas en el proyecto.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8870">
                <a:tc>
                  <a:txBody>
                    <a:bodyPr anchor="t" rtlCol="false"/>
                    <a:lstStyle/>
                    <a:p>
                      <a:pPr algn="l">
                        <a:lnSpc>
                          <a:spcPts val="2799"/>
                        </a:lnSpc>
                        <a:defRPr/>
                      </a:pPr>
                      <a:r>
                        <a:rPr lang="en-US" sz="1999">
                          <a:solidFill>
                            <a:srgbClr val="000000"/>
                          </a:solidFill>
                          <a:latin typeface="Proxima Nova Bold"/>
                        </a:rPr>
                        <a:t>Mala distribucion de tareas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10%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Marginal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Establecer reuniones regulares de planificación y seguimiento para garantizar una distribución equitativa de las tareas.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53029">
                <a:tc>
                  <a:txBody>
                    <a:bodyPr anchor="t" rtlCol="false"/>
                    <a:lstStyle/>
                    <a:p>
                      <a:pPr algn="l">
                        <a:lnSpc>
                          <a:spcPts val="2799"/>
                        </a:lnSpc>
                        <a:defRPr/>
                      </a:pPr>
                      <a:r>
                        <a:rPr lang="en-US" sz="1999">
                          <a:solidFill>
                            <a:srgbClr val="000000"/>
                          </a:solidFill>
                          <a:latin typeface="Proxima Nova Bold"/>
                        </a:rPr>
                        <a:t>Falta por enfermedad</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40%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Critico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Establecer un plan de contingencia para redistribuir tareas en caso de ausencia.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761430">
                <a:tc>
                  <a:txBody>
                    <a:bodyPr anchor="t" rtlCol="false"/>
                    <a:lstStyle/>
                    <a:p>
                      <a:pPr algn="l">
                        <a:lnSpc>
                          <a:spcPts val="2799"/>
                        </a:lnSpc>
                        <a:defRPr/>
                      </a:pPr>
                      <a:r>
                        <a:rPr lang="en-US" sz="1999">
                          <a:solidFill>
                            <a:srgbClr val="000000"/>
                          </a:solidFill>
                          <a:latin typeface="Proxima Nova Bold"/>
                        </a:rPr>
                        <a:t>Funcionamiento defectuoso de los dispositivos involucrados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20%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Catastrofico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Realizar pruebas rigurosas y mantenimiento preventivo de los dispositivos, y tener un plan de contingencia para la rápida sustitución de dispositivos en caso de fallos.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1028700" y="129084"/>
            <a:ext cx="9583719" cy="752403"/>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Proxima Nova Bold"/>
              </a:rPr>
              <a:t>Planificacion de la gestion de riesgos</a:t>
            </a:r>
          </a:p>
        </p:txBody>
      </p:sp>
      <p:sp>
        <p:nvSpPr>
          <p:cNvPr name="AutoShape 4" id="4"/>
          <p:cNvSpPr/>
          <p:nvPr/>
        </p:nvSpPr>
        <p:spPr>
          <a:xfrm flipV="true">
            <a:off x="1028736" y="881487"/>
            <a:ext cx="10016289" cy="19050"/>
          </a:xfrm>
          <a:prstGeom prst="line">
            <a:avLst/>
          </a:prstGeom>
          <a:ln cap="flat" w="38100">
            <a:solidFill>
              <a:srgbClr val="000000">
                <a:alpha val="40000"/>
              </a:srgbClr>
            </a:solidFill>
            <a:prstDash val="solid"/>
            <a:headEnd type="none" len="sm" w="sm"/>
            <a:tailEnd type="none" len="sm" w="sm"/>
          </a:ln>
        </p:spPr>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1131342"/>
          <a:ext cx="15448502" cy="7847090"/>
        </p:xfrm>
        <a:graphic>
          <a:graphicData uri="http://schemas.openxmlformats.org/drawingml/2006/table">
            <a:tbl>
              <a:tblPr/>
              <a:tblGrid>
                <a:gridCol w="3080535"/>
                <a:gridCol w="1824984"/>
                <a:gridCol w="1774993"/>
                <a:gridCol w="8767989"/>
              </a:tblGrid>
              <a:tr h="842290">
                <a:tc>
                  <a:txBody>
                    <a:bodyPr anchor="t" rtlCol="false"/>
                    <a:lstStyle/>
                    <a:p>
                      <a:pPr algn="ctr">
                        <a:lnSpc>
                          <a:spcPts val="3779"/>
                        </a:lnSpc>
                        <a:defRPr/>
                      </a:pPr>
                      <a:r>
                        <a:rPr lang="en-US" sz="2700">
                          <a:solidFill>
                            <a:srgbClr val="FFFFFF"/>
                          </a:solidFill>
                          <a:latin typeface="Proxima Nova Bold"/>
                        </a:rPr>
                        <a:t>Riesgos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2800"/>
                        </a:lnSpc>
                        <a:defRPr/>
                      </a:pPr>
                      <a:r>
                        <a:rPr lang="en-US" sz="2000">
                          <a:solidFill>
                            <a:srgbClr val="FFFFFF"/>
                          </a:solidFill>
                          <a:latin typeface="Proxima Nova Bold"/>
                        </a:rPr>
                        <a:t>Probabilidad</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2800"/>
                        </a:lnSpc>
                        <a:defRPr/>
                      </a:pPr>
                      <a:r>
                        <a:rPr lang="en-US" sz="2000">
                          <a:solidFill>
                            <a:srgbClr val="FFFFFF"/>
                          </a:solidFill>
                          <a:latin typeface="Proxima Nova Bold"/>
                        </a:rPr>
                        <a:t>Impacto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c>
                  <a:txBody>
                    <a:bodyPr anchor="t" rtlCol="false"/>
                    <a:lstStyle/>
                    <a:p>
                      <a:pPr algn="ctr">
                        <a:lnSpc>
                          <a:spcPts val="3779"/>
                        </a:lnSpc>
                        <a:defRPr/>
                      </a:pPr>
                      <a:r>
                        <a:rPr lang="en-US" sz="2700">
                          <a:solidFill>
                            <a:srgbClr val="FFFFFF"/>
                          </a:solidFill>
                          <a:latin typeface="Proxima Nova Bold"/>
                        </a:rPr>
                        <a:t>Accion remedial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000000"/>
                    </a:solidFill>
                  </a:tcPr>
                </a:tc>
              </a:tr>
              <a:tr h="1052862">
                <a:tc>
                  <a:txBody>
                    <a:bodyPr anchor="t" rtlCol="false"/>
                    <a:lstStyle/>
                    <a:p>
                      <a:pPr algn="l">
                        <a:lnSpc>
                          <a:spcPts val="2799"/>
                        </a:lnSpc>
                        <a:defRPr/>
                      </a:pPr>
                      <a:r>
                        <a:rPr lang="en-US" sz="1999">
                          <a:solidFill>
                            <a:srgbClr val="000000"/>
                          </a:solidFill>
                          <a:latin typeface="Proxima Nova Bold"/>
                        </a:rPr>
                        <a:t>Daño de hardware utilizado para el sistema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30%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Catastrofico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Almacenar adecuadamente los materiales y equipos, evitando condiciones adversas.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446043">
                <a:tc>
                  <a:txBody>
                    <a:bodyPr anchor="t" rtlCol="false"/>
                    <a:lstStyle/>
                    <a:p>
                      <a:pPr algn="l">
                        <a:lnSpc>
                          <a:spcPts val="2799"/>
                        </a:lnSpc>
                        <a:defRPr/>
                      </a:pPr>
                      <a:r>
                        <a:rPr lang="en-US" sz="1999">
                          <a:solidFill>
                            <a:srgbClr val="000000"/>
                          </a:solidFill>
                          <a:latin typeface="Proxima Nova Bold"/>
                        </a:rPr>
                        <a:t>Perdida de la documentacion</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10%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Catastrofico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Implementar un sistema de gestión de documentos sólido, realizar copias de seguridad regulares.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8691">
                <a:tc>
                  <a:txBody>
                    <a:bodyPr anchor="t" rtlCol="false"/>
                    <a:lstStyle/>
                    <a:p>
                      <a:pPr algn="l">
                        <a:lnSpc>
                          <a:spcPts val="2799"/>
                        </a:lnSpc>
                        <a:defRPr/>
                      </a:pPr>
                      <a:r>
                        <a:rPr lang="en-US" sz="1999">
                          <a:solidFill>
                            <a:srgbClr val="000000"/>
                          </a:solidFill>
                          <a:latin typeface="Proxima Nova Bold"/>
                        </a:rPr>
                        <a:t>Mala administracion de tiempos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20%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Marginal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Utilizar herramientas de organización y planificación para poder estar consciente de los plazos de entrega.</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761151">
                <a:tc>
                  <a:txBody>
                    <a:bodyPr anchor="t" rtlCol="false"/>
                    <a:lstStyle/>
                    <a:p>
                      <a:pPr algn="l">
                        <a:lnSpc>
                          <a:spcPts val="2799"/>
                        </a:lnSpc>
                        <a:defRPr/>
                      </a:pPr>
                      <a:r>
                        <a:rPr lang="en-US" sz="1999">
                          <a:solidFill>
                            <a:srgbClr val="000000"/>
                          </a:solidFill>
                          <a:latin typeface="Proxima Nova Bold"/>
                        </a:rPr>
                        <a:t>Poca documentacion relacionada a los subsistemas del proyecto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40%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Marginal</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Priorizar la documentación relacionada a los subsistemas y registrar la documentación existente encontrada por parte de algún miembro del equipo.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616053">
                <a:tc>
                  <a:txBody>
                    <a:bodyPr anchor="t" rtlCol="false"/>
                    <a:lstStyle/>
                    <a:p>
                      <a:pPr algn="l">
                        <a:lnSpc>
                          <a:spcPts val="2799"/>
                        </a:lnSpc>
                        <a:defRPr/>
                      </a:pPr>
                      <a:r>
                        <a:rPr lang="en-US" sz="1999">
                          <a:solidFill>
                            <a:srgbClr val="000000"/>
                          </a:solidFill>
                          <a:latin typeface="Proxima Nova Bold"/>
                        </a:rPr>
                        <a:t>Retraso en las entregas del proyecto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20%</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Proxima Nova"/>
                        </a:rPr>
                        <a:t>Catastrofico</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Proxima Nova"/>
                        </a:rPr>
                        <a:t>Monitorea de cerca el avance del proyecto y toma medidas preventivas para evitar retrasos.</a:t>
                      </a:r>
                      <a:endParaRPr lang="en-US" sz="1100"/>
                    </a:p>
                  </a:txBody>
                  <a:tcPr marL="114300" marR="114300" marT="114300" marB="1143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86009" y="2790523"/>
            <a:ext cx="143720" cy="14372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5" id="5"/>
          <p:cNvGrpSpPr/>
          <p:nvPr/>
        </p:nvGrpSpPr>
        <p:grpSpPr>
          <a:xfrm rot="0">
            <a:off x="3586009" y="4548389"/>
            <a:ext cx="143720" cy="14372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8" id="8"/>
          <p:cNvGrpSpPr/>
          <p:nvPr/>
        </p:nvGrpSpPr>
        <p:grpSpPr>
          <a:xfrm rot="0">
            <a:off x="3586009" y="5827014"/>
            <a:ext cx="143720" cy="1437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11" id="11"/>
          <p:cNvSpPr txBox="true"/>
          <p:nvPr/>
        </p:nvSpPr>
        <p:spPr>
          <a:xfrm rot="0">
            <a:off x="6326519" y="364971"/>
            <a:ext cx="4548661" cy="1194109"/>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Conclusión</a:t>
            </a:r>
          </a:p>
        </p:txBody>
      </p:sp>
      <p:sp>
        <p:nvSpPr>
          <p:cNvPr name="AutoShape 12" id="12"/>
          <p:cNvSpPr/>
          <p:nvPr/>
        </p:nvSpPr>
        <p:spPr>
          <a:xfrm>
            <a:off x="6533564" y="1540029"/>
            <a:ext cx="4134572" cy="0"/>
          </a:xfrm>
          <a:prstGeom prst="line">
            <a:avLst/>
          </a:prstGeom>
          <a:ln cap="flat" w="38100">
            <a:solidFill>
              <a:srgbClr val="000000">
                <a:alpha val="45882"/>
              </a:srgbClr>
            </a:solidFill>
            <a:prstDash val="solid"/>
            <a:headEnd type="none" len="sm" w="sm"/>
            <a:tailEnd type="none" len="sm" w="sm"/>
          </a:ln>
        </p:spPr>
      </p:sp>
      <p:sp>
        <p:nvSpPr>
          <p:cNvPr name="TextBox 13" id="13"/>
          <p:cNvSpPr txBox="true"/>
          <p:nvPr/>
        </p:nvSpPr>
        <p:spPr>
          <a:xfrm rot="0">
            <a:off x="3910909" y="2550391"/>
            <a:ext cx="10693886" cy="1661795"/>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Bold"/>
              </a:rPr>
              <a:t>Los objetivos, restricciones, suposiciones y riesgos quedaron descritos para que el grupo considere y actúe en consecuencia. </a:t>
            </a:r>
          </a:p>
        </p:txBody>
      </p:sp>
      <p:grpSp>
        <p:nvGrpSpPr>
          <p:cNvPr name="Group 14" id="14"/>
          <p:cNvGrpSpPr/>
          <p:nvPr/>
        </p:nvGrpSpPr>
        <p:grpSpPr>
          <a:xfrm rot="0">
            <a:off x="14604795" y="-1292584"/>
            <a:ext cx="7116126" cy="12872168"/>
            <a:chOff x="0" y="0"/>
            <a:chExt cx="812800" cy="1470252"/>
          </a:xfrm>
        </p:grpSpPr>
        <p:sp>
          <p:nvSpPr>
            <p:cNvPr name="Freeform 15" id="15"/>
            <p:cNvSpPr/>
            <p:nvPr/>
          </p:nvSpPr>
          <p:spPr>
            <a:xfrm flipH="false" flipV="false" rot="0">
              <a:off x="0" y="0"/>
              <a:ext cx="812800" cy="1470252"/>
            </a:xfrm>
            <a:custGeom>
              <a:avLst/>
              <a:gdLst/>
              <a:ahLst/>
              <a:cxnLst/>
              <a:rect r="r" b="b" t="t" l="l"/>
              <a:pathLst>
                <a:path h="1470252" w="812800">
                  <a:moveTo>
                    <a:pt x="406400" y="0"/>
                  </a:moveTo>
                  <a:lnTo>
                    <a:pt x="812800" y="735126"/>
                  </a:lnTo>
                  <a:lnTo>
                    <a:pt x="406400" y="1470252"/>
                  </a:lnTo>
                  <a:lnTo>
                    <a:pt x="0" y="735126"/>
                  </a:lnTo>
                  <a:lnTo>
                    <a:pt x="406400" y="0"/>
                  </a:lnTo>
                  <a:close/>
                </a:path>
              </a:pathLst>
            </a:custGeom>
            <a:solidFill>
              <a:srgbClr val="000000"/>
            </a:solidFill>
          </p:spPr>
        </p:sp>
        <p:sp>
          <p:nvSpPr>
            <p:cNvPr name="TextBox 16" id="16"/>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sp>
        <p:nvSpPr>
          <p:cNvPr name="TextBox 17" id="17"/>
          <p:cNvSpPr txBox="true"/>
          <p:nvPr/>
        </p:nvSpPr>
        <p:spPr>
          <a:xfrm rot="0">
            <a:off x="3910909" y="4358682"/>
            <a:ext cx="9986128" cy="1099820"/>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Bold"/>
              </a:rPr>
              <a:t>Quedan claro las entidades, roles y personal a cargo para el desarrollo del proyecto.</a:t>
            </a:r>
          </a:p>
        </p:txBody>
      </p:sp>
      <p:sp>
        <p:nvSpPr>
          <p:cNvPr name="TextBox 18" id="18"/>
          <p:cNvSpPr txBox="true"/>
          <p:nvPr/>
        </p:nvSpPr>
        <p:spPr>
          <a:xfrm rot="0">
            <a:off x="3910909" y="5601377"/>
            <a:ext cx="9787517" cy="2223770"/>
          </a:xfrm>
          <a:prstGeom prst="rect">
            <a:avLst/>
          </a:prstGeom>
        </p:spPr>
        <p:txBody>
          <a:bodyPr anchor="t" rtlCol="false" tIns="0" lIns="0" bIns="0" rIns="0">
            <a:spAutoFit/>
          </a:bodyPr>
          <a:lstStyle/>
          <a:p>
            <a:pPr>
              <a:lnSpc>
                <a:spcPts val="4480"/>
              </a:lnSpc>
              <a:spcBef>
                <a:spcPct val="0"/>
              </a:spcBef>
            </a:pPr>
            <a:r>
              <a:rPr lang="en-US" sz="3200">
                <a:solidFill>
                  <a:srgbClr val="000000"/>
                </a:solidFill>
                <a:latin typeface="Proxima Nova Bold"/>
              </a:rPr>
              <a:t>La planificación del proyecto, como los dispositivos a utilizar y los costos que conlleva el desarrollo del sistema, se han puesto como guía y limitantes para desarrollarlo.</a:t>
            </a:r>
          </a:p>
        </p:txBody>
      </p:sp>
      <p:sp>
        <p:nvSpPr>
          <p:cNvPr name="Freeform 19" id="19"/>
          <p:cNvSpPr/>
          <p:nvPr/>
        </p:nvSpPr>
        <p:spPr>
          <a:xfrm flipH="false" flipV="false" rot="0">
            <a:off x="16784454" y="0"/>
            <a:ext cx="474846" cy="436371"/>
          </a:xfrm>
          <a:custGeom>
            <a:avLst/>
            <a:gdLst/>
            <a:ahLst/>
            <a:cxnLst/>
            <a:rect r="r" b="b" t="t" l="l"/>
            <a:pathLst>
              <a:path h="436371" w="474846">
                <a:moveTo>
                  <a:pt x="0" y="0"/>
                </a:moveTo>
                <a:lnTo>
                  <a:pt x="474846" y="0"/>
                </a:lnTo>
                <a:lnTo>
                  <a:pt x="474846" y="436371"/>
                </a:lnTo>
                <a:lnTo>
                  <a:pt x="0" y="4363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833306" y="364971"/>
            <a:ext cx="5001612" cy="1194109"/>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Referencias</a:t>
            </a:r>
          </a:p>
        </p:txBody>
      </p:sp>
      <p:sp>
        <p:nvSpPr>
          <p:cNvPr name="AutoShape 3" id="3"/>
          <p:cNvSpPr/>
          <p:nvPr/>
        </p:nvSpPr>
        <p:spPr>
          <a:xfrm>
            <a:off x="5973762" y="1520980"/>
            <a:ext cx="4448928" cy="19049"/>
          </a:xfrm>
          <a:prstGeom prst="line">
            <a:avLst/>
          </a:prstGeom>
          <a:ln cap="flat" w="38100">
            <a:solidFill>
              <a:srgbClr val="000000">
                <a:alpha val="45882"/>
              </a:srgbClr>
            </a:solidFill>
            <a:prstDash val="solid"/>
            <a:headEnd type="none" len="sm" w="sm"/>
            <a:tailEnd type="none" len="sm" w="sm"/>
          </a:ln>
        </p:spPr>
      </p:sp>
      <p:sp>
        <p:nvSpPr>
          <p:cNvPr name="TextBox 4" id="4"/>
          <p:cNvSpPr txBox="true"/>
          <p:nvPr/>
        </p:nvSpPr>
        <p:spPr>
          <a:xfrm rot="0">
            <a:off x="305559" y="2222500"/>
            <a:ext cx="17549567" cy="7035800"/>
          </a:xfrm>
          <a:prstGeom prst="rect">
            <a:avLst/>
          </a:prstGeom>
        </p:spPr>
        <p:txBody>
          <a:bodyPr anchor="t" rtlCol="false" tIns="0" lIns="0" bIns="0" rIns="0">
            <a:spAutoFit/>
          </a:bodyPr>
          <a:lstStyle/>
          <a:p>
            <a:pPr>
              <a:lnSpc>
                <a:spcPts val="2799"/>
              </a:lnSpc>
              <a:spcBef>
                <a:spcPct val="0"/>
              </a:spcBef>
            </a:pPr>
            <a:r>
              <a:rPr lang="en-US" sz="1999">
                <a:solidFill>
                  <a:srgbClr val="000000"/>
                </a:solidFill>
                <a:latin typeface="Open Sans Extra Bold"/>
              </a:rPr>
              <a:t>1. Servicio Nacional de la Discapacidad [SENADIS], «Folleto Tercer Estudio Nacional de la Discapacidad - lll ENDISC 2022», https://www.senadis.gob.cl, 2022. https://www.senadis.gob.cl/descarga/i/7171/documento (accedido 12 de septiembre de 2023).</a:t>
            </a:r>
          </a:p>
          <a:p>
            <a:pPr>
              <a:lnSpc>
                <a:spcPts val="2799"/>
              </a:lnSpc>
              <a:spcBef>
                <a:spcPct val="0"/>
              </a:spcBef>
            </a:pPr>
            <a:r>
              <a:rPr lang="en-US" sz="1999">
                <a:solidFill>
                  <a:srgbClr val="000000"/>
                </a:solidFill>
                <a:latin typeface="Open Sans Extra Bold"/>
              </a:rPr>
              <a:t>2. R. P. Ltd, «Raspberry Pi OS – Raspberry Pi», Raspberry Pi. https://www.raspberrypi.com/software/</a:t>
            </a:r>
          </a:p>
          <a:p>
            <a:pPr>
              <a:lnSpc>
                <a:spcPts val="2799"/>
              </a:lnSpc>
              <a:spcBef>
                <a:spcPct val="0"/>
              </a:spcBef>
            </a:pPr>
            <a:r>
              <a:rPr lang="en-US" sz="1999">
                <a:solidFill>
                  <a:srgbClr val="000000"/>
                </a:solidFill>
                <a:latin typeface="Open Sans Extra Bold"/>
              </a:rPr>
              <a:t>3. «Raspberry Pi Documentation - Raspberry Pi OS». https://www.raspberrypi.com/documentation/computers/os.html</a:t>
            </a:r>
          </a:p>
          <a:p>
            <a:pPr>
              <a:lnSpc>
                <a:spcPts val="2799"/>
              </a:lnSpc>
              <a:spcBef>
                <a:spcPct val="0"/>
              </a:spcBef>
            </a:pPr>
            <a:r>
              <a:rPr lang="en-US" sz="1999">
                <a:solidFill>
                  <a:srgbClr val="000000"/>
                </a:solidFill>
                <a:latin typeface="Open Sans Extra Bold"/>
              </a:rPr>
              <a:t>4. 5. Paguayo, «Raspberry Pi 4 - Raspberry Pi», Raspberry Pi, sep. 2019, [En línea]. Disponible en: https://raspberrypi.cl/raspberry-pi-4/ </a:t>
            </a:r>
          </a:p>
          <a:p>
            <a:pPr>
              <a:lnSpc>
                <a:spcPts val="2799"/>
              </a:lnSpc>
              <a:spcBef>
                <a:spcPct val="0"/>
              </a:spcBef>
            </a:pPr>
            <a:r>
              <a:rPr lang="en-US" sz="1999">
                <a:solidFill>
                  <a:srgbClr val="000000"/>
                </a:solidFill>
                <a:latin typeface="Open Sans Extra Bold"/>
              </a:rPr>
              <a:t>6. «Termómetro infrarrojo». https://mx.omega.com/prodinfo/termometro-infrarrojo.html#:~:text=Introducci%C3%B3n%20a%20los%20term%C3%B3metros%20infrarrojos,variaci%C3%B3n%20en%20la%20temperatura%20ambiente</a:t>
            </a:r>
          </a:p>
          <a:p>
            <a:pPr>
              <a:lnSpc>
                <a:spcPts val="2799"/>
              </a:lnSpc>
              <a:spcBef>
                <a:spcPct val="0"/>
              </a:spcBef>
            </a:pPr>
            <a:r>
              <a:rPr lang="en-US" sz="1999">
                <a:solidFill>
                  <a:srgbClr val="000000"/>
                </a:solidFill>
                <a:latin typeface="Open Sans Extra Bold"/>
              </a:rPr>
              <a:t>7. R. Medrán Medrán, «Medición del ritmo cardíaco mediante Fotopletismografía», e-reading «Trabajos y proyectos de estudios de la E.T.S.T», 2018. https://biblus.us.es/bibing/proyectos/abreproy/12461 (accedido 24 de septiembre de 2023).</a:t>
            </a:r>
          </a:p>
          <a:p>
            <a:pPr>
              <a:lnSpc>
                <a:spcPts val="2799"/>
              </a:lnSpc>
              <a:spcBef>
                <a:spcPct val="0"/>
              </a:spcBef>
            </a:pPr>
            <a:r>
              <a:rPr lang="en-US" sz="1999">
                <a:solidFill>
                  <a:srgbClr val="000000"/>
                </a:solidFill>
                <a:latin typeface="Open Sans Extra Bold"/>
              </a:rPr>
              <a:t>8. «Aumento en la efectividad de la identificación de cimas y pies en el pulso fotopletismográfico al reconstruirlo mediante filtrado adaptativo», ScieELO, [En línea]. Disponible en: https://www.scielo.org.mx/scielo.php?script=sci_arttext&amp;pid=S1405-99402017000100061&amp;lang=pt </a:t>
            </a:r>
          </a:p>
          <a:p>
            <a:pPr>
              <a:lnSpc>
                <a:spcPts val="2799"/>
              </a:lnSpc>
              <a:spcBef>
                <a:spcPct val="0"/>
              </a:spcBef>
            </a:pPr>
            <a:r>
              <a:rPr lang="en-US" sz="1999">
                <a:solidFill>
                  <a:srgbClr val="000000"/>
                </a:solidFill>
                <a:latin typeface="Open Sans Extra Bold"/>
              </a:rPr>
              <a:t>9. SriTu Hobby, «How to use the heart Pulse Sensor with Arduino | Heart Pulse Monitoring System», YouTube. 3 de octubre de 2021. [En línea]. Disponible en: https://www.youtube.com/watch?v=aKus0FV4deU </a:t>
            </a:r>
          </a:p>
          <a:p>
            <a:pPr>
              <a:lnSpc>
                <a:spcPts val="2799"/>
              </a:lnSpc>
              <a:spcBef>
                <a:spcPct val="0"/>
              </a:spcBef>
            </a:pPr>
            <a:r>
              <a:rPr lang="en-US" sz="1999">
                <a:solidFill>
                  <a:srgbClr val="000000"/>
                </a:solidFill>
                <a:latin typeface="Open Sans Extra Bold"/>
              </a:rPr>
              <a:t>10. A. Al-Qatatsheh et al., «Blood pressure sensors: materials, fabrication methods, performance evaluations and future perspectives», Sensors, vol. 20, n.o 16, p. 4484, ago. 2020, doi: 10.3390/s20164484. https://www.mdpi.com/1424-8220/20/16/4484</a:t>
            </a:r>
          </a:p>
          <a:p>
            <a:pPr>
              <a:lnSpc>
                <a:spcPts val="2799"/>
              </a:lnSpc>
              <a:spcBef>
                <a:spcPct val="0"/>
              </a:spcBef>
            </a:pPr>
            <a:r>
              <a:rPr lang="en-US" sz="1999">
                <a:solidFill>
                  <a:srgbClr val="000000"/>
                </a:solidFill>
                <a:latin typeface="Open Sans Extra Bold"/>
              </a:rPr>
              <a:t>11. K. Huang, F. Tan, T. Wang, y Y. Yang, «A highly sensitive Pressure-Sensing array for blood pressure estimation assisted by Machine-Learning techniques», Sensors, vol. 19, n.o 4, p. 848, feb. 2019, doi: 10.3390/s19040848. https://www.mdpi.com/1424-8220/19/4/848 </a:t>
            </a:r>
          </a:p>
          <a:p>
            <a:pPr>
              <a:lnSpc>
                <a:spcPts val="2799"/>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21636" y="256394"/>
            <a:ext cx="9168761" cy="1194109"/>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Resumen del proyecto</a:t>
            </a:r>
          </a:p>
        </p:txBody>
      </p:sp>
      <p:sp>
        <p:nvSpPr>
          <p:cNvPr name="AutoShape 3" id="3"/>
          <p:cNvSpPr/>
          <p:nvPr/>
        </p:nvSpPr>
        <p:spPr>
          <a:xfrm>
            <a:off x="721636" y="1431453"/>
            <a:ext cx="8959702" cy="0"/>
          </a:xfrm>
          <a:prstGeom prst="line">
            <a:avLst/>
          </a:prstGeom>
          <a:ln cap="flat" w="38100">
            <a:solidFill>
              <a:srgbClr val="000000">
                <a:alpha val="43922"/>
              </a:srgbClr>
            </a:solidFill>
            <a:prstDash val="solid"/>
            <a:headEnd type="none" len="sm" w="sm"/>
            <a:tailEnd type="none" len="sm" w="sm"/>
          </a:ln>
        </p:spPr>
      </p:sp>
      <p:grpSp>
        <p:nvGrpSpPr>
          <p:cNvPr name="Group 4" id="4"/>
          <p:cNvGrpSpPr/>
          <p:nvPr/>
        </p:nvGrpSpPr>
        <p:grpSpPr>
          <a:xfrm rot="5400000">
            <a:off x="5547508" y="-4102616"/>
            <a:ext cx="8617476" cy="20601471"/>
            <a:chOff x="0" y="0"/>
            <a:chExt cx="2269623" cy="5425902"/>
          </a:xfrm>
        </p:grpSpPr>
        <p:sp>
          <p:nvSpPr>
            <p:cNvPr name="Freeform 5" id="5"/>
            <p:cNvSpPr/>
            <p:nvPr/>
          </p:nvSpPr>
          <p:spPr>
            <a:xfrm flipH="false" flipV="false" rot="0">
              <a:off x="0" y="0"/>
              <a:ext cx="2269623" cy="5425902"/>
            </a:xfrm>
            <a:custGeom>
              <a:avLst/>
              <a:gdLst/>
              <a:ahLst/>
              <a:cxnLst/>
              <a:rect r="r" b="b" t="t" l="l"/>
              <a:pathLst>
                <a:path h="5425902" w="2269623">
                  <a:moveTo>
                    <a:pt x="45818" y="0"/>
                  </a:moveTo>
                  <a:lnTo>
                    <a:pt x="2223805" y="0"/>
                  </a:lnTo>
                  <a:cubicBezTo>
                    <a:pt x="2235957" y="0"/>
                    <a:pt x="2247611" y="4827"/>
                    <a:pt x="2256203" y="13420"/>
                  </a:cubicBezTo>
                  <a:cubicBezTo>
                    <a:pt x="2264796" y="22012"/>
                    <a:pt x="2269623" y="33667"/>
                    <a:pt x="2269623" y="45818"/>
                  </a:cubicBezTo>
                  <a:lnTo>
                    <a:pt x="2269623" y="5380084"/>
                  </a:lnTo>
                  <a:cubicBezTo>
                    <a:pt x="2269623" y="5405388"/>
                    <a:pt x="2249110" y="5425902"/>
                    <a:pt x="2223805" y="5425902"/>
                  </a:cubicBezTo>
                  <a:lnTo>
                    <a:pt x="45818" y="5425902"/>
                  </a:lnTo>
                  <a:cubicBezTo>
                    <a:pt x="33667" y="5425902"/>
                    <a:pt x="22012" y="5421075"/>
                    <a:pt x="13420" y="5412482"/>
                  </a:cubicBezTo>
                  <a:cubicBezTo>
                    <a:pt x="4827" y="5403889"/>
                    <a:pt x="0" y="5392235"/>
                    <a:pt x="0" y="5380084"/>
                  </a:cubicBezTo>
                  <a:lnTo>
                    <a:pt x="0" y="45818"/>
                  </a:lnTo>
                  <a:cubicBezTo>
                    <a:pt x="0" y="20514"/>
                    <a:pt x="20514" y="0"/>
                    <a:pt x="45818" y="0"/>
                  </a:cubicBezTo>
                  <a:close/>
                </a:path>
              </a:pathLst>
            </a:custGeom>
            <a:solidFill>
              <a:srgbClr val="000000"/>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7" id="7"/>
          <p:cNvSpPr txBox="true"/>
          <p:nvPr/>
        </p:nvSpPr>
        <p:spPr>
          <a:xfrm rot="0">
            <a:off x="557775" y="2286871"/>
            <a:ext cx="8226120" cy="646430"/>
          </a:xfrm>
          <a:prstGeom prst="rect">
            <a:avLst/>
          </a:prstGeom>
        </p:spPr>
        <p:txBody>
          <a:bodyPr anchor="t" rtlCol="false" tIns="0" lIns="0" bIns="0" rIns="0">
            <a:spAutoFit/>
          </a:bodyPr>
          <a:lstStyle/>
          <a:p>
            <a:pPr algn="ctr">
              <a:lnSpc>
                <a:spcPts val="5320"/>
              </a:lnSpc>
              <a:spcBef>
                <a:spcPct val="0"/>
              </a:spcBef>
            </a:pPr>
            <a:r>
              <a:rPr lang="en-US" sz="3800">
                <a:solidFill>
                  <a:srgbClr val="FFFFFF"/>
                </a:solidFill>
                <a:latin typeface="Proxima Nova Bold"/>
              </a:rPr>
              <a:t>Proposito, alcance y objetivos</a:t>
            </a:r>
          </a:p>
        </p:txBody>
      </p:sp>
      <p:sp>
        <p:nvSpPr>
          <p:cNvPr name="TextBox 8" id="8"/>
          <p:cNvSpPr txBox="true"/>
          <p:nvPr/>
        </p:nvSpPr>
        <p:spPr>
          <a:xfrm rot="0">
            <a:off x="1392907" y="3327759"/>
            <a:ext cx="6223694" cy="646430"/>
          </a:xfrm>
          <a:prstGeom prst="rect">
            <a:avLst/>
          </a:prstGeom>
        </p:spPr>
        <p:txBody>
          <a:bodyPr anchor="t" rtlCol="false" tIns="0" lIns="0" bIns="0" rIns="0">
            <a:spAutoFit/>
          </a:bodyPr>
          <a:lstStyle/>
          <a:p>
            <a:pPr algn="ctr">
              <a:lnSpc>
                <a:spcPts val="5320"/>
              </a:lnSpc>
              <a:spcBef>
                <a:spcPct val="0"/>
              </a:spcBef>
            </a:pPr>
            <a:r>
              <a:rPr lang="en-US" sz="3800">
                <a:solidFill>
                  <a:srgbClr val="FFFFFF"/>
                </a:solidFill>
                <a:latin typeface="Proxima Nova Bold"/>
              </a:rPr>
              <a:t>Suposiciones y restricciones</a:t>
            </a:r>
          </a:p>
        </p:txBody>
      </p:sp>
      <p:grpSp>
        <p:nvGrpSpPr>
          <p:cNvPr name="Group 9" id="9"/>
          <p:cNvGrpSpPr/>
          <p:nvPr/>
        </p:nvGrpSpPr>
        <p:grpSpPr>
          <a:xfrm rot="0">
            <a:off x="1090435" y="4699479"/>
            <a:ext cx="139910" cy="13991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12" id="12"/>
          <p:cNvSpPr txBox="true"/>
          <p:nvPr/>
        </p:nvSpPr>
        <p:spPr>
          <a:xfrm rot="0">
            <a:off x="1392907" y="4408119"/>
            <a:ext cx="5589563" cy="646430"/>
          </a:xfrm>
          <a:prstGeom prst="rect">
            <a:avLst/>
          </a:prstGeom>
        </p:spPr>
        <p:txBody>
          <a:bodyPr anchor="t" rtlCol="false" tIns="0" lIns="0" bIns="0" rIns="0">
            <a:spAutoFit/>
          </a:bodyPr>
          <a:lstStyle/>
          <a:p>
            <a:pPr algn="ctr">
              <a:lnSpc>
                <a:spcPts val="5319"/>
              </a:lnSpc>
              <a:spcBef>
                <a:spcPct val="0"/>
              </a:spcBef>
            </a:pPr>
            <a:r>
              <a:rPr lang="en-US" sz="3799">
                <a:solidFill>
                  <a:srgbClr val="FFFFFF"/>
                </a:solidFill>
                <a:latin typeface="Proxima Nova Bold"/>
              </a:rPr>
              <a:t>Entregables del proyecto</a:t>
            </a:r>
          </a:p>
        </p:txBody>
      </p:sp>
      <p:grpSp>
        <p:nvGrpSpPr>
          <p:cNvPr name="Group 13" id="13"/>
          <p:cNvGrpSpPr/>
          <p:nvPr/>
        </p:nvGrpSpPr>
        <p:grpSpPr>
          <a:xfrm rot="0">
            <a:off x="1090435" y="2578231"/>
            <a:ext cx="139910" cy="13991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6" id="16"/>
          <p:cNvGrpSpPr/>
          <p:nvPr/>
        </p:nvGrpSpPr>
        <p:grpSpPr>
          <a:xfrm rot="0">
            <a:off x="1090435" y="3619119"/>
            <a:ext cx="139910" cy="13991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833306" y="364971"/>
            <a:ext cx="5001612" cy="1194109"/>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Referencias</a:t>
            </a:r>
          </a:p>
        </p:txBody>
      </p:sp>
      <p:sp>
        <p:nvSpPr>
          <p:cNvPr name="AutoShape 3" id="3"/>
          <p:cNvSpPr/>
          <p:nvPr/>
        </p:nvSpPr>
        <p:spPr>
          <a:xfrm>
            <a:off x="5973762" y="1520980"/>
            <a:ext cx="4448928" cy="19049"/>
          </a:xfrm>
          <a:prstGeom prst="line">
            <a:avLst/>
          </a:prstGeom>
          <a:ln cap="flat" w="38100">
            <a:solidFill>
              <a:srgbClr val="000000">
                <a:alpha val="45882"/>
              </a:srgbClr>
            </a:solidFill>
            <a:prstDash val="solid"/>
            <a:headEnd type="none" len="sm" w="sm"/>
            <a:tailEnd type="none" len="sm" w="sm"/>
          </a:ln>
        </p:spPr>
      </p:sp>
      <p:sp>
        <p:nvSpPr>
          <p:cNvPr name="TextBox 4" id="4"/>
          <p:cNvSpPr txBox="true"/>
          <p:nvPr/>
        </p:nvSpPr>
        <p:spPr>
          <a:xfrm rot="0">
            <a:off x="305559" y="2222500"/>
            <a:ext cx="17549567" cy="8445500"/>
          </a:xfrm>
          <a:prstGeom prst="rect">
            <a:avLst/>
          </a:prstGeom>
        </p:spPr>
        <p:txBody>
          <a:bodyPr anchor="t" rtlCol="false" tIns="0" lIns="0" bIns="0" rIns="0">
            <a:spAutoFit/>
          </a:bodyPr>
          <a:lstStyle/>
          <a:p>
            <a:pPr>
              <a:lnSpc>
                <a:spcPts val="2799"/>
              </a:lnSpc>
            </a:pPr>
            <a:r>
              <a:rPr lang="en-US" sz="1999">
                <a:solidFill>
                  <a:srgbClr val="000000"/>
                </a:solidFill>
                <a:latin typeface="Open Sans Extra Bold"/>
              </a:rPr>
              <a:t>12. «Ultrasound: accurate pulse wave velocity and blood pressure | IMEC». https://www.imec-int.com/en/press/imecs-ultrasound-sensor-technology-yields-accurate-pulse-wave-velocity-and-blood-pressure </a:t>
            </a:r>
          </a:p>
          <a:p>
            <a:pPr>
              <a:lnSpc>
                <a:spcPts val="2799"/>
              </a:lnSpc>
            </a:pPr>
            <a:r>
              <a:rPr lang="en-US" sz="1999">
                <a:solidFill>
                  <a:srgbClr val="000000"/>
                </a:solidFill>
                <a:latin typeface="Open Sans Extra Bold"/>
              </a:rPr>
              <a:t>13. M. Meusel et al., «Measurement of blood pressure by Ultrasound—The applicability of devices, algorithms and a view in local hemodynamics», Diagnostics, vol. 11, n.o 12, p. 2255, dic. 2021, doi: 10.3390/diagnostics11122255. https://www.ncbi.nlm.nih.gov/pmc/articles/PMC8700406/ </a:t>
            </a:r>
          </a:p>
          <a:p>
            <a:pPr>
              <a:lnSpc>
                <a:spcPts val="2799"/>
              </a:lnSpc>
            </a:pPr>
            <a:r>
              <a:rPr lang="en-US" sz="1999">
                <a:solidFill>
                  <a:srgbClr val="000000"/>
                </a:solidFill>
                <a:latin typeface="Open Sans Extra Bold"/>
              </a:rPr>
              <a:t>14. N. Tamada, «US20160038117A1 - Ultrasonic blood pressure measuring device and blood pressure measuring Method - Google Patents», 11 de agosto de 2014. https://patents.google.com/patent/US20160038117A1/en </a:t>
            </a:r>
          </a:p>
          <a:p>
            <a:pPr>
              <a:lnSpc>
                <a:spcPts val="2799"/>
              </a:lnSpc>
            </a:pPr>
            <a:r>
              <a:rPr lang="en-US" sz="1999">
                <a:solidFill>
                  <a:srgbClr val="000000"/>
                </a:solidFill>
                <a:latin typeface="Open Sans Extra Bold"/>
              </a:rPr>
              <a:t>15. Waterloo Engineering, «Ultrasonic blood pressure sensor», YouTube. 1 de noviembre de 2017. [En línea]. Disponible en: https://www.youtube.com/watch?v=cjEPz9xqlI0 </a:t>
            </a:r>
          </a:p>
          <a:p>
            <a:pPr>
              <a:lnSpc>
                <a:spcPts val="2799"/>
              </a:lnSpc>
            </a:pPr>
            <a:r>
              <a:rPr lang="en-US" sz="1999">
                <a:solidFill>
                  <a:srgbClr val="000000"/>
                </a:solidFill>
                <a:latin typeface="Open Sans Extra Bold"/>
              </a:rPr>
              <a:t>16. Enreta Domotica, «ADIOS a los SENSORES DE MOVIMIENTO - HOLA SENSOR DE PRESENCIA», YouTube. 16 de julio de 2023. [En línea]. Disponible en: https://www.youtube.com/watch?v=1MXeFdh5080 </a:t>
            </a:r>
          </a:p>
          <a:p>
            <a:pPr>
              <a:lnSpc>
                <a:spcPts val="2799"/>
              </a:lnSpc>
            </a:pPr>
            <a:r>
              <a:rPr lang="en-US" sz="1999">
                <a:solidFill>
                  <a:srgbClr val="000000"/>
                </a:solidFill>
                <a:latin typeface="Open Sans Extra Bold"/>
              </a:rPr>
              <a:t>17. “Salario para Programador en Chile - Salario Medio,” Talent.com. https://cl.talent.com/salary?job=programador</a:t>
            </a:r>
          </a:p>
          <a:p>
            <a:pPr>
              <a:lnSpc>
                <a:spcPts val="2799"/>
              </a:lnSpc>
            </a:pPr>
            <a:r>
              <a:rPr lang="en-US" sz="1999">
                <a:solidFill>
                  <a:srgbClr val="000000"/>
                </a:solidFill>
                <a:latin typeface="Open Sans Extra Bold"/>
              </a:rPr>
              <a:t>18. “Salario para Tecnico Informatico en Chile - Salario Medio,” Talent.com. https://cl.talent.com/salary?job=tecnico+informatico</a:t>
            </a:r>
          </a:p>
          <a:p>
            <a:pPr>
              <a:lnSpc>
                <a:spcPts val="2799"/>
              </a:lnSpc>
            </a:pPr>
            <a:r>
              <a:rPr lang="en-US" sz="1999">
                <a:solidFill>
                  <a:srgbClr val="000000"/>
                </a:solidFill>
                <a:latin typeface="Open Sans Extra Bold"/>
              </a:rPr>
              <a:t>19. “Salario para Diseñador en Chile - Salario Medio,” Talent.com. https://cl.talent.com/salary?job=dise%C3%B1ador</a:t>
            </a:r>
          </a:p>
          <a:p>
            <a:pPr>
              <a:lnSpc>
                <a:spcPts val="2799"/>
              </a:lnSpc>
            </a:pPr>
            <a:r>
              <a:rPr lang="en-US" sz="1999">
                <a:solidFill>
                  <a:srgbClr val="000000"/>
                </a:solidFill>
                <a:latin typeface="Open Sans Extra Bold"/>
              </a:rPr>
              <a:t>20. “Salario para Tecnico En Redes en Chile - Salario Medio,” Talent.com. https://cl.talent.com/salary?job=tecnico+en+redes</a:t>
            </a:r>
          </a:p>
          <a:p>
            <a:pPr>
              <a:lnSpc>
                <a:spcPts val="2799"/>
              </a:lnSpc>
            </a:pPr>
            <a:r>
              <a:rPr lang="en-US" sz="1999">
                <a:solidFill>
                  <a:srgbClr val="000000"/>
                </a:solidFill>
                <a:latin typeface="Open Sans Extra Bold"/>
              </a:rPr>
              <a:t>21. “Salario para Control Documental en Chile - Salario Medio,” Talent.com. https://cl.talent.com/salary?job=control+documental</a:t>
            </a:r>
          </a:p>
          <a:p>
            <a:pPr>
              <a:lnSpc>
                <a:spcPts val="2799"/>
              </a:lnSpc>
            </a:pPr>
            <a:r>
              <a:rPr lang="en-US" sz="1999">
                <a:solidFill>
                  <a:srgbClr val="000000"/>
                </a:solidFill>
                <a:latin typeface="Open Sans Extra Bold"/>
              </a:rPr>
              <a:t>22. Sensor de temperatura GY-906 BAA Infrarrojo | Envío a todo Chile. 2023. [En línea]. Disponible en: https://www.mechatronicstore.cl/sensor-de-temperatura-gy-906-mlx90614esf/ </a:t>
            </a:r>
          </a:p>
          <a:p>
            <a:pPr>
              <a:lnSpc>
                <a:spcPts val="2799"/>
              </a:lnSpc>
            </a:pPr>
            <a:r>
              <a:rPr lang="en-US" sz="1999">
                <a:solidFill>
                  <a:srgbClr val="000000"/>
                </a:solidFill>
                <a:latin typeface="Open Sans Extra Bold"/>
              </a:rPr>
              <a:t>22. Sensor de ritmo cardiaco y frecuencia cardiaca | Envío a todo Chile. 2023. [En línea]. Disponible en: https://www.mechatronicstore.cl/sensor-frecuencia-cardiaca/ </a:t>
            </a:r>
          </a:p>
          <a:p>
            <a:pPr>
              <a:lnSpc>
                <a:spcPts val="2799"/>
              </a:lnSpc>
            </a:pPr>
            <a:r>
              <a:rPr lang="en-US" sz="1999">
                <a:solidFill>
                  <a:srgbClr val="000000"/>
                </a:solidFill>
                <a:latin typeface="Open Sans Extra Bold"/>
              </a:rPr>
              <a:t>22. «Cámara Visión Nocturna y foco ajustable para Raspberry Pi Zero», Altronics. https://altronics.cl/camara-ov5647-pi-zero-ir?search=camara</a:t>
            </a:r>
          </a:p>
          <a:p>
            <a:pPr>
              <a:lnSpc>
                <a:spcPts val="2799"/>
              </a:lnSpc>
              <a:spcBef>
                <a:spcPct val="0"/>
              </a:spcBef>
            </a:pPr>
            <a:r>
              <a:rPr lang="en-US" sz="1999">
                <a:solidFill>
                  <a:srgbClr val="000000"/>
                </a:solidFill>
                <a:latin typeface="Open Sans Extra Bold"/>
              </a:rPr>
              <a:t> </a:t>
            </a:r>
          </a:p>
          <a:p>
            <a:pPr>
              <a:lnSpc>
                <a:spcPts val="279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4812505"/>
            <a:ext cx="13490668" cy="17168660"/>
            <a:chOff x="0" y="0"/>
            <a:chExt cx="3553098" cy="4521787"/>
          </a:xfrm>
        </p:grpSpPr>
        <p:sp>
          <p:nvSpPr>
            <p:cNvPr name="Freeform 3" id="3"/>
            <p:cNvSpPr/>
            <p:nvPr/>
          </p:nvSpPr>
          <p:spPr>
            <a:xfrm flipH="false" flipV="false" rot="0">
              <a:off x="0" y="0"/>
              <a:ext cx="3553097" cy="4521787"/>
            </a:xfrm>
            <a:custGeom>
              <a:avLst/>
              <a:gdLst/>
              <a:ahLst/>
              <a:cxnLst/>
              <a:rect r="r" b="b" t="t" l="l"/>
              <a:pathLst>
                <a:path h="4521787" w="3553097">
                  <a:moveTo>
                    <a:pt x="29267" y="0"/>
                  </a:moveTo>
                  <a:lnTo>
                    <a:pt x="3523830" y="0"/>
                  </a:lnTo>
                  <a:cubicBezTo>
                    <a:pt x="3539994" y="0"/>
                    <a:pt x="3553097" y="13104"/>
                    <a:pt x="3553097" y="29267"/>
                  </a:cubicBezTo>
                  <a:lnTo>
                    <a:pt x="3553097" y="4492519"/>
                  </a:lnTo>
                  <a:cubicBezTo>
                    <a:pt x="3553097" y="4508683"/>
                    <a:pt x="3539994" y="4521787"/>
                    <a:pt x="3523830" y="4521787"/>
                  </a:cubicBezTo>
                  <a:lnTo>
                    <a:pt x="29267" y="4521787"/>
                  </a:lnTo>
                  <a:cubicBezTo>
                    <a:pt x="13104" y="4521787"/>
                    <a:pt x="0" y="4508683"/>
                    <a:pt x="0" y="4492519"/>
                  </a:cubicBezTo>
                  <a:lnTo>
                    <a:pt x="0" y="29267"/>
                  </a:lnTo>
                  <a:cubicBezTo>
                    <a:pt x="0" y="13104"/>
                    <a:pt x="13104" y="0"/>
                    <a:pt x="29267" y="0"/>
                  </a:cubicBez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Freeform 5" id="5"/>
          <p:cNvSpPr/>
          <p:nvPr/>
        </p:nvSpPr>
        <p:spPr>
          <a:xfrm flipH="false" flipV="false" rot="0">
            <a:off x="14010961" y="2659710"/>
            <a:ext cx="3830505" cy="4114800"/>
          </a:xfrm>
          <a:custGeom>
            <a:avLst/>
            <a:gdLst/>
            <a:ahLst/>
            <a:cxnLst/>
            <a:rect r="r" b="b" t="t" l="l"/>
            <a:pathLst>
              <a:path h="4114800" w="3830505">
                <a:moveTo>
                  <a:pt x="0" y="0"/>
                </a:moveTo>
                <a:lnTo>
                  <a:pt x="3830504" y="0"/>
                </a:lnTo>
                <a:lnTo>
                  <a:pt x="38305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67228" y="51963"/>
            <a:ext cx="9168761" cy="1194109"/>
          </a:xfrm>
          <a:prstGeom prst="rect">
            <a:avLst/>
          </a:prstGeom>
        </p:spPr>
        <p:txBody>
          <a:bodyPr anchor="t" rtlCol="false" tIns="0" lIns="0" bIns="0" rIns="0">
            <a:spAutoFit/>
          </a:bodyPr>
          <a:lstStyle/>
          <a:p>
            <a:pPr>
              <a:lnSpc>
                <a:spcPts val="9782"/>
              </a:lnSpc>
              <a:spcBef>
                <a:spcPct val="0"/>
              </a:spcBef>
            </a:pPr>
            <a:r>
              <a:rPr lang="en-US" sz="6987">
                <a:solidFill>
                  <a:srgbClr val="FFFFFF"/>
                </a:solidFill>
                <a:latin typeface="Proxima Nova Bold"/>
              </a:rPr>
              <a:t>Problematica</a:t>
            </a:r>
          </a:p>
        </p:txBody>
      </p:sp>
      <p:sp>
        <p:nvSpPr>
          <p:cNvPr name="TextBox 7" id="7"/>
          <p:cNvSpPr txBox="true"/>
          <p:nvPr/>
        </p:nvSpPr>
        <p:spPr>
          <a:xfrm rot="0">
            <a:off x="340827" y="1876802"/>
            <a:ext cx="12809014" cy="7184510"/>
          </a:xfrm>
          <a:prstGeom prst="rect">
            <a:avLst/>
          </a:prstGeom>
        </p:spPr>
        <p:txBody>
          <a:bodyPr anchor="t" rtlCol="false" tIns="0" lIns="0" bIns="0" rIns="0">
            <a:spAutoFit/>
          </a:bodyPr>
          <a:lstStyle/>
          <a:p>
            <a:pPr>
              <a:lnSpc>
                <a:spcPts val="4053"/>
              </a:lnSpc>
            </a:pPr>
            <a:r>
              <a:rPr lang="en-US" sz="2895">
                <a:solidFill>
                  <a:srgbClr val="FFFFFF"/>
                </a:solidFill>
                <a:latin typeface="Proxima Nova"/>
              </a:rPr>
              <a:t>En Chile, la discapacidad es un problema social que experimentó un cambio significativo después del</a:t>
            </a:r>
            <a:r>
              <a:rPr lang="en-US" sz="2895">
                <a:solidFill>
                  <a:srgbClr val="FFFFFF"/>
                </a:solidFill>
                <a:latin typeface="Proxima Nova Bold Italics"/>
              </a:rPr>
              <a:t> ENDISC en 2004</a:t>
            </a:r>
            <a:r>
              <a:rPr lang="en-US" sz="2895">
                <a:solidFill>
                  <a:srgbClr val="FFFFFF"/>
                </a:solidFill>
                <a:latin typeface="Proxima Nova"/>
              </a:rPr>
              <a:t>, generando un mayor compromiso con la inclusión y participación social de las personas con discapacidad. </a:t>
            </a:r>
          </a:p>
          <a:p>
            <a:pPr>
              <a:lnSpc>
                <a:spcPts val="4053"/>
              </a:lnSpc>
            </a:pPr>
          </a:p>
          <a:p>
            <a:pPr>
              <a:lnSpc>
                <a:spcPts val="4053"/>
              </a:lnSpc>
            </a:pPr>
            <a:r>
              <a:rPr lang="en-US" sz="2895">
                <a:solidFill>
                  <a:srgbClr val="FFFFFF"/>
                </a:solidFill>
                <a:latin typeface="Proxima Nova"/>
              </a:rPr>
              <a:t>Según el </a:t>
            </a:r>
            <a:r>
              <a:rPr lang="en-US" sz="2895">
                <a:solidFill>
                  <a:srgbClr val="FFFFFF"/>
                </a:solidFill>
                <a:latin typeface="Proxima Nova Bold"/>
              </a:rPr>
              <a:t>estudio ENDISC de 2022</a:t>
            </a:r>
            <a:r>
              <a:rPr lang="en-US" sz="2895">
                <a:solidFill>
                  <a:srgbClr val="FFFFFF"/>
                </a:solidFill>
                <a:latin typeface="Proxima Nova"/>
              </a:rPr>
              <a:t>, el 9.8% de la población adulta depende de otros, y de este grupo, el 3.8% tiene una dependencia severa, necesitando asistencia para tareas diarias. Los cuidadores, que desempeñan un papel crucial, a menudo sufren desgaste, sobrecarga y estrés agudo, especialmente si no están capacitados adecuadamente.</a:t>
            </a:r>
          </a:p>
          <a:p>
            <a:pPr>
              <a:lnSpc>
                <a:spcPts val="4053"/>
              </a:lnSpc>
            </a:pPr>
          </a:p>
          <a:p>
            <a:pPr>
              <a:lnSpc>
                <a:spcPts val="4053"/>
              </a:lnSpc>
            </a:pPr>
            <a:r>
              <a:rPr lang="en-US" sz="2895">
                <a:solidFill>
                  <a:srgbClr val="FFFFFF"/>
                </a:solidFill>
                <a:latin typeface="Proxima Nova"/>
              </a:rPr>
              <a:t>El proyecto “</a:t>
            </a:r>
            <a:r>
              <a:rPr lang="en-US" sz="2895">
                <a:solidFill>
                  <a:srgbClr val="FFFFFF"/>
                </a:solidFill>
                <a:latin typeface="Proxima Nova Bold Italics"/>
              </a:rPr>
              <a:t>ALBA</a:t>
            </a:r>
            <a:r>
              <a:rPr lang="en-US" sz="2895">
                <a:solidFill>
                  <a:srgbClr val="FFFFFF"/>
                </a:solidFill>
                <a:latin typeface="Proxima Nova"/>
              </a:rPr>
              <a:t>” busca mejorar la comunicación existente entre la persona en situación de dependencia y el cuidador, centrándose en el aumento de la independencia de la persona</a:t>
            </a:r>
          </a:p>
          <a:p>
            <a:pPr>
              <a:lnSpc>
                <a:spcPts val="4053"/>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4812505"/>
            <a:ext cx="13490668" cy="17168660"/>
            <a:chOff x="0" y="0"/>
            <a:chExt cx="3553098" cy="4521787"/>
          </a:xfrm>
        </p:grpSpPr>
        <p:sp>
          <p:nvSpPr>
            <p:cNvPr name="Freeform 3" id="3"/>
            <p:cNvSpPr/>
            <p:nvPr/>
          </p:nvSpPr>
          <p:spPr>
            <a:xfrm flipH="false" flipV="false" rot="0">
              <a:off x="0" y="0"/>
              <a:ext cx="3553097" cy="4521787"/>
            </a:xfrm>
            <a:custGeom>
              <a:avLst/>
              <a:gdLst/>
              <a:ahLst/>
              <a:cxnLst/>
              <a:rect r="r" b="b" t="t" l="l"/>
              <a:pathLst>
                <a:path h="4521787" w="3553097">
                  <a:moveTo>
                    <a:pt x="29267" y="0"/>
                  </a:moveTo>
                  <a:lnTo>
                    <a:pt x="3523830" y="0"/>
                  </a:lnTo>
                  <a:cubicBezTo>
                    <a:pt x="3539994" y="0"/>
                    <a:pt x="3553097" y="13104"/>
                    <a:pt x="3553097" y="29267"/>
                  </a:cubicBezTo>
                  <a:lnTo>
                    <a:pt x="3553097" y="4492519"/>
                  </a:lnTo>
                  <a:cubicBezTo>
                    <a:pt x="3553097" y="4508683"/>
                    <a:pt x="3539994" y="4521787"/>
                    <a:pt x="3523830" y="4521787"/>
                  </a:cubicBezTo>
                  <a:lnTo>
                    <a:pt x="29267" y="4521787"/>
                  </a:lnTo>
                  <a:cubicBezTo>
                    <a:pt x="13104" y="4521787"/>
                    <a:pt x="0" y="4508683"/>
                    <a:pt x="0" y="4492519"/>
                  </a:cubicBezTo>
                  <a:lnTo>
                    <a:pt x="0" y="29267"/>
                  </a:lnTo>
                  <a:cubicBezTo>
                    <a:pt x="0" y="13104"/>
                    <a:pt x="13104" y="0"/>
                    <a:pt x="29267" y="0"/>
                  </a:cubicBez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5" id="5"/>
          <p:cNvSpPr txBox="true"/>
          <p:nvPr/>
        </p:nvSpPr>
        <p:spPr>
          <a:xfrm rot="0">
            <a:off x="367228" y="51963"/>
            <a:ext cx="9168761" cy="1194109"/>
          </a:xfrm>
          <a:prstGeom prst="rect">
            <a:avLst/>
          </a:prstGeom>
        </p:spPr>
        <p:txBody>
          <a:bodyPr anchor="t" rtlCol="false" tIns="0" lIns="0" bIns="0" rIns="0">
            <a:spAutoFit/>
          </a:bodyPr>
          <a:lstStyle/>
          <a:p>
            <a:pPr>
              <a:lnSpc>
                <a:spcPts val="9782"/>
              </a:lnSpc>
              <a:spcBef>
                <a:spcPct val="0"/>
              </a:spcBef>
            </a:pPr>
            <a:r>
              <a:rPr lang="en-US" sz="6987">
                <a:solidFill>
                  <a:srgbClr val="FFFFFF"/>
                </a:solidFill>
                <a:latin typeface="Proxima Nova Bold"/>
              </a:rPr>
              <a:t>Objetivos </a:t>
            </a:r>
          </a:p>
        </p:txBody>
      </p:sp>
      <p:sp>
        <p:nvSpPr>
          <p:cNvPr name="Freeform 6" id="6"/>
          <p:cNvSpPr/>
          <p:nvPr/>
        </p:nvSpPr>
        <p:spPr>
          <a:xfrm flipH="false" flipV="false" rot="0">
            <a:off x="14010961" y="2659710"/>
            <a:ext cx="3830505" cy="4114800"/>
          </a:xfrm>
          <a:custGeom>
            <a:avLst/>
            <a:gdLst/>
            <a:ahLst/>
            <a:cxnLst/>
            <a:rect r="r" b="b" t="t" l="l"/>
            <a:pathLst>
              <a:path h="4114800" w="3830505">
                <a:moveTo>
                  <a:pt x="0" y="0"/>
                </a:moveTo>
                <a:lnTo>
                  <a:pt x="3830504" y="0"/>
                </a:lnTo>
                <a:lnTo>
                  <a:pt x="38305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367146" y="1623752"/>
            <a:ext cx="6183652" cy="695581"/>
          </a:xfrm>
          <a:prstGeom prst="rect">
            <a:avLst/>
          </a:prstGeom>
        </p:spPr>
        <p:txBody>
          <a:bodyPr anchor="t" rtlCol="false" tIns="0" lIns="0" bIns="0" rIns="0">
            <a:spAutoFit/>
          </a:bodyPr>
          <a:lstStyle/>
          <a:p>
            <a:pPr>
              <a:lnSpc>
                <a:spcPts val="5757"/>
              </a:lnSpc>
              <a:spcBef>
                <a:spcPct val="0"/>
              </a:spcBef>
            </a:pPr>
            <a:r>
              <a:rPr lang="en-US" sz="4112">
                <a:solidFill>
                  <a:srgbClr val="FFFFFF"/>
                </a:solidFill>
                <a:latin typeface="Proxima Nova Bold"/>
              </a:rPr>
              <a:t>Objetivo general</a:t>
            </a:r>
          </a:p>
        </p:txBody>
      </p:sp>
      <p:sp>
        <p:nvSpPr>
          <p:cNvPr name="TextBox 8" id="8"/>
          <p:cNvSpPr txBox="true"/>
          <p:nvPr/>
        </p:nvSpPr>
        <p:spPr>
          <a:xfrm rot="0">
            <a:off x="367544" y="4939922"/>
            <a:ext cx="6183652" cy="695906"/>
          </a:xfrm>
          <a:prstGeom prst="rect">
            <a:avLst/>
          </a:prstGeom>
        </p:spPr>
        <p:txBody>
          <a:bodyPr anchor="t" rtlCol="false" tIns="0" lIns="0" bIns="0" rIns="0">
            <a:spAutoFit/>
          </a:bodyPr>
          <a:lstStyle/>
          <a:p>
            <a:pPr>
              <a:lnSpc>
                <a:spcPts val="5740"/>
              </a:lnSpc>
              <a:spcBef>
                <a:spcPct val="0"/>
              </a:spcBef>
            </a:pPr>
            <a:r>
              <a:rPr lang="en-US" sz="4100">
                <a:solidFill>
                  <a:srgbClr val="FFFFFF"/>
                </a:solidFill>
                <a:latin typeface="Proxima Nova Bold"/>
              </a:rPr>
              <a:t>Objetivos especificos</a:t>
            </a:r>
          </a:p>
        </p:txBody>
      </p:sp>
      <p:sp>
        <p:nvSpPr>
          <p:cNvPr name="TextBox 9" id="9"/>
          <p:cNvSpPr txBox="true"/>
          <p:nvPr/>
        </p:nvSpPr>
        <p:spPr>
          <a:xfrm rot="0">
            <a:off x="358019" y="2467659"/>
            <a:ext cx="10232316" cy="1626890"/>
          </a:xfrm>
          <a:prstGeom prst="rect">
            <a:avLst/>
          </a:prstGeom>
        </p:spPr>
        <p:txBody>
          <a:bodyPr anchor="t" rtlCol="false" tIns="0" lIns="0" bIns="0" rIns="0">
            <a:spAutoFit/>
          </a:bodyPr>
          <a:lstStyle/>
          <a:p>
            <a:pPr>
              <a:lnSpc>
                <a:spcPts val="3237"/>
              </a:lnSpc>
              <a:spcBef>
                <a:spcPct val="0"/>
              </a:spcBef>
            </a:pPr>
            <a:r>
              <a:rPr lang="en-US" sz="2312">
                <a:solidFill>
                  <a:srgbClr val="FFFFFF"/>
                </a:solidFill>
                <a:latin typeface="Proxima Nova"/>
              </a:rPr>
              <a:t>Desarrollar e implementar un sistema de comunicación, con el fin de mejorar la calidad de vida de las personas en situación de dependencia y facilitar la labor de los cuidadores, promoviendo su autonomía, bienestar y eficiencia en la prestación de cuidados, a través de una comunicación más efectiva.</a:t>
            </a:r>
          </a:p>
        </p:txBody>
      </p:sp>
      <p:sp>
        <p:nvSpPr>
          <p:cNvPr name="TextBox 10" id="10"/>
          <p:cNvSpPr txBox="true"/>
          <p:nvPr/>
        </p:nvSpPr>
        <p:spPr>
          <a:xfrm rot="0">
            <a:off x="234614" y="5791706"/>
            <a:ext cx="10498176" cy="3877610"/>
          </a:xfrm>
          <a:prstGeom prst="rect">
            <a:avLst/>
          </a:prstGeom>
        </p:spPr>
        <p:txBody>
          <a:bodyPr anchor="t" rtlCol="false" tIns="0" lIns="0" bIns="0" rIns="0">
            <a:spAutoFit/>
          </a:bodyPr>
          <a:lstStyle/>
          <a:p>
            <a:pPr marL="496571" indent="-248285" lvl="1">
              <a:lnSpc>
                <a:spcPts val="3933"/>
              </a:lnSpc>
              <a:buFont typeface="Arial"/>
              <a:buChar char="•"/>
            </a:pPr>
            <a:r>
              <a:rPr lang="en-US" sz="2300">
                <a:solidFill>
                  <a:srgbClr val="FFFFFF"/>
                </a:solidFill>
                <a:latin typeface="Proxima Nova"/>
              </a:rPr>
              <a:t>Estudiar y definir los recursos necesarios para construir el sistema.</a:t>
            </a:r>
          </a:p>
          <a:p>
            <a:pPr marL="496571" indent="-248285" lvl="1">
              <a:lnSpc>
                <a:spcPts val="3933"/>
              </a:lnSpc>
              <a:buFont typeface="Arial"/>
              <a:buChar char="•"/>
            </a:pPr>
            <a:r>
              <a:rPr lang="en-US" sz="2300">
                <a:solidFill>
                  <a:srgbClr val="FFFFFF"/>
                </a:solidFill>
                <a:latin typeface="Proxima Nova"/>
              </a:rPr>
              <a:t>Diseñar el sistema “ALBA” para su construcción.</a:t>
            </a:r>
          </a:p>
          <a:p>
            <a:pPr marL="496571" indent="-248285" lvl="1">
              <a:lnSpc>
                <a:spcPts val="3933"/>
              </a:lnSpc>
              <a:buFont typeface="Arial"/>
              <a:buChar char="•"/>
            </a:pPr>
            <a:r>
              <a:rPr lang="en-US" sz="2300">
                <a:solidFill>
                  <a:srgbClr val="FFFFFF"/>
                </a:solidFill>
                <a:latin typeface="Proxima Nova"/>
              </a:rPr>
              <a:t>Planificar el desarrollo del proyecto.</a:t>
            </a:r>
          </a:p>
          <a:p>
            <a:pPr marL="496571" indent="-248285" lvl="1">
              <a:lnSpc>
                <a:spcPts val="3933"/>
              </a:lnSpc>
              <a:buFont typeface="Arial"/>
              <a:buChar char="•"/>
            </a:pPr>
            <a:r>
              <a:rPr lang="en-US" sz="2300">
                <a:solidFill>
                  <a:srgbClr val="FFFFFF"/>
                </a:solidFill>
                <a:latin typeface="Proxima Nova"/>
              </a:rPr>
              <a:t>Desarrollar e implementar los conocimientos y los recursos necesarios para desarrollar el sistema “ALBA”.</a:t>
            </a:r>
          </a:p>
          <a:p>
            <a:pPr marL="496571" indent="-248285" lvl="1">
              <a:lnSpc>
                <a:spcPts val="3933"/>
              </a:lnSpc>
              <a:buFont typeface="Arial"/>
              <a:buChar char="•"/>
            </a:pPr>
            <a:r>
              <a:rPr lang="en-US" sz="2300">
                <a:solidFill>
                  <a:srgbClr val="FFFFFF"/>
                </a:solidFill>
                <a:latin typeface="Proxima Nova"/>
              </a:rPr>
              <a:t>Realizar pruebas de los instrumentos del sistema para verificar el estado del proyecto.</a:t>
            </a:r>
          </a:p>
          <a:p>
            <a:pPr>
              <a:lnSpc>
                <a:spcPts val="3220"/>
              </a:lnSpc>
              <a:spcBef>
                <a:spcPct val="0"/>
              </a:spcBef>
            </a:pPr>
          </a:p>
        </p:txBody>
      </p:sp>
      <p:sp>
        <p:nvSpPr>
          <p:cNvPr name="AutoShape 11" id="11"/>
          <p:cNvSpPr/>
          <p:nvPr/>
        </p:nvSpPr>
        <p:spPr>
          <a:xfrm flipV="true">
            <a:off x="367544" y="1246072"/>
            <a:ext cx="3794393" cy="1905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25" y="-4755481"/>
            <a:ext cx="13502072" cy="17168660"/>
            <a:chOff x="0" y="0"/>
            <a:chExt cx="3556101" cy="4521787"/>
          </a:xfrm>
        </p:grpSpPr>
        <p:sp>
          <p:nvSpPr>
            <p:cNvPr name="Freeform 3" id="3"/>
            <p:cNvSpPr/>
            <p:nvPr/>
          </p:nvSpPr>
          <p:spPr>
            <a:xfrm flipH="false" flipV="false" rot="0">
              <a:off x="0" y="0"/>
              <a:ext cx="3556101" cy="4521787"/>
            </a:xfrm>
            <a:custGeom>
              <a:avLst/>
              <a:gdLst/>
              <a:ahLst/>
              <a:cxnLst/>
              <a:rect r="r" b="b" t="t" l="l"/>
              <a:pathLst>
                <a:path h="4521787" w="3556101">
                  <a:moveTo>
                    <a:pt x="29243" y="0"/>
                  </a:moveTo>
                  <a:lnTo>
                    <a:pt x="3526858" y="0"/>
                  </a:lnTo>
                  <a:cubicBezTo>
                    <a:pt x="3534614" y="0"/>
                    <a:pt x="3542052" y="3081"/>
                    <a:pt x="3547536" y="8565"/>
                  </a:cubicBezTo>
                  <a:cubicBezTo>
                    <a:pt x="3553020" y="14049"/>
                    <a:pt x="3556101" y="21487"/>
                    <a:pt x="3556101" y="29243"/>
                  </a:cubicBezTo>
                  <a:lnTo>
                    <a:pt x="3556101" y="4492544"/>
                  </a:lnTo>
                  <a:cubicBezTo>
                    <a:pt x="3556101" y="4508694"/>
                    <a:pt x="3543009" y="4521787"/>
                    <a:pt x="3526858" y="4521787"/>
                  </a:cubicBezTo>
                  <a:lnTo>
                    <a:pt x="29243" y="4521787"/>
                  </a:lnTo>
                  <a:cubicBezTo>
                    <a:pt x="21487" y="4521787"/>
                    <a:pt x="14049" y="4518706"/>
                    <a:pt x="8565" y="4513222"/>
                  </a:cubicBezTo>
                  <a:cubicBezTo>
                    <a:pt x="3081" y="4507738"/>
                    <a:pt x="0" y="4500300"/>
                    <a:pt x="0" y="4492544"/>
                  </a:cubicBezTo>
                  <a:lnTo>
                    <a:pt x="0" y="29243"/>
                  </a:lnTo>
                  <a:cubicBezTo>
                    <a:pt x="0" y="21487"/>
                    <a:pt x="3081" y="14049"/>
                    <a:pt x="8565" y="8565"/>
                  </a:cubicBezTo>
                  <a:cubicBezTo>
                    <a:pt x="14049" y="3081"/>
                    <a:pt x="21487" y="0"/>
                    <a:pt x="29243" y="0"/>
                  </a:cubicBez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5" id="5"/>
          <p:cNvSpPr txBox="true"/>
          <p:nvPr/>
        </p:nvSpPr>
        <p:spPr>
          <a:xfrm rot="0">
            <a:off x="366266" y="197322"/>
            <a:ext cx="9168761" cy="962932"/>
          </a:xfrm>
          <a:prstGeom prst="rect">
            <a:avLst/>
          </a:prstGeom>
        </p:spPr>
        <p:txBody>
          <a:bodyPr anchor="t" rtlCol="false" tIns="0" lIns="0" bIns="0" rIns="0">
            <a:spAutoFit/>
          </a:bodyPr>
          <a:lstStyle/>
          <a:p>
            <a:pPr>
              <a:lnSpc>
                <a:spcPts val="7823"/>
              </a:lnSpc>
              <a:spcBef>
                <a:spcPct val="0"/>
              </a:spcBef>
            </a:pPr>
            <a:r>
              <a:rPr lang="en-US" sz="5587">
                <a:solidFill>
                  <a:srgbClr val="FFFFFF"/>
                </a:solidFill>
                <a:latin typeface="Proxima Nova Bold"/>
              </a:rPr>
              <a:t>Suposiciones y restricciones</a:t>
            </a:r>
          </a:p>
        </p:txBody>
      </p:sp>
      <p:sp>
        <p:nvSpPr>
          <p:cNvPr name="TextBox 6" id="6"/>
          <p:cNvSpPr txBox="true"/>
          <p:nvPr/>
        </p:nvSpPr>
        <p:spPr>
          <a:xfrm rot="0">
            <a:off x="367544" y="1229405"/>
            <a:ext cx="6183652" cy="695581"/>
          </a:xfrm>
          <a:prstGeom prst="rect">
            <a:avLst/>
          </a:prstGeom>
        </p:spPr>
        <p:txBody>
          <a:bodyPr anchor="t" rtlCol="false" tIns="0" lIns="0" bIns="0" rIns="0">
            <a:spAutoFit/>
          </a:bodyPr>
          <a:lstStyle/>
          <a:p>
            <a:pPr>
              <a:lnSpc>
                <a:spcPts val="5757"/>
              </a:lnSpc>
              <a:spcBef>
                <a:spcPct val="0"/>
              </a:spcBef>
            </a:pPr>
            <a:r>
              <a:rPr lang="en-US" sz="4112">
                <a:solidFill>
                  <a:srgbClr val="FFFFFF"/>
                </a:solidFill>
                <a:latin typeface="Proxima Nova Bold"/>
              </a:rPr>
              <a:t>Suposiciones</a:t>
            </a:r>
          </a:p>
        </p:txBody>
      </p:sp>
      <p:sp>
        <p:nvSpPr>
          <p:cNvPr name="TextBox 7" id="7"/>
          <p:cNvSpPr txBox="true"/>
          <p:nvPr/>
        </p:nvSpPr>
        <p:spPr>
          <a:xfrm rot="0">
            <a:off x="366266" y="2114695"/>
            <a:ext cx="12163931" cy="3915039"/>
          </a:xfrm>
          <a:prstGeom prst="rect">
            <a:avLst/>
          </a:prstGeom>
        </p:spPr>
        <p:txBody>
          <a:bodyPr anchor="t" rtlCol="false" tIns="0" lIns="0" bIns="0" rIns="0">
            <a:spAutoFit/>
          </a:bodyPr>
          <a:lstStyle/>
          <a:p>
            <a:pPr>
              <a:lnSpc>
                <a:spcPts val="3142"/>
              </a:lnSpc>
            </a:pPr>
            <a:r>
              <a:rPr lang="en-US" sz="2244">
                <a:solidFill>
                  <a:srgbClr val="FFFFFF"/>
                </a:solidFill>
                <a:latin typeface="Proxima Nova"/>
              </a:rPr>
              <a:t>Se espera que el proyecto sea un éxito se deberá cumplir con las siguientes cuestiones:</a:t>
            </a:r>
          </a:p>
          <a:p>
            <a:pPr marL="441503" indent="-220752" lvl="1">
              <a:lnSpc>
                <a:spcPts val="4846"/>
              </a:lnSpc>
              <a:buFont typeface="Arial"/>
              <a:buChar char="•"/>
            </a:pPr>
            <a:r>
              <a:rPr lang="en-US" sz="2044">
                <a:solidFill>
                  <a:srgbClr val="FFFFFF"/>
                </a:solidFill>
                <a:latin typeface="Proxima Nova"/>
              </a:rPr>
              <a:t>La persona en situación de dependencia tendrá la capacidad de utilizar el sistema "ALBA".</a:t>
            </a:r>
          </a:p>
          <a:p>
            <a:pPr marL="441503" indent="-220752" lvl="1">
              <a:lnSpc>
                <a:spcPts val="4846"/>
              </a:lnSpc>
              <a:buFont typeface="Arial"/>
              <a:buChar char="•"/>
            </a:pPr>
            <a:r>
              <a:rPr lang="en-US" sz="2044">
                <a:solidFill>
                  <a:srgbClr val="FFFFFF"/>
                </a:solidFill>
                <a:latin typeface="Proxima Nova"/>
              </a:rPr>
              <a:t>El cuidador tendrá la disposición y el tiempo para utilizar el sistema "ALBA".</a:t>
            </a:r>
          </a:p>
          <a:p>
            <a:pPr marL="441503" indent="-220752" lvl="1">
              <a:lnSpc>
                <a:spcPts val="4846"/>
              </a:lnSpc>
              <a:buFont typeface="Arial"/>
              <a:buChar char="•"/>
            </a:pPr>
            <a:r>
              <a:rPr lang="en-US" sz="2044">
                <a:solidFill>
                  <a:srgbClr val="FFFFFF"/>
                </a:solidFill>
                <a:latin typeface="Proxima Nova"/>
              </a:rPr>
              <a:t>Los recursos necesarios para construir el sistema estarán disponibles cuando se necesiten.</a:t>
            </a:r>
          </a:p>
          <a:p>
            <a:pPr marL="441503" indent="-220752" lvl="1">
              <a:lnSpc>
                <a:spcPts val="4846"/>
              </a:lnSpc>
              <a:buFont typeface="Arial"/>
              <a:buChar char="•"/>
            </a:pPr>
            <a:r>
              <a:rPr lang="en-US" sz="2044">
                <a:solidFill>
                  <a:srgbClr val="FFFFFF"/>
                </a:solidFill>
                <a:latin typeface="Proxima Nova"/>
              </a:rPr>
              <a:t>El equipo de proyecto tendrá la experiencia y las habilidades necesarias para completar el proyecto.</a:t>
            </a:r>
          </a:p>
          <a:p>
            <a:pPr marL="441503" indent="-220752" lvl="1">
              <a:lnSpc>
                <a:spcPts val="4846"/>
              </a:lnSpc>
              <a:buFont typeface="Arial"/>
              <a:buChar char="•"/>
            </a:pPr>
            <a:r>
              <a:rPr lang="en-US" sz="2044">
                <a:solidFill>
                  <a:srgbClr val="FFFFFF"/>
                </a:solidFill>
                <a:latin typeface="Proxima Nova"/>
              </a:rPr>
              <a:t>El sistema "ALBA" será aceptado por las personas en situación de dependencia y los cuidadores.</a:t>
            </a:r>
          </a:p>
          <a:p>
            <a:pPr marL="441503" indent="-220752" lvl="1">
              <a:lnSpc>
                <a:spcPts val="4846"/>
              </a:lnSpc>
              <a:buFont typeface="Arial"/>
              <a:buChar char="•"/>
            </a:pPr>
            <a:r>
              <a:rPr lang="en-US" sz="2044">
                <a:solidFill>
                  <a:srgbClr val="FFFFFF"/>
                </a:solidFill>
                <a:latin typeface="Proxima Nova"/>
              </a:rPr>
              <a:t>El equipo completará y entregará los trabajos asignados en el tiempo estimado. </a:t>
            </a:r>
          </a:p>
        </p:txBody>
      </p:sp>
      <p:sp>
        <p:nvSpPr>
          <p:cNvPr name="Freeform 8" id="8"/>
          <p:cNvSpPr/>
          <p:nvPr/>
        </p:nvSpPr>
        <p:spPr>
          <a:xfrm flipH="false" flipV="false" rot="0">
            <a:off x="14033770" y="2614091"/>
            <a:ext cx="3830505" cy="4114800"/>
          </a:xfrm>
          <a:custGeom>
            <a:avLst/>
            <a:gdLst/>
            <a:ahLst/>
            <a:cxnLst/>
            <a:rect r="r" b="b" t="t" l="l"/>
            <a:pathLst>
              <a:path h="4114800" w="3830505">
                <a:moveTo>
                  <a:pt x="0" y="0"/>
                </a:moveTo>
                <a:lnTo>
                  <a:pt x="3830505" y="0"/>
                </a:lnTo>
                <a:lnTo>
                  <a:pt x="38305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497135" y="6191660"/>
            <a:ext cx="6183652" cy="695581"/>
          </a:xfrm>
          <a:prstGeom prst="rect">
            <a:avLst/>
          </a:prstGeom>
        </p:spPr>
        <p:txBody>
          <a:bodyPr anchor="t" rtlCol="false" tIns="0" lIns="0" bIns="0" rIns="0">
            <a:spAutoFit/>
          </a:bodyPr>
          <a:lstStyle/>
          <a:p>
            <a:pPr>
              <a:lnSpc>
                <a:spcPts val="5757"/>
              </a:lnSpc>
              <a:spcBef>
                <a:spcPct val="0"/>
              </a:spcBef>
            </a:pPr>
            <a:r>
              <a:rPr lang="en-US" sz="4112">
                <a:solidFill>
                  <a:srgbClr val="FFFFFF"/>
                </a:solidFill>
                <a:latin typeface="Proxima Nova Bold"/>
              </a:rPr>
              <a:t>Restricciones</a:t>
            </a:r>
          </a:p>
        </p:txBody>
      </p:sp>
      <p:sp>
        <p:nvSpPr>
          <p:cNvPr name="TextBox 10" id="10"/>
          <p:cNvSpPr txBox="true"/>
          <p:nvPr/>
        </p:nvSpPr>
        <p:spPr>
          <a:xfrm rot="0">
            <a:off x="367544" y="6993541"/>
            <a:ext cx="12780637" cy="2106187"/>
          </a:xfrm>
          <a:prstGeom prst="rect">
            <a:avLst/>
          </a:prstGeom>
        </p:spPr>
        <p:txBody>
          <a:bodyPr anchor="t" rtlCol="false" tIns="0" lIns="0" bIns="0" rIns="0">
            <a:spAutoFit/>
          </a:bodyPr>
          <a:lstStyle/>
          <a:p>
            <a:pPr marL="431799" indent="-215899" lvl="1">
              <a:lnSpc>
                <a:spcPts val="4699"/>
              </a:lnSpc>
              <a:buFont typeface="Arial"/>
              <a:buChar char="•"/>
            </a:pPr>
            <a:r>
              <a:rPr lang="en-US" sz="1999">
                <a:solidFill>
                  <a:srgbClr val="FFFFFF"/>
                </a:solidFill>
                <a:latin typeface="Proxima Nova Bold"/>
              </a:rPr>
              <a:t>Compatibilidad entre software y hardware:</a:t>
            </a:r>
            <a:r>
              <a:rPr lang="en-US" sz="1999">
                <a:solidFill>
                  <a:srgbClr val="FFFFFF"/>
                </a:solidFill>
                <a:latin typeface="Proxima Nova"/>
              </a:rPr>
              <a:t> Versiones compatibles exactamente con otra.</a:t>
            </a:r>
          </a:p>
          <a:p>
            <a:pPr marL="431799" indent="-215899" lvl="1">
              <a:lnSpc>
                <a:spcPts val="4699"/>
              </a:lnSpc>
              <a:buFont typeface="Arial"/>
              <a:buChar char="•"/>
            </a:pPr>
            <a:r>
              <a:rPr lang="en-US" sz="1999">
                <a:solidFill>
                  <a:srgbClr val="FFFFFF"/>
                </a:solidFill>
                <a:latin typeface="Proxima Nova"/>
              </a:rPr>
              <a:t> </a:t>
            </a:r>
            <a:r>
              <a:rPr lang="en-US" sz="1999">
                <a:solidFill>
                  <a:srgbClr val="FFFFFF"/>
                </a:solidFill>
                <a:latin typeface="Proxima Nova Bold"/>
              </a:rPr>
              <a:t>Económico:</a:t>
            </a:r>
            <a:r>
              <a:rPr lang="en-US" sz="1999">
                <a:solidFill>
                  <a:srgbClr val="FFFFFF"/>
                </a:solidFill>
                <a:latin typeface="Proxima Nova"/>
              </a:rPr>
              <a:t> El costo de los elementos (sensores, cables, entre otros) debe ser de acuerdo a un presupuesto.</a:t>
            </a:r>
          </a:p>
          <a:p>
            <a:pPr marL="431799" indent="-215899" lvl="1">
              <a:lnSpc>
                <a:spcPts val="3679"/>
              </a:lnSpc>
              <a:buFont typeface="Arial"/>
              <a:buChar char="•"/>
            </a:pPr>
            <a:r>
              <a:rPr lang="en-US" sz="1999">
                <a:solidFill>
                  <a:srgbClr val="FFFFFF"/>
                </a:solidFill>
                <a:latin typeface="Proxima Nova Bold"/>
              </a:rPr>
              <a:t>Usuarios o público definido:</a:t>
            </a:r>
            <a:r>
              <a:rPr lang="en-US" sz="1999">
                <a:solidFill>
                  <a:srgbClr val="FFFFFF"/>
                </a:solidFill>
                <a:latin typeface="Proxima Nova"/>
              </a:rPr>
              <a:t> Los usuarios que utilizarán este sistema serán aquellos que estén a cargo de una </a:t>
            </a:r>
          </a:p>
          <a:p>
            <a:pPr>
              <a:lnSpc>
                <a:spcPts val="3679"/>
              </a:lnSpc>
            </a:pPr>
            <a:r>
              <a:rPr lang="en-US" sz="1999">
                <a:solidFill>
                  <a:srgbClr val="FFFFFF"/>
                </a:solidFill>
                <a:latin typeface="Proxima Nova"/>
              </a:rPr>
              <a:t>       persona en situación de dependencia y la persona quien está siendo cuidada.</a:t>
            </a:r>
          </a:p>
        </p:txBody>
      </p:sp>
      <p:sp>
        <p:nvSpPr>
          <p:cNvPr name="AutoShape 11" id="11"/>
          <p:cNvSpPr/>
          <p:nvPr/>
        </p:nvSpPr>
        <p:spPr>
          <a:xfrm>
            <a:off x="467028" y="1141204"/>
            <a:ext cx="8967238" cy="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28375" y="-552479"/>
            <a:ext cx="11777860" cy="10839479"/>
            <a:chOff x="0" y="0"/>
            <a:chExt cx="883165" cy="812800"/>
          </a:xfrm>
        </p:grpSpPr>
        <p:sp>
          <p:nvSpPr>
            <p:cNvPr name="Freeform 3" id="3"/>
            <p:cNvSpPr/>
            <p:nvPr/>
          </p:nvSpPr>
          <p:spPr>
            <a:xfrm flipH="false" flipV="false" rot="0">
              <a:off x="0" y="0"/>
              <a:ext cx="883165" cy="812800"/>
            </a:xfrm>
            <a:custGeom>
              <a:avLst/>
              <a:gdLst/>
              <a:ahLst/>
              <a:cxnLst/>
              <a:rect r="r" b="b" t="t" l="l"/>
              <a:pathLst>
                <a:path h="812800" w="883165">
                  <a:moveTo>
                    <a:pt x="0" y="0"/>
                  </a:moveTo>
                  <a:lnTo>
                    <a:pt x="883165" y="0"/>
                  </a:lnTo>
                  <a:lnTo>
                    <a:pt x="883165" y="812800"/>
                  </a:lnTo>
                  <a:lnTo>
                    <a:pt x="0" y="81280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5" id="5"/>
          <p:cNvSpPr txBox="true"/>
          <p:nvPr/>
        </p:nvSpPr>
        <p:spPr>
          <a:xfrm rot="0">
            <a:off x="1056303" y="171336"/>
            <a:ext cx="8183460" cy="962932"/>
          </a:xfrm>
          <a:prstGeom prst="rect">
            <a:avLst/>
          </a:prstGeom>
        </p:spPr>
        <p:txBody>
          <a:bodyPr anchor="t" rtlCol="false" tIns="0" lIns="0" bIns="0" rIns="0">
            <a:spAutoFit/>
          </a:bodyPr>
          <a:lstStyle/>
          <a:p>
            <a:pPr>
              <a:lnSpc>
                <a:spcPts val="7823"/>
              </a:lnSpc>
              <a:spcBef>
                <a:spcPct val="0"/>
              </a:spcBef>
            </a:pPr>
            <a:r>
              <a:rPr lang="en-US" sz="5587">
                <a:solidFill>
                  <a:srgbClr val="FFFFFF"/>
                </a:solidFill>
                <a:latin typeface="Proxima Nova Bold"/>
              </a:rPr>
              <a:t>Entregables del proyecto</a:t>
            </a:r>
          </a:p>
        </p:txBody>
      </p:sp>
      <p:sp>
        <p:nvSpPr>
          <p:cNvPr name="AutoShape 6" id="6"/>
          <p:cNvSpPr/>
          <p:nvPr/>
        </p:nvSpPr>
        <p:spPr>
          <a:xfrm>
            <a:off x="1056331" y="1153318"/>
            <a:ext cx="7991879" cy="11730"/>
          </a:xfrm>
          <a:prstGeom prst="line">
            <a:avLst/>
          </a:prstGeom>
          <a:ln cap="flat" w="38100">
            <a:solidFill>
              <a:srgbClr val="FFFFFF"/>
            </a:solidFill>
            <a:prstDash val="solid"/>
            <a:headEnd type="none" len="sm" w="sm"/>
            <a:tailEnd type="none" len="sm" w="sm"/>
          </a:ln>
        </p:spPr>
      </p:sp>
      <p:sp>
        <p:nvSpPr>
          <p:cNvPr name="TextBox 7" id="7"/>
          <p:cNvSpPr txBox="true"/>
          <p:nvPr/>
        </p:nvSpPr>
        <p:spPr>
          <a:xfrm rot="0">
            <a:off x="572461" y="2575385"/>
            <a:ext cx="10498176" cy="6255385"/>
          </a:xfrm>
          <a:prstGeom prst="rect">
            <a:avLst/>
          </a:prstGeom>
        </p:spPr>
        <p:txBody>
          <a:bodyPr anchor="t" rtlCol="false" tIns="0" lIns="0" bIns="0" rIns="0">
            <a:spAutoFit/>
          </a:bodyPr>
          <a:lstStyle/>
          <a:p>
            <a:pPr marL="647697" indent="-323848" lvl="1">
              <a:lnSpc>
                <a:spcPts val="5129"/>
              </a:lnSpc>
              <a:buFont typeface="Arial"/>
              <a:buChar char="•"/>
            </a:pPr>
            <a:r>
              <a:rPr lang="en-US" sz="2999">
                <a:solidFill>
                  <a:srgbClr val="FFFFFF"/>
                </a:solidFill>
                <a:latin typeface="Proxima Nova"/>
              </a:rPr>
              <a:t>Primera presentación del proyecto</a:t>
            </a:r>
          </a:p>
          <a:p>
            <a:pPr marL="647697" indent="-323848" lvl="1">
              <a:lnSpc>
                <a:spcPts val="5129"/>
              </a:lnSpc>
              <a:buFont typeface="Arial"/>
              <a:buChar char="•"/>
            </a:pPr>
            <a:r>
              <a:rPr lang="en-US" sz="2999">
                <a:solidFill>
                  <a:srgbClr val="FFFFFF"/>
                </a:solidFill>
                <a:latin typeface="Proxima Nova"/>
              </a:rPr>
              <a:t>Maqueta del sistema</a:t>
            </a:r>
          </a:p>
          <a:p>
            <a:pPr marL="647697" indent="-323848" lvl="1">
              <a:lnSpc>
                <a:spcPts val="5129"/>
              </a:lnSpc>
              <a:buFont typeface="Arial"/>
              <a:buChar char="•"/>
            </a:pPr>
            <a:r>
              <a:rPr lang="en-US" sz="2999">
                <a:solidFill>
                  <a:srgbClr val="FFFFFF"/>
                </a:solidFill>
                <a:latin typeface="Proxima Nova"/>
              </a:rPr>
              <a:t>Informe del proyecto (primera parte)</a:t>
            </a:r>
          </a:p>
          <a:p>
            <a:pPr marL="647697" indent="-323848" lvl="1">
              <a:lnSpc>
                <a:spcPts val="5129"/>
              </a:lnSpc>
              <a:buFont typeface="Arial"/>
              <a:buChar char="•"/>
            </a:pPr>
            <a:r>
              <a:rPr lang="en-US" sz="2999">
                <a:solidFill>
                  <a:srgbClr val="FFFFFF"/>
                </a:solidFill>
                <a:latin typeface="Proxima Nova"/>
              </a:rPr>
              <a:t>Segunda presentacion del proyecto</a:t>
            </a:r>
          </a:p>
          <a:p>
            <a:pPr marL="647697" indent="-323848" lvl="1">
              <a:lnSpc>
                <a:spcPts val="5129"/>
              </a:lnSpc>
              <a:buFont typeface="Arial"/>
              <a:buChar char="•"/>
            </a:pPr>
            <a:r>
              <a:rPr lang="en-US" sz="2999">
                <a:solidFill>
                  <a:srgbClr val="FFFFFF"/>
                </a:solidFill>
                <a:latin typeface="Proxima Nova"/>
              </a:rPr>
              <a:t>Informe del proyecto (segunda parte)</a:t>
            </a:r>
          </a:p>
          <a:p>
            <a:pPr marL="647697" indent="-323848" lvl="1">
              <a:lnSpc>
                <a:spcPts val="5129"/>
              </a:lnSpc>
              <a:buFont typeface="Arial"/>
              <a:buChar char="•"/>
            </a:pPr>
            <a:r>
              <a:rPr lang="en-US" sz="2999">
                <a:solidFill>
                  <a:srgbClr val="FFFFFF"/>
                </a:solidFill>
                <a:latin typeface="Proxima Nova"/>
              </a:rPr>
              <a:t>Redmine UTA (wiki, bitacora y carta gantt)</a:t>
            </a:r>
          </a:p>
          <a:p>
            <a:pPr marL="647697" indent="-323848" lvl="1">
              <a:lnSpc>
                <a:spcPts val="5129"/>
              </a:lnSpc>
              <a:buFont typeface="Arial"/>
              <a:buChar char="•"/>
            </a:pPr>
            <a:r>
              <a:rPr lang="en-US" sz="2999">
                <a:solidFill>
                  <a:srgbClr val="FFFFFF"/>
                </a:solidFill>
                <a:latin typeface="Proxima Nova"/>
              </a:rPr>
              <a:t>Poster promocional</a:t>
            </a:r>
          </a:p>
          <a:p>
            <a:pPr marL="647697" indent="-323848" lvl="1">
              <a:lnSpc>
                <a:spcPts val="5129"/>
              </a:lnSpc>
              <a:buFont typeface="Arial"/>
              <a:buChar char="•"/>
            </a:pPr>
            <a:r>
              <a:rPr lang="en-US" sz="2999">
                <a:solidFill>
                  <a:srgbClr val="FFFFFF"/>
                </a:solidFill>
                <a:latin typeface="Proxima Nova"/>
              </a:rPr>
              <a:t>Manual de usuario</a:t>
            </a:r>
          </a:p>
          <a:p>
            <a:pPr marL="647697" indent="-323848" lvl="1">
              <a:lnSpc>
                <a:spcPts val="5129"/>
              </a:lnSpc>
              <a:buFont typeface="Arial"/>
              <a:buChar char="•"/>
            </a:pPr>
            <a:r>
              <a:rPr lang="en-US" sz="2999">
                <a:solidFill>
                  <a:srgbClr val="FFFFFF"/>
                </a:solidFill>
                <a:latin typeface="Proxima Nova"/>
              </a:rPr>
              <a:t>Sistema </a:t>
            </a:r>
            <a:r>
              <a:rPr lang="en-US" sz="2999">
                <a:solidFill>
                  <a:srgbClr val="FFFFFF"/>
                </a:solidFill>
                <a:latin typeface="Proxima Nova Italics"/>
              </a:rPr>
              <a:t>“ALBA”</a:t>
            </a:r>
          </a:p>
          <a:p>
            <a:pPr>
              <a:lnSpc>
                <a:spcPts val="3220"/>
              </a:lnSpc>
              <a:spcBef>
                <a:spcPct val="0"/>
              </a:spcBef>
            </a:pPr>
          </a:p>
        </p:txBody>
      </p:sp>
      <p:sp>
        <p:nvSpPr>
          <p:cNvPr name="TextBox 8" id="8"/>
          <p:cNvSpPr txBox="true"/>
          <p:nvPr/>
        </p:nvSpPr>
        <p:spPr>
          <a:xfrm rot="0">
            <a:off x="1056303" y="1648049"/>
            <a:ext cx="7991935" cy="539496"/>
          </a:xfrm>
          <a:prstGeom prst="rect">
            <a:avLst/>
          </a:prstGeom>
        </p:spPr>
        <p:txBody>
          <a:bodyPr anchor="t" rtlCol="false" tIns="0" lIns="0" bIns="0" rIns="0">
            <a:spAutoFit/>
          </a:bodyPr>
          <a:lstStyle/>
          <a:p>
            <a:pPr>
              <a:lnSpc>
                <a:spcPts val="4616"/>
              </a:lnSpc>
              <a:spcBef>
                <a:spcPct val="0"/>
              </a:spcBef>
            </a:pPr>
            <a:r>
              <a:rPr lang="en-US" sz="2699">
                <a:solidFill>
                  <a:srgbClr val="FFFFFF"/>
                </a:solidFill>
                <a:latin typeface="Proxima Nova Italics"/>
              </a:rPr>
              <a:t>Los entregables del proyecto son los siguientes:</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21636" y="256394"/>
            <a:ext cx="14382729" cy="1194109"/>
          </a:xfrm>
          <a:prstGeom prst="rect">
            <a:avLst/>
          </a:prstGeom>
        </p:spPr>
        <p:txBody>
          <a:bodyPr anchor="t" rtlCol="false" tIns="0" lIns="0" bIns="0" rIns="0">
            <a:spAutoFit/>
          </a:bodyPr>
          <a:lstStyle/>
          <a:p>
            <a:pPr>
              <a:lnSpc>
                <a:spcPts val="9782"/>
              </a:lnSpc>
              <a:spcBef>
                <a:spcPct val="0"/>
              </a:spcBef>
            </a:pPr>
            <a:r>
              <a:rPr lang="en-US" sz="6987">
                <a:solidFill>
                  <a:srgbClr val="000000"/>
                </a:solidFill>
                <a:latin typeface="Proxima Nova Bold"/>
              </a:rPr>
              <a:t>Organizacion del proyecto</a:t>
            </a:r>
          </a:p>
        </p:txBody>
      </p:sp>
      <p:sp>
        <p:nvSpPr>
          <p:cNvPr name="AutoShape 3" id="3"/>
          <p:cNvSpPr/>
          <p:nvPr/>
        </p:nvSpPr>
        <p:spPr>
          <a:xfrm flipV="true">
            <a:off x="889628" y="1450503"/>
            <a:ext cx="10186520" cy="19050"/>
          </a:xfrm>
          <a:prstGeom prst="line">
            <a:avLst/>
          </a:prstGeom>
          <a:ln cap="flat" w="38100">
            <a:solidFill>
              <a:srgbClr val="000000">
                <a:alpha val="43922"/>
              </a:srgbClr>
            </a:solidFill>
            <a:prstDash val="solid"/>
            <a:headEnd type="none" len="sm" w="sm"/>
            <a:tailEnd type="none" len="sm" w="sm"/>
          </a:ln>
        </p:spPr>
      </p:sp>
      <p:grpSp>
        <p:nvGrpSpPr>
          <p:cNvPr name="Group 4" id="4"/>
          <p:cNvGrpSpPr/>
          <p:nvPr/>
        </p:nvGrpSpPr>
        <p:grpSpPr>
          <a:xfrm rot="5400000">
            <a:off x="5642052" y="-4079072"/>
            <a:ext cx="8617476" cy="20476019"/>
            <a:chOff x="0" y="0"/>
            <a:chExt cx="2269623" cy="5392861"/>
          </a:xfrm>
        </p:grpSpPr>
        <p:sp>
          <p:nvSpPr>
            <p:cNvPr name="Freeform 5" id="5"/>
            <p:cNvSpPr/>
            <p:nvPr/>
          </p:nvSpPr>
          <p:spPr>
            <a:xfrm flipH="false" flipV="false" rot="0">
              <a:off x="0" y="0"/>
              <a:ext cx="2269623" cy="5392861"/>
            </a:xfrm>
            <a:custGeom>
              <a:avLst/>
              <a:gdLst/>
              <a:ahLst/>
              <a:cxnLst/>
              <a:rect r="r" b="b" t="t" l="l"/>
              <a:pathLst>
                <a:path h="5392861" w="2269623">
                  <a:moveTo>
                    <a:pt x="45818" y="0"/>
                  </a:moveTo>
                  <a:lnTo>
                    <a:pt x="2223805" y="0"/>
                  </a:lnTo>
                  <a:cubicBezTo>
                    <a:pt x="2235957" y="0"/>
                    <a:pt x="2247611" y="4827"/>
                    <a:pt x="2256203" y="13420"/>
                  </a:cubicBezTo>
                  <a:cubicBezTo>
                    <a:pt x="2264796" y="22012"/>
                    <a:pt x="2269623" y="33667"/>
                    <a:pt x="2269623" y="45818"/>
                  </a:cubicBezTo>
                  <a:lnTo>
                    <a:pt x="2269623" y="5347043"/>
                  </a:lnTo>
                  <a:cubicBezTo>
                    <a:pt x="2269623" y="5372348"/>
                    <a:pt x="2249110" y="5392861"/>
                    <a:pt x="2223805" y="5392861"/>
                  </a:cubicBezTo>
                  <a:lnTo>
                    <a:pt x="45818" y="5392861"/>
                  </a:lnTo>
                  <a:cubicBezTo>
                    <a:pt x="20514" y="5392861"/>
                    <a:pt x="0" y="5372348"/>
                    <a:pt x="0" y="5347043"/>
                  </a:cubicBezTo>
                  <a:lnTo>
                    <a:pt x="0" y="45818"/>
                  </a:lnTo>
                  <a:cubicBezTo>
                    <a:pt x="0" y="20514"/>
                    <a:pt x="20514" y="0"/>
                    <a:pt x="45818" y="0"/>
                  </a:cubicBezTo>
                  <a:close/>
                </a:path>
              </a:pathLst>
            </a:custGeom>
            <a:solidFill>
              <a:srgbClr val="000000"/>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7" id="7"/>
          <p:cNvSpPr txBox="true"/>
          <p:nvPr/>
        </p:nvSpPr>
        <p:spPr>
          <a:xfrm rot="0">
            <a:off x="537644" y="2286871"/>
            <a:ext cx="8226120" cy="646430"/>
          </a:xfrm>
          <a:prstGeom prst="rect">
            <a:avLst/>
          </a:prstGeom>
        </p:spPr>
        <p:txBody>
          <a:bodyPr anchor="t" rtlCol="false" tIns="0" lIns="0" bIns="0" rIns="0">
            <a:spAutoFit/>
          </a:bodyPr>
          <a:lstStyle/>
          <a:p>
            <a:pPr algn="ctr">
              <a:lnSpc>
                <a:spcPts val="5319"/>
              </a:lnSpc>
              <a:spcBef>
                <a:spcPct val="0"/>
              </a:spcBef>
            </a:pPr>
            <a:r>
              <a:rPr lang="en-US" sz="3799">
                <a:solidFill>
                  <a:srgbClr val="FFFFFF"/>
                </a:solidFill>
                <a:latin typeface="Proxima Nova Bold"/>
              </a:rPr>
              <a:t>Personal y entidades internas</a:t>
            </a:r>
          </a:p>
        </p:txBody>
      </p:sp>
      <p:sp>
        <p:nvSpPr>
          <p:cNvPr name="TextBox 8" id="8"/>
          <p:cNvSpPr txBox="true"/>
          <p:nvPr/>
        </p:nvSpPr>
        <p:spPr>
          <a:xfrm rot="0">
            <a:off x="1160390" y="3327759"/>
            <a:ext cx="6223694" cy="646430"/>
          </a:xfrm>
          <a:prstGeom prst="rect">
            <a:avLst/>
          </a:prstGeom>
        </p:spPr>
        <p:txBody>
          <a:bodyPr anchor="t" rtlCol="false" tIns="0" lIns="0" bIns="0" rIns="0">
            <a:spAutoFit/>
          </a:bodyPr>
          <a:lstStyle/>
          <a:p>
            <a:pPr algn="ctr">
              <a:lnSpc>
                <a:spcPts val="5319"/>
              </a:lnSpc>
              <a:spcBef>
                <a:spcPct val="0"/>
              </a:spcBef>
            </a:pPr>
            <a:r>
              <a:rPr lang="en-US" sz="3799">
                <a:solidFill>
                  <a:srgbClr val="FFFFFF"/>
                </a:solidFill>
                <a:latin typeface="Proxima Nova Bold"/>
              </a:rPr>
              <a:t>Roles y responsabilidades</a:t>
            </a:r>
          </a:p>
        </p:txBody>
      </p:sp>
      <p:grpSp>
        <p:nvGrpSpPr>
          <p:cNvPr name="Group 9" id="9"/>
          <p:cNvGrpSpPr/>
          <p:nvPr/>
        </p:nvGrpSpPr>
        <p:grpSpPr>
          <a:xfrm rot="0">
            <a:off x="1090435" y="4559569"/>
            <a:ext cx="139910" cy="13991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
        <p:nvSpPr>
          <p:cNvPr name="TextBox 12" id="12"/>
          <p:cNvSpPr txBox="true"/>
          <p:nvPr/>
        </p:nvSpPr>
        <p:spPr>
          <a:xfrm rot="0">
            <a:off x="1160390" y="4268209"/>
            <a:ext cx="7179924" cy="646430"/>
          </a:xfrm>
          <a:prstGeom prst="rect">
            <a:avLst/>
          </a:prstGeom>
        </p:spPr>
        <p:txBody>
          <a:bodyPr anchor="t" rtlCol="false" tIns="0" lIns="0" bIns="0" rIns="0">
            <a:spAutoFit/>
          </a:bodyPr>
          <a:lstStyle/>
          <a:p>
            <a:pPr algn="ctr">
              <a:lnSpc>
                <a:spcPts val="5319"/>
              </a:lnSpc>
              <a:spcBef>
                <a:spcPct val="0"/>
              </a:spcBef>
            </a:pPr>
            <a:r>
              <a:rPr lang="en-US" sz="3799">
                <a:solidFill>
                  <a:srgbClr val="FFFFFF"/>
                </a:solidFill>
                <a:latin typeface="Proxima Nova Bold"/>
              </a:rPr>
              <a:t>Mecanismos de comunicacion</a:t>
            </a:r>
          </a:p>
        </p:txBody>
      </p:sp>
      <p:grpSp>
        <p:nvGrpSpPr>
          <p:cNvPr name="Group 13" id="13"/>
          <p:cNvGrpSpPr/>
          <p:nvPr/>
        </p:nvGrpSpPr>
        <p:grpSpPr>
          <a:xfrm rot="0">
            <a:off x="1090435" y="2578231"/>
            <a:ext cx="139910" cy="13991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6" id="16"/>
          <p:cNvGrpSpPr/>
          <p:nvPr/>
        </p:nvGrpSpPr>
        <p:grpSpPr>
          <a:xfrm rot="0">
            <a:off x="1090435" y="3619119"/>
            <a:ext cx="139910" cy="13991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88220" y="-443555"/>
            <a:ext cx="9625133" cy="11778227"/>
            <a:chOff x="0" y="0"/>
            <a:chExt cx="2535014" cy="3102085"/>
          </a:xfrm>
        </p:grpSpPr>
        <p:sp>
          <p:nvSpPr>
            <p:cNvPr name="Freeform 3" id="3"/>
            <p:cNvSpPr/>
            <p:nvPr/>
          </p:nvSpPr>
          <p:spPr>
            <a:xfrm flipH="false" flipV="false" rot="0">
              <a:off x="0" y="0"/>
              <a:ext cx="2535014" cy="3102084"/>
            </a:xfrm>
            <a:custGeom>
              <a:avLst/>
              <a:gdLst/>
              <a:ahLst/>
              <a:cxnLst/>
              <a:rect r="r" b="b" t="t" l="l"/>
              <a:pathLst>
                <a:path h="3102084" w="2535014">
                  <a:moveTo>
                    <a:pt x="41022" y="0"/>
                  </a:moveTo>
                  <a:lnTo>
                    <a:pt x="2493993" y="0"/>
                  </a:lnTo>
                  <a:cubicBezTo>
                    <a:pt x="2516649" y="0"/>
                    <a:pt x="2535014" y="18366"/>
                    <a:pt x="2535014" y="41022"/>
                  </a:cubicBezTo>
                  <a:lnTo>
                    <a:pt x="2535014" y="3061063"/>
                  </a:lnTo>
                  <a:cubicBezTo>
                    <a:pt x="2535014" y="3083719"/>
                    <a:pt x="2516649" y="3102084"/>
                    <a:pt x="2493993" y="3102084"/>
                  </a:cubicBezTo>
                  <a:lnTo>
                    <a:pt x="41022" y="3102084"/>
                  </a:lnTo>
                  <a:cubicBezTo>
                    <a:pt x="18366" y="3102084"/>
                    <a:pt x="0" y="3083719"/>
                    <a:pt x="0" y="3061063"/>
                  </a:cubicBezTo>
                  <a:lnTo>
                    <a:pt x="0" y="41022"/>
                  </a:lnTo>
                  <a:cubicBezTo>
                    <a:pt x="0" y="18366"/>
                    <a:pt x="18366" y="0"/>
                    <a:pt x="41022" y="0"/>
                  </a:cubicBez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5" id="5"/>
          <p:cNvSpPr txBox="true"/>
          <p:nvPr/>
        </p:nvSpPr>
        <p:spPr>
          <a:xfrm rot="0">
            <a:off x="917880" y="276296"/>
            <a:ext cx="8226120"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Personal y entidades internas</a:t>
            </a:r>
          </a:p>
        </p:txBody>
      </p:sp>
      <p:sp>
        <p:nvSpPr>
          <p:cNvPr name="AutoShape 6" id="6"/>
          <p:cNvSpPr/>
          <p:nvPr/>
        </p:nvSpPr>
        <p:spPr>
          <a:xfrm flipV="true">
            <a:off x="1028749" y="1019175"/>
            <a:ext cx="7410314" cy="19050"/>
          </a:xfrm>
          <a:prstGeom prst="line">
            <a:avLst/>
          </a:prstGeom>
          <a:ln cap="flat" w="38100">
            <a:solidFill>
              <a:srgbClr val="000000">
                <a:alpha val="44706"/>
              </a:srgbClr>
            </a:solidFill>
            <a:prstDash val="solid"/>
            <a:headEnd type="none" len="sm" w="sm"/>
            <a:tailEnd type="none" len="sm" w="sm"/>
          </a:ln>
        </p:spPr>
      </p:sp>
      <p:sp>
        <p:nvSpPr>
          <p:cNvPr name="AutoShape 7" id="7"/>
          <p:cNvSpPr/>
          <p:nvPr/>
        </p:nvSpPr>
        <p:spPr>
          <a:xfrm flipV="true">
            <a:off x="929533" y="3658899"/>
            <a:ext cx="7410197" cy="22784"/>
          </a:xfrm>
          <a:prstGeom prst="line">
            <a:avLst/>
          </a:prstGeom>
          <a:ln cap="flat" w="38100">
            <a:solidFill>
              <a:srgbClr val="000000">
                <a:alpha val="29804"/>
              </a:srgbClr>
            </a:solidFill>
            <a:prstDash val="solid"/>
            <a:headEnd type="none" len="sm" w="sm"/>
            <a:tailEnd type="none" len="sm" w="sm"/>
          </a:ln>
        </p:spPr>
      </p:sp>
      <p:sp>
        <p:nvSpPr>
          <p:cNvPr name="AutoShape 8" id="8"/>
          <p:cNvSpPr/>
          <p:nvPr/>
        </p:nvSpPr>
        <p:spPr>
          <a:xfrm flipV="true">
            <a:off x="929533" y="4426469"/>
            <a:ext cx="7410197" cy="22784"/>
          </a:xfrm>
          <a:prstGeom prst="line">
            <a:avLst/>
          </a:prstGeom>
          <a:ln cap="flat" w="38100">
            <a:solidFill>
              <a:srgbClr val="000000">
                <a:alpha val="29804"/>
              </a:srgbClr>
            </a:solidFill>
            <a:prstDash val="solid"/>
            <a:headEnd type="none" len="sm" w="sm"/>
            <a:tailEnd type="none" len="sm" w="sm"/>
          </a:ln>
        </p:spPr>
      </p:sp>
      <p:sp>
        <p:nvSpPr>
          <p:cNvPr name="AutoShape 9" id="9"/>
          <p:cNvSpPr/>
          <p:nvPr/>
        </p:nvSpPr>
        <p:spPr>
          <a:xfrm flipV="true">
            <a:off x="912470" y="5242350"/>
            <a:ext cx="7547902" cy="41834"/>
          </a:xfrm>
          <a:prstGeom prst="line">
            <a:avLst/>
          </a:prstGeom>
          <a:ln cap="flat" w="38100">
            <a:solidFill>
              <a:srgbClr val="000000">
                <a:alpha val="29804"/>
              </a:srgbClr>
            </a:solidFill>
            <a:prstDash val="solid"/>
            <a:headEnd type="none" len="sm" w="sm"/>
            <a:tailEnd type="none" len="sm" w="sm"/>
          </a:ln>
        </p:spPr>
      </p:sp>
      <p:grpSp>
        <p:nvGrpSpPr>
          <p:cNvPr name="Group 10" id="10"/>
          <p:cNvGrpSpPr/>
          <p:nvPr/>
        </p:nvGrpSpPr>
        <p:grpSpPr>
          <a:xfrm rot="0">
            <a:off x="398454" y="2258488"/>
            <a:ext cx="200714" cy="20071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2222"/>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799"/>
                </a:lnSpc>
              </a:pPr>
            </a:p>
          </p:txBody>
        </p:sp>
      </p:grpSp>
      <p:grpSp>
        <p:nvGrpSpPr>
          <p:cNvPr name="Group 13" id="13"/>
          <p:cNvGrpSpPr/>
          <p:nvPr/>
        </p:nvGrpSpPr>
        <p:grpSpPr>
          <a:xfrm rot="0">
            <a:off x="4134002" y="3249668"/>
            <a:ext cx="195546" cy="19554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0000"/>
            </a:solidFill>
          </p:spPr>
        </p:sp>
        <p:sp>
          <p:nvSpPr>
            <p:cNvPr name="TextBox 15" id="15"/>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sp>
        <p:nvSpPr>
          <p:cNvPr name="TextBox 16" id="16"/>
          <p:cNvSpPr txBox="true"/>
          <p:nvPr/>
        </p:nvSpPr>
        <p:spPr>
          <a:xfrm rot="0">
            <a:off x="912517" y="3794027"/>
            <a:ext cx="3710569" cy="613392"/>
          </a:xfrm>
          <a:prstGeom prst="rect">
            <a:avLst/>
          </a:prstGeom>
        </p:spPr>
        <p:txBody>
          <a:bodyPr anchor="t" rtlCol="false" tIns="0" lIns="0" bIns="0" rIns="0">
            <a:spAutoFit/>
          </a:bodyPr>
          <a:lstStyle/>
          <a:p>
            <a:pPr>
              <a:lnSpc>
                <a:spcPts val="5039"/>
              </a:lnSpc>
              <a:spcBef>
                <a:spcPct val="0"/>
              </a:spcBef>
            </a:pPr>
            <a:r>
              <a:rPr lang="en-US" sz="3599">
                <a:solidFill>
                  <a:srgbClr val="000000"/>
                </a:solidFill>
                <a:latin typeface="Proxima Nova"/>
              </a:rPr>
              <a:t>Tomas Silva</a:t>
            </a:r>
          </a:p>
        </p:txBody>
      </p:sp>
      <p:sp>
        <p:nvSpPr>
          <p:cNvPr name="TextBox 17" id="17"/>
          <p:cNvSpPr txBox="true"/>
          <p:nvPr/>
        </p:nvSpPr>
        <p:spPr>
          <a:xfrm rot="0">
            <a:off x="912517" y="4609890"/>
            <a:ext cx="3710569" cy="613392"/>
          </a:xfrm>
          <a:prstGeom prst="rect">
            <a:avLst/>
          </a:prstGeom>
        </p:spPr>
        <p:txBody>
          <a:bodyPr anchor="t" rtlCol="false" tIns="0" lIns="0" bIns="0" rIns="0">
            <a:spAutoFit/>
          </a:bodyPr>
          <a:lstStyle/>
          <a:p>
            <a:pPr>
              <a:lnSpc>
                <a:spcPts val="5039"/>
              </a:lnSpc>
              <a:spcBef>
                <a:spcPct val="0"/>
              </a:spcBef>
            </a:pPr>
            <a:r>
              <a:rPr lang="en-US" sz="3599">
                <a:solidFill>
                  <a:srgbClr val="000000"/>
                </a:solidFill>
                <a:latin typeface="Proxima Nova"/>
              </a:rPr>
              <a:t>Juan Yampara</a:t>
            </a:r>
          </a:p>
        </p:txBody>
      </p:sp>
      <p:grpSp>
        <p:nvGrpSpPr>
          <p:cNvPr name="Group 18" id="18"/>
          <p:cNvGrpSpPr/>
          <p:nvPr/>
        </p:nvGrpSpPr>
        <p:grpSpPr>
          <a:xfrm rot="0">
            <a:off x="4134002" y="4002323"/>
            <a:ext cx="195546" cy="19554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0000"/>
            </a:solidFill>
          </p:spPr>
        </p:sp>
        <p:sp>
          <p:nvSpPr>
            <p:cNvPr name="TextBox 20" id="20"/>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grpSp>
        <p:nvGrpSpPr>
          <p:cNvPr name="Group 21" id="21"/>
          <p:cNvGrpSpPr/>
          <p:nvPr/>
        </p:nvGrpSpPr>
        <p:grpSpPr>
          <a:xfrm rot="0">
            <a:off x="4134002" y="4852151"/>
            <a:ext cx="195546" cy="195546"/>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0000"/>
            </a:solidFill>
          </p:spPr>
        </p:sp>
        <p:sp>
          <p:nvSpPr>
            <p:cNvPr name="TextBox 23" id="23"/>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grpSp>
        <p:nvGrpSpPr>
          <p:cNvPr name="Group 24" id="24"/>
          <p:cNvGrpSpPr/>
          <p:nvPr/>
        </p:nvGrpSpPr>
        <p:grpSpPr>
          <a:xfrm rot="0">
            <a:off x="10202970" y="1057275"/>
            <a:ext cx="195546" cy="195546"/>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26" id="26"/>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grpSp>
        <p:nvGrpSpPr>
          <p:cNvPr name="Group 27" id="27"/>
          <p:cNvGrpSpPr/>
          <p:nvPr/>
        </p:nvGrpSpPr>
        <p:grpSpPr>
          <a:xfrm rot="0">
            <a:off x="10202970" y="6702121"/>
            <a:ext cx="195546" cy="195546"/>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29" id="29"/>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grpSp>
        <p:nvGrpSpPr>
          <p:cNvPr name="Group 30" id="30"/>
          <p:cNvGrpSpPr/>
          <p:nvPr/>
        </p:nvGrpSpPr>
        <p:grpSpPr>
          <a:xfrm rot="0">
            <a:off x="10202970" y="3665156"/>
            <a:ext cx="195546" cy="195546"/>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p:spPr>
        </p:sp>
        <p:sp>
          <p:nvSpPr>
            <p:cNvPr name="TextBox 32" id="32"/>
            <p:cNvSpPr txBox="true"/>
            <p:nvPr/>
          </p:nvSpPr>
          <p:spPr>
            <a:xfrm>
              <a:off x="139700" y="101600"/>
              <a:ext cx="533400" cy="571500"/>
            </a:xfrm>
            <a:prstGeom prst="rect">
              <a:avLst/>
            </a:prstGeom>
          </p:spPr>
          <p:txBody>
            <a:bodyPr anchor="ctr" rtlCol="false" tIns="50800" lIns="50800" bIns="50800" rIns="50800"/>
            <a:lstStyle/>
            <a:p>
              <a:pPr algn="ctr">
                <a:lnSpc>
                  <a:spcPts val="2799"/>
                </a:lnSpc>
              </a:pPr>
            </a:p>
          </p:txBody>
        </p:sp>
      </p:grpSp>
      <p:sp>
        <p:nvSpPr>
          <p:cNvPr name="Freeform 33" id="33"/>
          <p:cNvSpPr/>
          <p:nvPr/>
        </p:nvSpPr>
        <p:spPr>
          <a:xfrm flipH="false" flipV="false" rot="0">
            <a:off x="1872271" y="6612211"/>
            <a:ext cx="4732922" cy="2710673"/>
          </a:xfrm>
          <a:custGeom>
            <a:avLst/>
            <a:gdLst/>
            <a:ahLst/>
            <a:cxnLst/>
            <a:rect r="r" b="b" t="t" l="l"/>
            <a:pathLst>
              <a:path h="2710673" w="4732922">
                <a:moveTo>
                  <a:pt x="0" y="0"/>
                </a:moveTo>
                <a:lnTo>
                  <a:pt x="4732922" y="0"/>
                </a:lnTo>
                <a:lnTo>
                  <a:pt x="4732922" y="2710673"/>
                </a:lnTo>
                <a:lnTo>
                  <a:pt x="0" y="27106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4" id="34"/>
          <p:cNvSpPr txBox="true"/>
          <p:nvPr/>
        </p:nvSpPr>
        <p:spPr>
          <a:xfrm rot="0">
            <a:off x="929474" y="1951367"/>
            <a:ext cx="8659499" cy="752404"/>
          </a:xfrm>
          <a:prstGeom prst="rect">
            <a:avLst/>
          </a:prstGeom>
        </p:spPr>
        <p:txBody>
          <a:bodyPr anchor="t" rtlCol="false" tIns="0" lIns="0" bIns="0" rIns="0">
            <a:spAutoFit/>
          </a:bodyPr>
          <a:lstStyle/>
          <a:p>
            <a:pPr>
              <a:lnSpc>
                <a:spcPts val="6299"/>
              </a:lnSpc>
              <a:spcBef>
                <a:spcPct val="0"/>
              </a:spcBef>
            </a:pPr>
            <a:r>
              <a:rPr lang="en-US" sz="4499">
                <a:solidFill>
                  <a:srgbClr val="000000"/>
                </a:solidFill>
                <a:latin typeface="Proxima Nova Bold"/>
              </a:rPr>
              <a:t>Personal       Entidades internas</a:t>
            </a:r>
          </a:p>
        </p:txBody>
      </p:sp>
      <p:sp>
        <p:nvSpPr>
          <p:cNvPr name="TextBox 35" id="35"/>
          <p:cNvSpPr txBox="true"/>
          <p:nvPr/>
        </p:nvSpPr>
        <p:spPr>
          <a:xfrm rot="0">
            <a:off x="4749909" y="3007407"/>
            <a:ext cx="3710569" cy="613410"/>
          </a:xfrm>
          <a:prstGeom prst="rect">
            <a:avLst/>
          </a:prstGeom>
        </p:spPr>
        <p:txBody>
          <a:bodyPr anchor="t" rtlCol="false" tIns="0" lIns="0" bIns="0" rIns="0">
            <a:spAutoFit/>
          </a:bodyPr>
          <a:lstStyle/>
          <a:p>
            <a:pPr>
              <a:lnSpc>
                <a:spcPts val="5039"/>
              </a:lnSpc>
              <a:spcBef>
                <a:spcPct val="0"/>
              </a:spcBef>
            </a:pPr>
            <a:r>
              <a:rPr lang="en-US" sz="3599">
                <a:solidFill>
                  <a:srgbClr val="000000"/>
                </a:solidFill>
                <a:latin typeface="Proxima Nova Bold"/>
              </a:rPr>
              <a:t>Jefe de Proyecto</a:t>
            </a:r>
          </a:p>
        </p:txBody>
      </p:sp>
      <p:sp>
        <p:nvSpPr>
          <p:cNvPr name="TextBox 36" id="36"/>
          <p:cNvSpPr txBox="true"/>
          <p:nvPr/>
        </p:nvSpPr>
        <p:spPr>
          <a:xfrm rot="0">
            <a:off x="4749909" y="3781947"/>
            <a:ext cx="3418679" cy="613410"/>
          </a:xfrm>
          <a:prstGeom prst="rect">
            <a:avLst/>
          </a:prstGeom>
        </p:spPr>
        <p:txBody>
          <a:bodyPr anchor="t" rtlCol="false" tIns="0" lIns="0" bIns="0" rIns="0">
            <a:spAutoFit/>
          </a:bodyPr>
          <a:lstStyle/>
          <a:p>
            <a:pPr>
              <a:lnSpc>
                <a:spcPts val="5039"/>
              </a:lnSpc>
              <a:spcBef>
                <a:spcPct val="0"/>
              </a:spcBef>
            </a:pPr>
            <a:r>
              <a:rPr lang="en-US" sz="3599">
                <a:solidFill>
                  <a:srgbClr val="000000"/>
                </a:solidFill>
                <a:latin typeface="Proxima Nova Bold"/>
              </a:rPr>
              <a:t>Jefe Analista</a:t>
            </a:r>
          </a:p>
        </p:txBody>
      </p:sp>
      <p:sp>
        <p:nvSpPr>
          <p:cNvPr name="TextBox 37" id="37"/>
          <p:cNvSpPr txBox="true"/>
          <p:nvPr/>
        </p:nvSpPr>
        <p:spPr>
          <a:xfrm rot="0">
            <a:off x="4749909" y="4609890"/>
            <a:ext cx="4099036" cy="613410"/>
          </a:xfrm>
          <a:prstGeom prst="rect">
            <a:avLst/>
          </a:prstGeom>
        </p:spPr>
        <p:txBody>
          <a:bodyPr anchor="t" rtlCol="false" tIns="0" lIns="0" bIns="0" rIns="0">
            <a:spAutoFit/>
          </a:bodyPr>
          <a:lstStyle/>
          <a:p>
            <a:pPr>
              <a:lnSpc>
                <a:spcPts val="5039"/>
              </a:lnSpc>
              <a:spcBef>
                <a:spcPct val="0"/>
              </a:spcBef>
            </a:pPr>
            <a:r>
              <a:rPr lang="en-US" sz="3599">
                <a:solidFill>
                  <a:srgbClr val="000000"/>
                </a:solidFill>
                <a:latin typeface="Proxima Nova Bold"/>
              </a:rPr>
              <a:t>Jefe de tecnologia</a:t>
            </a:r>
          </a:p>
        </p:txBody>
      </p:sp>
      <p:sp>
        <p:nvSpPr>
          <p:cNvPr name="TextBox 38" id="38"/>
          <p:cNvSpPr txBox="true"/>
          <p:nvPr/>
        </p:nvSpPr>
        <p:spPr>
          <a:xfrm rot="0">
            <a:off x="912517" y="3007407"/>
            <a:ext cx="2684147" cy="613392"/>
          </a:xfrm>
          <a:prstGeom prst="rect">
            <a:avLst/>
          </a:prstGeom>
        </p:spPr>
        <p:txBody>
          <a:bodyPr anchor="t" rtlCol="false" tIns="0" lIns="0" bIns="0" rIns="0">
            <a:spAutoFit/>
          </a:bodyPr>
          <a:lstStyle/>
          <a:p>
            <a:pPr>
              <a:lnSpc>
                <a:spcPts val="5039"/>
              </a:lnSpc>
              <a:spcBef>
                <a:spcPct val="0"/>
              </a:spcBef>
            </a:pPr>
            <a:r>
              <a:rPr lang="en-US" sz="3599">
                <a:solidFill>
                  <a:srgbClr val="000000"/>
                </a:solidFill>
                <a:latin typeface="Proxima Nova"/>
              </a:rPr>
              <a:t>Daniel Alday</a:t>
            </a:r>
          </a:p>
        </p:txBody>
      </p:sp>
      <p:sp>
        <p:nvSpPr>
          <p:cNvPr name="TextBox 39" id="39"/>
          <p:cNvSpPr txBox="true"/>
          <p:nvPr/>
        </p:nvSpPr>
        <p:spPr>
          <a:xfrm rot="0">
            <a:off x="10574578" y="865022"/>
            <a:ext cx="3710569" cy="613392"/>
          </a:xfrm>
          <a:prstGeom prst="rect">
            <a:avLst/>
          </a:prstGeom>
        </p:spPr>
        <p:txBody>
          <a:bodyPr anchor="t" rtlCol="false" tIns="0" lIns="0" bIns="0" rIns="0">
            <a:spAutoFit/>
          </a:bodyPr>
          <a:lstStyle/>
          <a:p>
            <a:pPr>
              <a:lnSpc>
                <a:spcPts val="5039"/>
              </a:lnSpc>
              <a:spcBef>
                <a:spcPct val="0"/>
              </a:spcBef>
            </a:pPr>
            <a:r>
              <a:rPr lang="en-US" sz="3599">
                <a:solidFill>
                  <a:srgbClr val="FFFFFF"/>
                </a:solidFill>
                <a:latin typeface="Proxima Nova Bold"/>
              </a:rPr>
              <a:t>Jefe de proyecto</a:t>
            </a:r>
          </a:p>
        </p:txBody>
      </p:sp>
      <p:sp>
        <p:nvSpPr>
          <p:cNvPr name="TextBox 40" id="40"/>
          <p:cNvSpPr txBox="true"/>
          <p:nvPr/>
        </p:nvSpPr>
        <p:spPr>
          <a:xfrm rot="0">
            <a:off x="10574578" y="6459861"/>
            <a:ext cx="4759800" cy="613392"/>
          </a:xfrm>
          <a:prstGeom prst="rect">
            <a:avLst/>
          </a:prstGeom>
        </p:spPr>
        <p:txBody>
          <a:bodyPr anchor="t" rtlCol="false" tIns="0" lIns="0" bIns="0" rIns="0">
            <a:spAutoFit/>
          </a:bodyPr>
          <a:lstStyle/>
          <a:p>
            <a:pPr>
              <a:lnSpc>
                <a:spcPts val="5039"/>
              </a:lnSpc>
              <a:spcBef>
                <a:spcPct val="0"/>
              </a:spcBef>
            </a:pPr>
            <a:r>
              <a:rPr lang="en-US" sz="3599">
                <a:solidFill>
                  <a:srgbClr val="FFFFFF"/>
                </a:solidFill>
                <a:latin typeface="Proxima Nova Bold"/>
              </a:rPr>
              <a:t>Jefe de tecnologia</a:t>
            </a:r>
          </a:p>
        </p:txBody>
      </p:sp>
      <p:sp>
        <p:nvSpPr>
          <p:cNvPr name="TextBox 41" id="41"/>
          <p:cNvSpPr txBox="true"/>
          <p:nvPr/>
        </p:nvSpPr>
        <p:spPr>
          <a:xfrm rot="0">
            <a:off x="10574578" y="3422896"/>
            <a:ext cx="3710569" cy="613392"/>
          </a:xfrm>
          <a:prstGeom prst="rect">
            <a:avLst/>
          </a:prstGeom>
        </p:spPr>
        <p:txBody>
          <a:bodyPr anchor="t" rtlCol="false" tIns="0" lIns="0" bIns="0" rIns="0">
            <a:spAutoFit/>
          </a:bodyPr>
          <a:lstStyle/>
          <a:p>
            <a:pPr>
              <a:lnSpc>
                <a:spcPts val="5039"/>
              </a:lnSpc>
              <a:spcBef>
                <a:spcPct val="0"/>
              </a:spcBef>
            </a:pPr>
            <a:r>
              <a:rPr lang="en-US" sz="3599">
                <a:solidFill>
                  <a:srgbClr val="FFFFFF"/>
                </a:solidFill>
                <a:latin typeface="Proxima Nova Bold"/>
              </a:rPr>
              <a:t>Jefe analista</a:t>
            </a:r>
          </a:p>
        </p:txBody>
      </p:sp>
      <p:sp>
        <p:nvSpPr>
          <p:cNvPr name="TextBox 42" id="42"/>
          <p:cNvSpPr txBox="true"/>
          <p:nvPr/>
        </p:nvSpPr>
        <p:spPr>
          <a:xfrm rot="0">
            <a:off x="10574578" y="1550138"/>
            <a:ext cx="6996097" cy="1153795"/>
          </a:xfrm>
          <a:prstGeom prst="rect">
            <a:avLst/>
          </a:prstGeom>
        </p:spPr>
        <p:txBody>
          <a:bodyPr anchor="t" rtlCol="false" tIns="0" lIns="0" bIns="0" rIns="0">
            <a:spAutoFit/>
          </a:bodyPr>
          <a:lstStyle/>
          <a:p>
            <a:pPr>
              <a:lnSpc>
                <a:spcPts val="3079"/>
              </a:lnSpc>
              <a:spcBef>
                <a:spcPct val="0"/>
              </a:spcBef>
            </a:pPr>
            <a:r>
              <a:rPr lang="en-US" sz="2199">
                <a:solidFill>
                  <a:srgbClr val="FFFFFF"/>
                </a:solidFill>
                <a:latin typeface="Proxima Nova"/>
              </a:rPr>
              <a:t>El jefe de proyecto debe ser la persona encargada de gestionar y organizar el trabajo en equipo, asegurarse de que las tareas se dividan de manera equitativa.</a:t>
            </a:r>
          </a:p>
        </p:txBody>
      </p:sp>
      <p:sp>
        <p:nvSpPr>
          <p:cNvPr name="TextBox 43" id="43"/>
          <p:cNvSpPr txBox="true"/>
          <p:nvPr/>
        </p:nvSpPr>
        <p:spPr>
          <a:xfrm rot="0">
            <a:off x="10574578" y="4168057"/>
            <a:ext cx="6996097" cy="1544104"/>
          </a:xfrm>
          <a:prstGeom prst="rect">
            <a:avLst/>
          </a:prstGeom>
        </p:spPr>
        <p:txBody>
          <a:bodyPr anchor="t" rtlCol="false" tIns="0" lIns="0" bIns="0" rIns="0">
            <a:spAutoFit/>
          </a:bodyPr>
          <a:lstStyle/>
          <a:p>
            <a:pPr>
              <a:lnSpc>
                <a:spcPts val="3079"/>
              </a:lnSpc>
              <a:spcBef>
                <a:spcPct val="0"/>
              </a:spcBef>
            </a:pPr>
            <a:r>
              <a:rPr lang="en-US" sz="2199">
                <a:solidFill>
                  <a:srgbClr val="FFFFFF"/>
                </a:solidFill>
                <a:latin typeface="Proxima Nova"/>
              </a:rPr>
              <a:t>Un jefe analista tiene como objetivo principal el diseño y planificación del proyecto. Este se enfoca en comprender e investigar acerca de los requerimientos y restricciones relacionadas al “Sistema”. </a:t>
            </a:r>
          </a:p>
        </p:txBody>
      </p:sp>
      <p:sp>
        <p:nvSpPr>
          <p:cNvPr name="TextBox 44" id="44"/>
          <p:cNvSpPr txBox="true"/>
          <p:nvPr/>
        </p:nvSpPr>
        <p:spPr>
          <a:xfrm rot="0">
            <a:off x="10574578" y="7176446"/>
            <a:ext cx="6996097" cy="1153633"/>
          </a:xfrm>
          <a:prstGeom prst="rect">
            <a:avLst/>
          </a:prstGeom>
        </p:spPr>
        <p:txBody>
          <a:bodyPr anchor="t" rtlCol="false" tIns="0" lIns="0" bIns="0" rIns="0">
            <a:spAutoFit/>
          </a:bodyPr>
          <a:lstStyle/>
          <a:p>
            <a:pPr>
              <a:lnSpc>
                <a:spcPts val="3079"/>
              </a:lnSpc>
              <a:spcBef>
                <a:spcPct val="0"/>
              </a:spcBef>
            </a:pPr>
            <a:r>
              <a:rPr lang="en-US" sz="2199">
                <a:solidFill>
                  <a:srgbClr val="FFFFFF"/>
                </a:solidFill>
                <a:latin typeface="Proxima Nova"/>
              </a:rPr>
              <a:t>Un jefe de tecnología es quien investiga los artefactos tecnológicos a utilizar, es decir, se encarga de su implementación, mantenimiento y desarrollo.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DAFvT8uMl8w</dc:identifier>
  <dcterms:modified xsi:type="dcterms:W3CDTF">2011-08-01T06:04:30Z</dcterms:modified>
  <cp:revision>1</cp:revision>
  <dc:title>Presentacion Proyectos II</dc:title>
</cp:coreProperties>
</file>