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8"/>
    <p:sldId id="257" r:id="rId29"/>
    <p:sldId id="258" r:id="rId30"/>
    <p:sldId id="259" r:id="rId31"/>
    <p:sldId id="260" r:id="rId32"/>
    <p:sldId id="261" r:id="rId33"/>
    <p:sldId id="262" r:id="rId34"/>
    <p:sldId id="263" r:id="rId35"/>
    <p:sldId id="264" r:id="rId36"/>
    <p:sldId id="265" r:id="rId37"/>
    <p:sldId id="266" r:id="rId38"/>
    <p:sldId id="267" r:id="rId39"/>
    <p:sldId id="268" r:id="rId40"/>
    <p:sldId id="269" r:id="rId4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DM Sans" charset="1" panose="00000000000000000000"/>
      <p:regular r:id="rId10"/>
    </p:embeddedFont>
    <p:embeddedFont>
      <p:font typeface="DM Sans Bold" charset="1" panose="00000000000000000000"/>
      <p:regular r:id="rId11"/>
    </p:embeddedFont>
    <p:embeddedFont>
      <p:font typeface="DM Sans Italics" charset="1" panose="00000000000000000000"/>
      <p:regular r:id="rId12"/>
    </p:embeddedFont>
    <p:embeddedFont>
      <p:font typeface="DM Sans Bold Italics" charset="1" panose="00000000000000000000"/>
      <p:regular r:id="rId13"/>
    </p:embeddedFont>
    <p:embeddedFont>
      <p:font typeface="Now" charset="1" panose="00000500000000000000"/>
      <p:regular r:id="rId14"/>
    </p:embeddedFont>
    <p:embeddedFont>
      <p:font typeface="Now Bold" charset="1" panose="00000800000000000000"/>
      <p:regular r:id="rId15"/>
    </p:embeddedFont>
    <p:embeddedFont>
      <p:font typeface="Now Thin" charset="1" panose="00000300000000000000"/>
      <p:regular r:id="rId16"/>
    </p:embeddedFont>
    <p:embeddedFont>
      <p:font typeface="Now Light" charset="1" panose="00000400000000000000"/>
      <p:regular r:id="rId17"/>
    </p:embeddedFont>
    <p:embeddedFont>
      <p:font typeface="Now Medium" charset="1" panose="00000600000000000000"/>
      <p:regular r:id="rId18"/>
    </p:embeddedFont>
    <p:embeddedFont>
      <p:font typeface="Now Heavy" charset="1" panose="00000A00000000000000"/>
      <p:regular r:id="rId19"/>
    </p:embeddedFont>
    <p:embeddedFont>
      <p:font typeface="Open Sans" charset="1" panose="020B0606030504020204"/>
      <p:regular r:id="rId20"/>
    </p:embeddedFont>
    <p:embeddedFont>
      <p:font typeface="Open Sans Bold" charset="1" panose="020B0806030504020204"/>
      <p:regular r:id="rId21"/>
    </p:embeddedFont>
    <p:embeddedFont>
      <p:font typeface="Open Sans Italics" charset="1" panose="020B0606030504020204"/>
      <p:regular r:id="rId22"/>
    </p:embeddedFont>
    <p:embeddedFont>
      <p:font typeface="Open Sans Bold Italics" charset="1" panose="020B0806030504020204"/>
      <p:regular r:id="rId23"/>
    </p:embeddedFont>
    <p:embeddedFont>
      <p:font typeface="Open Sans Light" charset="1" panose="020B0306030504020204"/>
      <p:regular r:id="rId24"/>
    </p:embeddedFont>
    <p:embeddedFont>
      <p:font typeface="Open Sans Light Italics" charset="1" panose="020B0306030504020204"/>
      <p:regular r:id="rId25"/>
    </p:embeddedFont>
    <p:embeddedFont>
      <p:font typeface="Open Sans Ultra-Bold" charset="1" panose="00000000000000000000"/>
      <p:regular r:id="rId26"/>
    </p:embeddedFont>
    <p:embeddedFont>
      <p:font typeface="Open Sans Ultra-Bold Italics" charset="1" panose="000000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slides/slide1.xml" Type="http://schemas.openxmlformats.org/officeDocument/2006/relationships/slide"/><Relationship Id="rId29" Target="slides/slide2.xml" Type="http://schemas.openxmlformats.org/officeDocument/2006/relationships/slide"/><Relationship Id="rId3" Target="viewProps.xml" Type="http://schemas.openxmlformats.org/officeDocument/2006/relationships/viewProps"/><Relationship Id="rId30" Target="slides/slide3.xml" Type="http://schemas.openxmlformats.org/officeDocument/2006/relationships/slide"/><Relationship Id="rId31" Target="slides/slide4.xml" Type="http://schemas.openxmlformats.org/officeDocument/2006/relationships/slide"/><Relationship Id="rId32" Target="slides/slide5.xml" Type="http://schemas.openxmlformats.org/officeDocument/2006/relationships/slide"/><Relationship Id="rId33" Target="slides/slide6.xml" Type="http://schemas.openxmlformats.org/officeDocument/2006/relationships/slide"/><Relationship Id="rId34" Target="slides/slide7.xml" Type="http://schemas.openxmlformats.org/officeDocument/2006/relationships/slide"/><Relationship Id="rId35" Target="slides/slide8.xml" Type="http://schemas.openxmlformats.org/officeDocument/2006/relationships/slide"/><Relationship Id="rId36" Target="slides/slide9.xml" Type="http://schemas.openxmlformats.org/officeDocument/2006/relationships/slide"/><Relationship Id="rId37" Target="slides/slide10.xml" Type="http://schemas.openxmlformats.org/officeDocument/2006/relationships/slide"/><Relationship Id="rId38" Target="slides/slide11.xml" Type="http://schemas.openxmlformats.org/officeDocument/2006/relationships/slide"/><Relationship Id="rId39" Target="slides/slide12.xml" Type="http://schemas.openxmlformats.org/officeDocument/2006/relationships/slide"/><Relationship Id="rId4" Target="theme/theme1.xml" Type="http://schemas.openxmlformats.org/officeDocument/2006/relationships/theme"/><Relationship Id="rId40" Target="slides/slide13.xml" Type="http://schemas.openxmlformats.org/officeDocument/2006/relationships/slide"/><Relationship Id="rId41" Target="slides/slide14.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3EA"/>
        </a:solidFill>
      </p:bgPr>
    </p:bg>
    <p:spTree>
      <p:nvGrpSpPr>
        <p:cNvPr id="1" name=""/>
        <p:cNvGrpSpPr/>
        <p:nvPr/>
      </p:nvGrpSpPr>
      <p:grpSpPr>
        <a:xfrm>
          <a:off x="0" y="0"/>
          <a:ext cx="0" cy="0"/>
          <a:chOff x="0" y="0"/>
          <a:chExt cx="0" cy="0"/>
        </a:xfrm>
      </p:grpSpPr>
      <p:sp>
        <p:nvSpPr>
          <p:cNvPr name="Freeform 2" id="2"/>
          <p:cNvSpPr/>
          <p:nvPr/>
        </p:nvSpPr>
        <p:spPr>
          <a:xfrm flipH="false" flipV="false" rot="0">
            <a:off x="14258090" y="-2339879"/>
            <a:ext cx="9089832" cy="6131505"/>
          </a:xfrm>
          <a:custGeom>
            <a:avLst/>
            <a:gdLst/>
            <a:ahLst/>
            <a:cxnLst/>
            <a:rect r="r" b="b" t="t" l="l"/>
            <a:pathLst>
              <a:path h="6131505" w="9089832">
                <a:moveTo>
                  <a:pt x="0" y="0"/>
                </a:moveTo>
                <a:lnTo>
                  <a:pt x="9089831" y="0"/>
                </a:lnTo>
                <a:lnTo>
                  <a:pt x="9089831" y="6131505"/>
                </a:lnTo>
                <a:lnTo>
                  <a:pt x="0" y="6131505"/>
                </a:lnTo>
                <a:lnTo>
                  <a:pt x="0" y="0"/>
                </a:lnTo>
                <a:close/>
              </a:path>
            </a:pathLst>
          </a:custGeom>
          <a:blipFill>
            <a:blip r:embed="rId2">
              <a:alphaModFix amt="6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98868" y="-3084022"/>
            <a:ext cx="9144000" cy="6168044"/>
          </a:xfrm>
          <a:custGeom>
            <a:avLst/>
            <a:gdLst/>
            <a:ahLst/>
            <a:cxnLst/>
            <a:rect r="r" b="b" t="t" l="l"/>
            <a:pathLst>
              <a:path h="6168044" w="9144000">
                <a:moveTo>
                  <a:pt x="0" y="0"/>
                </a:moveTo>
                <a:lnTo>
                  <a:pt x="9144000" y="0"/>
                </a:lnTo>
                <a:lnTo>
                  <a:pt x="9144000" y="6168044"/>
                </a:lnTo>
                <a:lnTo>
                  <a:pt x="0" y="61680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218386">
            <a:off x="8643232" y="5180885"/>
            <a:ext cx="11609711" cy="7831278"/>
          </a:xfrm>
          <a:custGeom>
            <a:avLst/>
            <a:gdLst/>
            <a:ahLst/>
            <a:cxnLst/>
            <a:rect r="r" b="b" t="t" l="l"/>
            <a:pathLst>
              <a:path h="7831278" w="11609711">
                <a:moveTo>
                  <a:pt x="0" y="0"/>
                </a:moveTo>
                <a:lnTo>
                  <a:pt x="11609711" y="0"/>
                </a:lnTo>
                <a:lnTo>
                  <a:pt x="11609711" y="7831278"/>
                </a:lnTo>
                <a:lnTo>
                  <a:pt x="0" y="78312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2321545" y="3620624"/>
            <a:ext cx="11164011" cy="2896870"/>
          </a:xfrm>
          <a:prstGeom prst="rect">
            <a:avLst/>
          </a:prstGeom>
        </p:spPr>
        <p:txBody>
          <a:bodyPr anchor="t" rtlCol="false" tIns="0" lIns="0" bIns="0" rIns="0">
            <a:spAutoFit/>
          </a:bodyPr>
          <a:lstStyle/>
          <a:p>
            <a:pPr algn="ctr">
              <a:lnSpc>
                <a:spcPts val="5600"/>
              </a:lnSpc>
            </a:pPr>
            <a:r>
              <a:rPr lang="en-US" sz="5600">
                <a:solidFill>
                  <a:srgbClr val="F37335"/>
                </a:solidFill>
                <a:latin typeface="Now Heavy"/>
              </a:rPr>
              <a:t>AUTOMATIZACION DE LUCES, CONTROL DE CAMARA Y SENSORES DE PUERTA “DOMOHOUSE”</a:t>
            </a:r>
          </a:p>
        </p:txBody>
      </p:sp>
      <p:sp>
        <p:nvSpPr>
          <p:cNvPr name="TextBox 6" id="6"/>
          <p:cNvSpPr txBox="true"/>
          <p:nvPr/>
        </p:nvSpPr>
        <p:spPr>
          <a:xfrm rot="0">
            <a:off x="13203711" y="7299251"/>
            <a:ext cx="4646508" cy="2001038"/>
          </a:xfrm>
          <a:prstGeom prst="rect">
            <a:avLst/>
          </a:prstGeom>
        </p:spPr>
        <p:txBody>
          <a:bodyPr anchor="t" rtlCol="false" tIns="0" lIns="0" bIns="0" rIns="0">
            <a:spAutoFit/>
          </a:bodyPr>
          <a:lstStyle/>
          <a:p>
            <a:pPr>
              <a:lnSpc>
                <a:spcPts val="3977"/>
              </a:lnSpc>
            </a:pPr>
            <a:r>
              <a:rPr lang="en-US" sz="2882" spc="282">
                <a:solidFill>
                  <a:srgbClr val="FFF3EA"/>
                </a:solidFill>
                <a:latin typeface="DM Sans Bold"/>
              </a:rPr>
              <a:t>INTEGRANTES:</a:t>
            </a:r>
          </a:p>
          <a:p>
            <a:pPr>
              <a:lnSpc>
                <a:spcPts val="3977"/>
              </a:lnSpc>
            </a:pPr>
          </a:p>
          <a:p>
            <a:pPr>
              <a:lnSpc>
                <a:spcPts val="3977"/>
              </a:lnSpc>
            </a:pPr>
            <a:r>
              <a:rPr lang="en-US" sz="2882" spc="282">
                <a:solidFill>
                  <a:srgbClr val="FFF3EA"/>
                </a:solidFill>
                <a:latin typeface="DM Sans Bold"/>
              </a:rPr>
              <a:t>PABLO VALLADARES</a:t>
            </a:r>
          </a:p>
          <a:p>
            <a:pPr>
              <a:lnSpc>
                <a:spcPts val="3977"/>
              </a:lnSpc>
            </a:pPr>
            <a:r>
              <a:rPr lang="en-US" sz="2882" spc="282">
                <a:solidFill>
                  <a:srgbClr val="FFF3EA"/>
                </a:solidFill>
                <a:latin typeface="DM Sans Bold"/>
              </a:rPr>
              <a:t>MARGOT CANAVIRI</a:t>
            </a:r>
          </a:p>
        </p:txBody>
      </p:sp>
      <p:sp>
        <p:nvSpPr>
          <p:cNvPr name="TextBox 7" id="7"/>
          <p:cNvSpPr txBox="true"/>
          <p:nvPr/>
        </p:nvSpPr>
        <p:spPr>
          <a:xfrm rot="0">
            <a:off x="1031355" y="8275957"/>
            <a:ext cx="8500756" cy="991388"/>
          </a:xfrm>
          <a:prstGeom prst="rect">
            <a:avLst/>
          </a:prstGeom>
        </p:spPr>
        <p:txBody>
          <a:bodyPr anchor="t" rtlCol="false" tIns="0" lIns="0" bIns="0" rIns="0">
            <a:spAutoFit/>
          </a:bodyPr>
          <a:lstStyle/>
          <a:p>
            <a:pPr>
              <a:lnSpc>
                <a:spcPts val="3977"/>
              </a:lnSpc>
            </a:pPr>
            <a:r>
              <a:rPr lang="en-US" sz="2882" spc="282">
                <a:solidFill>
                  <a:srgbClr val="FD6938"/>
                </a:solidFill>
                <a:latin typeface="DM Sans Bold"/>
              </a:rPr>
              <a:t>PROFESOR:</a:t>
            </a:r>
          </a:p>
          <a:p>
            <a:pPr>
              <a:lnSpc>
                <a:spcPts val="3977"/>
              </a:lnSpc>
            </a:pPr>
            <a:r>
              <a:rPr lang="en-US" sz="2882" spc="282">
                <a:solidFill>
                  <a:srgbClr val="FD6938"/>
                </a:solidFill>
                <a:latin typeface="DM Sans Bold"/>
              </a:rPr>
              <a:t>DIEGO ALBERTO ARACENA PIZARRO</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3EA"/>
        </a:solidFill>
      </p:bgPr>
    </p:bg>
    <p:spTree>
      <p:nvGrpSpPr>
        <p:cNvPr id="1" name=""/>
        <p:cNvGrpSpPr/>
        <p:nvPr/>
      </p:nvGrpSpPr>
      <p:grpSpPr>
        <a:xfrm>
          <a:off x="0" y="0"/>
          <a:ext cx="0" cy="0"/>
          <a:chOff x="0" y="0"/>
          <a:chExt cx="0" cy="0"/>
        </a:xfrm>
      </p:grpSpPr>
      <p:sp>
        <p:nvSpPr>
          <p:cNvPr name="Freeform 2" id="2"/>
          <p:cNvSpPr/>
          <p:nvPr/>
        </p:nvSpPr>
        <p:spPr>
          <a:xfrm flipH="false" flipV="false" rot="0">
            <a:off x="3114272" y="4056121"/>
            <a:ext cx="11285503" cy="4656157"/>
          </a:xfrm>
          <a:custGeom>
            <a:avLst/>
            <a:gdLst/>
            <a:ahLst/>
            <a:cxnLst/>
            <a:rect r="r" b="b" t="t" l="l"/>
            <a:pathLst>
              <a:path h="4656157" w="11285503">
                <a:moveTo>
                  <a:pt x="0" y="0"/>
                </a:moveTo>
                <a:lnTo>
                  <a:pt x="11285503" y="0"/>
                </a:lnTo>
                <a:lnTo>
                  <a:pt x="11285503" y="4656158"/>
                </a:lnTo>
                <a:lnTo>
                  <a:pt x="0" y="4656158"/>
                </a:lnTo>
                <a:lnTo>
                  <a:pt x="0" y="0"/>
                </a:lnTo>
                <a:close/>
              </a:path>
            </a:pathLst>
          </a:custGeom>
          <a:blipFill>
            <a:blip r:embed="rId2"/>
            <a:stretch>
              <a:fillRect l="0" t="0" r="0" b="0"/>
            </a:stretch>
          </a:blipFill>
        </p:spPr>
      </p:sp>
      <p:sp>
        <p:nvSpPr>
          <p:cNvPr name="TextBox 3" id="3"/>
          <p:cNvSpPr txBox="true"/>
          <p:nvPr/>
        </p:nvSpPr>
        <p:spPr>
          <a:xfrm rot="0">
            <a:off x="1978691" y="904875"/>
            <a:ext cx="22528016" cy="2372040"/>
          </a:xfrm>
          <a:prstGeom prst="rect">
            <a:avLst/>
          </a:prstGeom>
        </p:spPr>
        <p:txBody>
          <a:bodyPr anchor="t" rtlCol="false" tIns="0" lIns="0" bIns="0" rIns="0">
            <a:spAutoFit/>
          </a:bodyPr>
          <a:lstStyle/>
          <a:p>
            <a:pPr>
              <a:lnSpc>
                <a:spcPts val="9492"/>
              </a:lnSpc>
            </a:pPr>
            <a:r>
              <a:rPr lang="en-US" sz="6780" spc="94">
                <a:solidFill>
                  <a:srgbClr val="F37335"/>
                </a:solidFill>
                <a:latin typeface="Now Heavy"/>
              </a:rPr>
              <a:t>PLANIFICACIÓN DE </a:t>
            </a:r>
          </a:p>
          <a:p>
            <a:pPr marL="0" indent="0" lvl="0">
              <a:lnSpc>
                <a:spcPts val="9492"/>
              </a:lnSpc>
              <a:spcBef>
                <a:spcPct val="0"/>
              </a:spcBef>
            </a:pPr>
            <a:r>
              <a:rPr lang="en-US" sz="6780" spc="94">
                <a:solidFill>
                  <a:srgbClr val="F37335"/>
                </a:solidFill>
                <a:latin typeface="Now Heavy"/>
              </a:rPr>
              <a:t>RECURSOS HUMANOS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3EA"/>
        </a:solidFill>
      </p:bgPr>
    </p:bg>
    <p:spTree>
      <p:nvGrpSpPr>
        <p:cNvPr id="1" name=""/>
        <p:cNvGrpSpPr/>
        <p:nvPr/>
      </p:nvGrpSpPr>
      <p:grpSpPr>
        <a:xfrm>
          <a:off x="0" y="0"/>
          <a:ext cx="0" cy="0"/>
          <a:chOff x="0" y="0"/>
          <a:chExt cx="0" cy="0"/>
        </a:xfrm>
      </p:grpSpPr>
      <p:sp>
        <p:nvSpPr>
          <p:cNvPr name="Freeform 2" id="2"/>
          <p:cNvSpPr/>
          <p:nvPr/>
        </p:nvSpPr>
        <p:spPr>
          <a:xfrm flipH="false" flipV="false" rot="0">
            <a:off x="5973797" y="3140399"/>
            <a:ext cx="11285503" cy="5905370"/>
          </a:xfrm>
          <a:custGeom>
            <a:avLst/>
            <a:gdLst/>
            <a:ahLst/>
            <a:cxnLst/>
            <a:rect r="r" b="b" t="t" l="l"/>
            <a:pathLst>
              <a:path h="5905370" w="11285503">
                <a:moveTo>
                  <a:pt x="0" y="0"/>
                </a:moveTo>
                <a:lnTo>
                  <a:pt x="11285503" y="0"/>
                </a:lnTo>
                <a:lnTo>
                  <a:pt x="11285503" y="5905370"/>
                </a:lnTo>
                <a:lnTo>
                  <a:pt x="0" y="5905370"/>
                </a:lnTo>
                <a:lnTo>
                  <a:pt x="0" y="0"/>
                </a:lnTo>
                <a:close/>
              </a:path>
            </a:pathLst>
          </a:custGeom>
          <a:blipFill>
            <a:blip r:embed="rId2"/>
            <a:stretch>
              <a:fillRect l="0" t="0" r="0" b="0"/>
            </a:stretch>
          </a:blipFill>
        </p:spPr>
      </p:sp>
      <p:sp>
        <p:nvSpPr>
          <p:cNvPr name="TextBox 3" id="3"/>
          <p:cNvSpPr txBox="true"/>
          <p:nvPr/>
        </p:nvSpPr>
        <p:spPr>
          <a:xfrm rot="0">
            <a:off x="1381554" y="1476302"/>
            <a:ext cx="22528016" cy="828675"/>
          </a:xfrm>
          <a:prstGeom prst="rect">
            <a:avLst/>
          </a:prstGeom>
        </p:spPr>
        <p:txBody>
          <a:bodyPr anchor="t" rtlCol="false" tIns="0" lIns="0" bIns="0" rIns="0">
            <a:spAutoFit/>
          </a:bodyPr>
          <a:lstStyle/>
          <a:p>
            <a:pPr marL="0" indent="0" lvl="0">
              <a:lnSpc>
                <a:spcPts val="6719"/>
              </a:lnSpc>
              <a:spcBef>
                <a:spcPct val="0"/>
              </a:spcBef>
            </a:pPr>
            <a:r>
              <a:rPr lang="en-US" sz="4800" spc="67">
                <a:solidFill>
                  <a:srgbClr val="F37335"/>
                </a:solidFill>
                <a:latin typeface="Now Heavy"/>
              </a:rPr>
              <a:t> PLANIFICACIÓN DE LA GESTIÓN DE RIESGOS</a:t>
            </a:r>
          </a:p>
        </p:txBody>
      </p:sp>
      <p:sp>
        <p:nvSpPr>
          <p:cNvPr name="TextBox 4" id="4"/>
          <p:cNvSpPr txBox="true"/>
          <p:nvPr/>
        </p:nvSpPr>
        <p:spPr>
          <a:xfrm rot="0">
            <a:off x="1872839" y="4102910"/>
            <a:ext cx="3522821" cy="3010688"/>
          </a:xfrm>
          <a:prstGeom prst="rect">
            <a:avLst/>
          </a:prstGeom>
        </p:spPr>
        <p:txBody>
          <a:bodyPr anchor="t" rtlCol="false" tIns="0" lIns="0" bIns="0" rIns="0">
            <a:spAutoFit/>
          </a:bodyPr>
          <a:lstStyle/>
          <a:p>
            <a:pPr>
              <a:lnSpc>
                <a:spcPts val="3977"/>
              </a:lnSpc>
            </a:pPr>
            <a:r>
              <a:rPr lang="en-US" sz="2882" spc="282">
                <a:solidFill>
                  <a:srgbClr val="000000"/>
                </a:solidFill>
                <a:latin typeface="DM Sans"/>
              </a:rPr>
              <a:t>CATEGORIAS:</a:t>
            </a:r>
          </a:p>
          <a:p>
            <a:pPr>
              <a:lnSpc>
                <a:spcPts val="3977"/>
              </a:lnSpc>
            </a:pPr>
            <a:r>
              <a:rPr lang="en-US" sz="2882" spc="282">
                <a:solidFill>
                  <a:srgbClr val="000000"/>
                </a:solidFill>
                <a:latin typeface="DM Sans"/>
              </a:rPr>
              <a:t>1. CATASTRÓFICO</a:t>
            </a:r>
          </a:p>
          <a:p>
            <a:pPr>
              <a:lnSpc>
                <a:spcPts val="3977"/>
              </a:lnSpc>
            </a:pPr>
            <a:r>
              <a:rPr lang="en-US" sz="2882" spc="282">
                <a:solidFill>
                  <a:srgbClr val="000000"/>
                </a:solidFill>
                <a:latin typeface="DM Sans"/>
              </a:rPr>
              <a:t>2. CRÍTICO</a:t>
            </a:r>
          </a:p>
          <a:p>
            <a:pPr>
              <a:lnSpc>
                <a:spcPts val="3977"/>
              </a:lnSpc>
            </a:pPr>
            <a:r>
              <a:rPr lang="en-US" sz="2882" spc="282">
                <a:solidFill>
                  <a:srgbClr val="000000"/>
                </a:solidFill>
                <a:latin typeface="DM Sans"/>
              </a:rPr>
              <a:t>3. MARGINAL</a:t>
            </a:r>
          </a:p>
          <a:p>
            <a:pPr>
              <a:lnSpc>
                <a:spcPts val="3977"/>
              </a:lnSpc>
            </a:pPr>
            <a:r>
              <a:rPr lang="en-US" sz="2882" spc="282">
                <a:solidFill>
                  <a:srgbClr val="000000"/>
                </a:solidFill>
                <a:latin typeface="DM Sans"/>
              </a:rPr>
              <a:t>4. DESPRECIABLE</a:t>
            </a:r>
          </a:p>
          <a:p>
            <a:pPr>
              <a:lnSpc>
                <a:spcPts val="3977"/>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3EA"/>
        </a:solidFill>
      </p:bgPr>
    </p:bg>
    <p:spTree>
      <p:nvGrpSpPr>
        <p:cNvPr id="1" name=""/>
        <p:cNvGrpSpPr/>
        <p:nvPr/>
      </p:nvGrpSpPr>
      <p:grpSpPr>
        <a:xfrm>
          <a:off x="0" y="0"/>
          <a:ext cx="0" cy="0"/>
          <a:chOff x="0" y="0"/>
          <a:chExt cx="0" cy="0"/>
        </a:xfrm>
      </p:grpSpPr>
      <p:sp>
        <p:nvSpPr>
          <p:cNvPr name="Freeform 2" id="2"/>
          <p:cNvSpPr/>
          <p:nvPr/>
        </p:nvSpPr>
        <p:spPr>
          <a:xfrm flipH="false" flipV="false" rot="0">
            <a:off x="1621589" y="3237049"/>
            <a:ext cx="15044823" cy="5277070"/>
          </a:xfrm>
          <a:custGeom>
            <a:avLst/>
            <a:gdLst/>
            <a:ahLst/>
            <a:cxnLst/>
            <a:rect r="r" b="b" t="t" l="l"/>
            <a:pathLst>
              <a:path h="5277070" w="15044823">
                <a:moveTo>
                  <a:pt x="0" y="0"/>
                </a:moveTo>
                <a:lnTo>
                  <a:pt x="15044822" y="0"/>
                </a:lnTo>
                <a:lnTo>
                  <a:pt x="15044822" y="5277070"/>
                </a:lnTo>
                <a:lnTo>
                  <a:pt x="0" y="5277070"/>
                </a:lnTo>
                <a:lnTo>
                  <a:pt x="0" y="0"/>
                </a:lnTo>
                <a:close/>
              </a:path>
            </a:pathLst>
          </a:custGeom>
          <a:blipFill>
            <a:blip r:embed="rId2"/>
            <a:stretch>
              <a:fillRect l="0" t="0" r="0" b="0"/>
            </a:stretch>
          </a:blipFill>
        </p:spPr>
      </p:sp>
      <p:sp>
        <p:nvSpPr>
          <p:cNvPr name="TextBox 3" id="3"/>
          <p:cNvSpPr txBox="true"/>
          <p:nvPr/>
        </p:nvSpPr>
        <p:spPr>
          <a:xfrm rot="0">
            <a:off x="1899981" y="1530587"/>
            <a:ext cx="22528016" cy="828675"/>
          </a:xfrm>
          <a:prstGeom prst="rect">
            <a:avLst/>
          </a:prstGeom>
        </p:spPr>
        <p:txBody>
          <a:bodyPr anchor="t" rtlCol="false" tIns="0" lIns="0" bIns="0" rIns="0">
            <a:spAutoFit/>
          </a:bodyPr>
          <a:lstStyle/>
          <a:p>
            <a:pPr marL="0" indent="0" lvl="0">
              <a:lnSpc>
                <a:spcPts val="6719"/>
              </a:lnSpc>
              <a:spcBef>
                <a:spcPct val="0"/>
              </a:spcBef>
            </a:pPr>
            <a:r>
              <a:rPr lang="en-US" sz="4800" spc="67">
                <a:solidFill>
                  <a:srgbClr val="F37335"/>
                </a:solidFill>
                <a:latin typeface="Now Heavy"/>
              </a:rPr>
              <a:t>CARTA GANTT</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FFF3EA"/>
        </a:solidFill>
      </p:bgPr>
    </p:bg>
    <p:spTree>
      <p:nvGrpSpPr>
        <p:cNvPr id="1" name=""/>
        <p:cNvGrpSpPr/>
        <p:nvPr/>
      </p:nvGrpSpPr>
      <p:grpSpPr>
        <a:xfrm>
          <a:off x="0" y="0"/>
          <a:ext cx="0" cy="0"/>
          <a:chOff x="0" y="0"/>
          <a:chExt cx="0" cy="0"/>
        </a:xfrm>
      </p:grpSpPr>
      <p:sp>
        <p:nvSpPr>
          <p:cNvPr name="TextBox 2" id="2"/>
          <p:cNvSpPr txBox="true"/>
          <p:nvPr/>
        </p:nvSpPr>
        <p:spPr>
          <a:xfrm rot="0">
            <a:off x="1709983" y="1964868"/>
            <a:ext cx="22528016" cy="828675"/>
          </a:xfrm>
          <a:prstGeom prst="rect">
            <a:avLst/>
          </a:prstGeom>
        </p:spPr>
        <p:txBody>
          <a:bodyPr anchor="t" rtlCol="false" tIns="0" lIns="0" bIns="0" rIns="0">
            <a:spAutoFit/>
          </a:bodyPr>
          <a:lstStyle/>
          <a:p>
            <a:pPr marL="0" indent="0" lvl="0">
              <a:lnSpc>
                <a:spcPts val="6719"/>
              </a:lnSpc>
              <a:spcBef>
                <a:spcPct val="0"/>
              </a:spcBef>
            </a:pPr>
            <a:r>
              <a:rPr lang="en-US" sz="4800" spc="67">
                <a:solidFill>
                  <a:srgbClr val="F37335"/>
                </a:solidFill>
                <a:latin typeface="Now Heavy"/>
              </a:rPr>
              <a:t>ASPECTOS ÉTICOS</a:t>
            </a:r>
          </a:p>
        </p:txBody>
      </p:sp>
      <p:sp>
        <p:nvSpPr>
          <p:cNvPr name="TextBox 3" id="3"/>
          <p:cNvSpPr txBox="true"/>
          <p:nvPr/>
        </p:nvSpPr>
        <p:spPr>
          <a:xfrm rot="0">
            <a:off x="1547128" y="3432438"/>
            <a:ext cx="14732321" cy="4635831"/>
          </a:xfrm>
          <a:prstGeom prst="rect">
            <a:avLst/>
          </a:prstGeom>
        </p:spPr>
        <p:txBody>
          <a:bodyPr anchor="t" rtlCol="false" tIns="0" lIns="0" bIns="0" rIns="0">
            <a:spAutoFit/>
          </a:bodyPr>
          <a:lstStyle/>
          <a:p>
            <a:pPr>
              <a:lnSpc>
                <a:spcPts val="4416"/>
              </a:lnSpc>
            </a:pPr>
            <a:r>
              <a:rPr lang="en-US" sz="3200" spc="313">
                <a:solidFill>
                  <a:srgbClr val="F37335"/>
                </a:solidFill>
                <a:latin typeface="DM Sans Bold"/>
              </a:rPr>
              <a:t>PRIVACIDAD Y CONSENTIMIENTO:</a:t>
            </a:r>
          </a:p>
          <a:p>
            <a:pPr>
              <a:lnSpc>
                <a:spcPts val="3977"/>
              </a:lnSpc>
            </a:pPr>
          </a:p>
          <a:p>
            <a:pPr>
              <a:lnSpc>
                <a:spcPts val="3977"/>
              </a:lnSpc>
            </a:pPr>
            <a:r>
              <a:rPr lang="en-US" sz="2882" spc="282">
                <a:solidFill>
                  <a:srgbClr val="000000"/>
                </a:solidFill>
                <a:latin typeface="DM Sans"/>
              </a:rPr>
              <a:t> AL MANEJAR CAMARA DE SEGURIDAD, EL USUARIO NOS ENTREGARA CONSENTIMIENTO EXPLÍCITO,ASEGURANDO QUE SU PRIVACIDAD SERÁ RESPETADA.</a:t>
            </a:r>
          </a:p>
          <a:p>
            <a:pPr>
              <a:lnSpc>
                <a:spcPts val="3977"/>
              </a:lnSpc>
            </a:pPr>
          </a:p>
          <a:p>
            <a:pPr>
              <a:lnSpc>
                <a:spcPts val="4416"/>
              </a:lnSpc>
            </a:pPr>
            <a:r>
              <a:rPr lang="en-US" sz="3200" spc="313">
                <a:solidFill>
                  <a:srgbClr val="F37335"/>
                </a:solidFill>
                <a:latin typeface="DM Sans Bold"/>
              </a:rPr>
              <a:t>Inclusión:</a:t>
            </a:r>
          </a:p>
          <a:p>
            <a:pPr>
              <a:lnSpc>
                <a:spcPts val="3977"/>
              </a:lnSpc>
            </a:pPr>
          </a:p>
          <a:p>
            <a:pPr>
              <a:lnSpc>
                <a:spcPts val="3977"/>
              </a:lnSpc>
              <a:spcBef>
                <a:spcPct val="0"/>
              </a:spcBef>
            </a:pPr>
            <a:r>
              <a:rPr lang="en-US" sz="2882" spc="282">
                <a:solidFill>
                  <a:srgbClr val="000000"/>
                </a:solidFill>
                <a:latin typeface="DM Sans"/>
              </a:rPr>
              <a:t> Se diseñara una inerfaz amigable para los mayores de edad.</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FFF3EA"/>
        </a:solidFill>
      </p:bgPr>
    </p:bg>
    <p:spTree>
      <p:nvGrpSpPr>
        <p:cNvPr id="1" name=""/>
        <p:cNvGrpSpPr/>
        <p:nvPr/>
      </p:nvGrpSpPr>
      <p:grpSpPr>
        <a:xfrm>
          <a:off x="0" y="0"/>
          <a:ext cx="0" cy="0"/>
          <a:chOff x="0" y="0"/>
          <a:chExt cx="0" cy="0"/>
        </a:xfrm>
      </p:grpSpPr>
      <p:sp>
        <p:nvSpPr>
          <p:cNvPr name="TextBox 2" id="2"/>
          <p:cNvSpPr txBox="true"/>
          <p:nvPr/>
        </p:nvSpPr>
        <p:spPr>
          <a:xfrm rot="0">
            <a:off x="4483496" y="3393550"/>
            <a:ext cx="8848672" cy="2170126"/>
          </a:xfrm>
          <a:prstGeom prst="rect">
            <a:avLst/>
          </a:prstGeom>
        </p:spPr>
        <p:txBody>
          <a:bodyPr anchor="t" rtlCol="false" tIns="0" lIns="0" bIns="0" rIns="0">
            <a:spAutoFit/>
          </a:bodyPr>
          <a:lstStyle/>
          <a:p>
            <a:pPr algn="ctr">
              <a:lnSpc>
                <a:spcPts val="17836"/>
              </a:lnSpc>
            </a:pPr>
            <a:r>
              <a:rPr lang="en-US" sz="12740">
                <a:solidFill>
                  <a:srgbClr val="F37335"/>
                </a:solidFill>
                <a:latin typeface="Open Sans Bold"/>
              </a:rPr>
              <a:t>Conclusión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3EA"/>
        </a:solidFill>
      </p:bgPr>
    </p:bg>
    <p:spTree>
      <p:nvGrpSpPr>
        <p:cNvPr id="1" name=""/>
        <p:cNvGrpSpPr/>
        <p:nvPr/>
      </p:nvGrpSpPr>
      <p:grpSpPr>
        <a:xfrm>
          <a:off x="0" y="0"/>
          <a:ext cx="0" cy="0"/>
          <a:chOff x="0" y="0"/>
          <a:chExt cx="0" cy="0"/>
        </a:xfrm>
      </p:grpSpPr>
      <p:sp>
        <p:nvSpPr>
          <p:cNvPr name="Freeform 2" id="2"/>
          <p:cNvSpPr/>
          <p:nvPr/>
        </p:nvSpPr>
        <p:spPr>
          <a:xfrm flipH="false" flipV="false" rot="-6373843">
            <a:off x="-1212729" y="8298665"/>
            <a:ext cx="4482858" cy="3684094"/>
          </a:xfrm>
          <a:custGeom>
            <a:avLst/>
            <a:gdLst/>
            <a:ahLst/>
            <a:cxnLst/>
            <a:rect r="r" b="b" t="t" l="l"/>
            <a:pathLst>
              <a:path h="3684094" w="4482858">
                <a:moveTo>
                  <a:pt x="0" y="0"/>
                </a:moveTo>
                <a:lnTo>
                  <a:pt x="4482858" y="0"/>
                </a:lnTo>
                <a:lnTo>
                  <a:pt x="4482858" y="3684095"/>
                </a:lnTo>
                <a:lnTo>
                  <a:pt x="0" y="36840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106884" y="857250"/>
            <a:ext cx="12988528" cy="1566544"/>
          </a:xfrm>
          <a:prstGeom prst="rect">
            <a:avLst/>
          </a:prstGeom>
        </p:spPr>
        <p:txBody>
          <a:bodyPr anchor="t" rtlCol="false" tIns="0" lIns="0" bIns="0" rIns="0">
            <a:spAutoFit/>
          </a:bodyPr>
          <a:lstStyle/>
          <a:p>
            <a:pPr algn="ctr">
              <a:lnSpc>
                <a:spcPts val="12880"/>
              </a:lnSpc>
            </a:pPr>
            <a:r>
              <a:rPr lang="en-US" sz="9200">
                <a:solidFill>
                  <a:srgbClr val="F37335"/>
                </a:solidFill>
                <a:latin typeface="Open Sans Bold"/>
              </a:rPr>
              <a:t>Resumen del proyecto</a:t>
            </a:r>
          </a:p>
        </p:txBody>
      </p:sp>
      <p:sp>
        <p:nvSpPr>
          <p:cNvPr name="TextBox 4" id="4"/>
          <p:cNvSpPr txBox="true"/>
          <p:nvPr/>
        </p:nvSpPr>
        <p:spPr>
          <a:xfrm rot="0">
            <a:off x="1576989" y="2922139"/>
            <a:ext cx="15682311" cy="5931789"/>
          </a:xfrm>
          <a:prstGeom prst="rect">
            <a:avLst/>
          </a:prstGeom>
        </p:spPr>
        <p:txBody>
          <a:bodyPr anchor="t" rtlCol="false" tIns="0" lIns="0" bIns="0" rIns="0">
            <a:spAutoFit/>
          </a:bodyPr>
          <a:lstStyle/>
          <a:p>
            <a:pPr>
              <a:lnSpc>
                <a:spcPts val="3863"/>
              </a:lnSpc>
            </a:pPr>
            <a:r>
              <a:rPr lang="en-US" sz="2799" spc="274">
                <a:solidFill>
                  <a:srgbClr val="F37335"/>
                </a:solidFill>
                <a:latin typeface="DM Sans Bold"/>
              </a:rPr>
              <a:t>PROPÓSITO: </a:t>
            </a:r>
          </a:p>
          <a:p>
            <a:pPr>
              <a:lnSpc>
                <a:spcPts val="3311"/>
              </a:lnSpc>
            </a:pPr>
          </a:p>
          <a:p>
            <a:pPr>
              <a:lnSpc>
                <a:spcPts val="3311"/>
              </a:lnSpc>
            </a:pPr>
            <a:r>
              <a:rPr lang="en-US" sz="2400" spc="235">
                <a:solidFill>
                  <a:srgbClr val="000000"/>
                </a:solidFill>
                <a:latin typeface="DM Sans"/>
              </a:rPr>
              <a:t>ENFOCADO A DISEÑAR UN PROGRAMA DE SOFTWARE QUE PERMITA AL USUARIO AUTOMATIZAR DISPOSITIVOS DEL HOGAR MEDIANTE APLICACIONES MÓVILES,SENSORES DE MOVIMIENTO,CÁMARAS Y OTROS DISPOSITIVOS TECNOLÓGICOS</a:t>
            </a:r>
          </a:p>
          <a:p>
            <a:pPr>
              <a:lnSpc>
                <a:spcPts val="3311"/>
              </a:lnSpc>
            </a:pPr>
          </a:p>
          <a:p>
            <a:pPr>
              <a:lnSpc>
                <a:spcPts val="3449"/>
              </a:lnSpc>
            </a:pPr>
            <a:r>
              <a:rPr lang="en-US" sz="2499" spc="244">
                <a:solidFill>
                  <a:srgbClr val="F37335"/>
                </a:solidFill>
                <a:latin typeface="DM Sans Bold"/>
              </a:rPr>
              <a:t>ALCANCE:</a:t>
            </a:r>
          </a:p>
          <a:p>
            <a:pPr>
              <a:lnSpc>
                <a:spcPts val="3311"/>
              </a:lnSpc>
            </a:pPr>
          </a:p>
          <a:p>
            <a:pPr>
              <a:lnSpc>
                <a:spcPts val="3311"/>
              </a:lnSpc>
            </a:pPr>
            <a:r>
              <a:rPr lang="en-US" sz="2400" spc="235">
                <a:solidFill>
                  <a:srgbClr val="000000"/>
                </a:solidFill>
                <a:latin typeface="DM Sans"/>
              </a:rPr>
              <a:t> UNO DE LOS FUNCIONAMIENTOS DEL PROYECTO CONSISTE EN PERMITIR QUE LAS LUCES SE PODRÁN CONTROLAR POR MEDIO DE UNA APLICACIÓN, PUEDE TENER UN TEMPORIZADOR QUE LES PERMITA MANTENERSE ENCENDIDAS POR UN TIEMPO DETERMINADO,TODAS LAS LUCES COMPARTEN EN QUE PUEDAN SER CONFIGURADAS PARA UN TIEMPO DETERMINADO QUE SE MODIFIQUE POR EL USUARIO.</a:t>
            </a:r>
          </a:p>
          <a:p>
            <a:pPr>
              <a:lnSpc>
                <a:spcPts val="3311"/>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3EA"/>
        </a:solidFill>
      </p:bgPr>
    </p:bg>
    <p:spTree>
      <p:nvGrpSpPr>
        <p:cNvPr id="1" name=""/>
        <p:cNvGrpSpPr/>
        <p:nvPr/>
      </p:nvGrpSpPr>
      <p:grpSpPr>
        <a:xfrm>
          <a:off x="0" y="0"/>
          <a:ext cx="0" cy="0"/>
          <a:chOff x="0" y="0"/>
          <a:chExt cx="0" cy="0"/>
        </a:xfrm>
      </p:grpSpPr>
      <p:sp>
        <p:nvSpPr>
          <p:cNvPr name="Freeform 2" id="2"/>
          <p:cNvSpPr/>
          <p:nvPr/>
        </p:nvSpPr>
        <p:spPr>
          <a:xfrm flipH="true" flipV="false" rot="-10171125">
            <a:off x="9515438" y="-4125048"/>
            <a:ext cx="15781688" cy="10645466"/>
          </a:xfrm>
          <a:custGeom>
            <a:avLst/>
            <a:gdLst/>
            <a:ahLst/>
            <a:cxnLst/>
            <a:rect r="r" b="b" t="t" l="l"/>
            <a:pathLst>
              <a:path h="10645466" w="15781688">
                <a:moveTo>
                  <a:pt x="15781688" y="0"/>
                </a:moveTo>
                <a:lnTo>
                  <a:pt x="0" y="0"/>
                </a:lnTo>
                <a:lnTo>
                  <a:pt x="0" y="10645466"/>
                </a:lnTo>
                <a:lnTo>
                  <a:pt x="15781688" y="10645466"/>
                </a:lnTo>
                <a:lnTo>
                  <a:pt x="15781688"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571996" y="1197685"/>
            <a:ext cx="7366366" cy="760789"/>
            <a:chOff x="0" y="0"/>
            <a:chExt cx="812800" cy="83945"/>
          </a:xfrm>
        </p:grpSpPr>
        <p:sp>
          <p:nvSpPr>
            <p:cNvPr name="Freeform 4" id="4"/>
            <p:cNvSpPr/>
            <p:nvPr/>
          </p:nvSpPr>
          <p:spPr>
            <a:xfrm flipH="false" flipV="false" rot="0">
              <a:off x="0" y="0"/>
              <a:ext cx="812800" cy="83945"/>
            </a:xfrm>
            <a:custGeom>
              <a:avLst/>
              <a:gdLst/>
              <a:ahLst/>
              <a:cxnLst/>
              <a:rect r="r" b="b" t="t" l="l"/>
              <a:pathLst>
                <a:path h="83945" w="812800">
                  <a:moveTo>
                    <a:pt x="41972" y="0"/>
                  </a:moveTo>
                  <a:lnTo>
                    <a:pt x="770828" y="0"/>
                  </a:lnTo>
                  <a:cubicBezTo>
                    <a:pt x="781959" y="0"/>
                    <a:pt x="792635" y="4422"/>
                    <a:pt x="800507" y="12293"/>
                  </a:cubicBezTo>
                  <a:cubicBezTo>
                    <a:pt x="808378" y="20165"/>
                    <a:pt x="812800" y="30841"/>
                    <a:pt x="812800" y="41972"/>
                  </a:cubicBezTo>
                  <a:lnTo>
                    <a:pt x="812800" y="41972"/>
                  </a:lnTo>
                  <a:cubicBezTo>
                    <a:pt x="812800" y="53104"/>
                    <a:pt x="808378" y="63780"/>
                    <a:pt x="800507" y="71652"/>
                  </a:cubicBezTo>
                  <a:cubicBezTo>
                    <a:pt x="792635" y="79523"/>
                    <a:pt x="781959" y="83945"/>
                    <a:pt x="770828" y="83945"/>
                  </a:cubicBezTo>
                  <a:lnTo>
                    <a:pt x="41972" y="83945"/>
                  </a:lnTo>
                  <a:cubicBezTo>
                    <a:pt x="30841" y="83945"/>
                    <a:pt x="20165" y="79523"/>
                    <a:pt x="12293" y="71652"/>
                  </a:cubicBezTo>
                  <a:cubicBezTo>
                    <a:pt x="4422" y="63780"/>
                    <a:pt x="0" y="53104"/>
                    <a:pt x="0" y="41972"/>
                  </a:cubicBezTo>
                  <a:lnTo>
                    <a:pt x="0" y="41972"/>
                  </a:lnTo>
                  <a:cubicBezTo>
                    <a:pt x="0" y="30841"/>
                    <a:pt x="4422" y="20165"/>
                    <a:pt x="12293" y="12293"/>
                  </a:cubicBezTo>
                  <a:cubicBezTo>
                    <a:pt x="20165" y="4422"/>
                    <a:pt x="30841" y="0"/>
                    <a:pt x="41972" y="0"/>
                  </a:cubicBezTo>
                  <a:close/>
                </a:path>
              </a:pathLst>
            </a:custGeom>
            <a:solidFill>
              <a:srgbClr val="F47C00"/>
            </a:solidFill>
            <a:ln cap="rnd">
              <a:noFill/>
              <a:prstDash val="solid"/>
              <a:round/>
            </a:ln>
          </p:spPr>
        </p:sp>
        <p:sp>
          <p:nvSpPr>
            <p:cNvPr name="TextBox 5" id="5"/>
            <p:cNvSpPr txBox="true"/>
            <p:nvPr/>
          </p:nvSpPr>
          <p:spPr>
            <a:xfrm>
              <a:off x="0" y="-57150"/>
              <a:ext cx="812800" cy="869950"/>
            </a:xfrm>
            <a:prstGeom prst="rect">
              <a:avLst/>
            </a:prstGeom>
          </p:spPr>
          <p:txBody>
            <a:bodyPr anchor="ctr" rtlCol="false" tIns="50800" lIns="50800" bIns="50800" rIns="50800"/>
            <a:lstStyle/>
            <a:p>
              <a:pPr algn="ctr" marL="0" indent="0" lvl="0">
                <a:lnSpc>
                  <a:spcPts val="4982"/>
                </a:lnSpc>
                <a:spcBef>
                  <a:spcPct val="0"/>
                </a:spcBef>
              </a:pPr>
              <a:r>
                <a:rPr lang="en-US" sz="3610" spc="364">
                  <a:solidFill>
                    <a:srgbClr val="FFFFFF"/>
                  </a:solidFill>
                  <a:latin typeface="DM Sans"/>
                </a:rPr>
                <a:t> </a:t>
              </a:r>
              <a:r>
                <a:rPr lang="en-US" sz="3610" spc="364" strike="noStrike" u="none">
                  <a:solidFill>
                    <a:srgbClr val="FFFFFF"/>
                  </a:solidFill>
                  <a:latin typeface="DM Sans"/>
                </a:rPr>
                <a:t>OBJETIVO GENERAL</a:t>
              </a:r>
            </a:p>
          </p:txBody>
        </p:sp>
      </p:grpSp>
      <p:grpSp>
        <p:nvGrpSpPr>
          <p:cNvPr name="Group 6" id="6"/>
          <p:cNvGrpSpPr/>
          <p:nvPr/>
        </p:nvGrpSpPr>
        <p:grpSpPr>
          <a:xfrm rot="0">
            <a:off x="1689968" y="4763105"/>
            <a:ext cx="7366366" cy="760789"/>
            <a:chOff x="0" y="0"/>
            <a:chExt cx="812800" cy="83945"/>
          </a:xfrm>
        </p:grpSpPr>
        <p:sp>
          <p:nvSpPr>
            <p:cNvPr name="Freeform 7" id="7"/>
            <p:cNvSpPr/>
            <p:nvPr/>
          </p:nvSpPr>
          <p:spPr>
            <a:xfrm flipH="false" flipV="false" rot="0">
              <a:off x="0" y="0"/>
              <a:ext cx="812800" cy="83945"/>
            </a:xfrm>
            <a:custGeom>
              <a:avLst/>
              <a:gdLst/>
              <a:ahLst/>
              <a:cxnLst/>
              <a:rect r="r" b="b" t="t" l="l"/>
              <a:pathLst>
                <a:path h="83945" w="812800">
                  <a:moveTo>
                    <a:pt x="41972" y="0"/>
                  </a:moveTo>
                  <a:lnTo>
                    <a:pt x="770828" y="0"/>
                  </a:lnTo>
                  <a:cubicBezTo>
                    <a:pt x="781959" y="0"/>
                    <a:pt x="792635" y="4422"/>
                    <a:pt x="800507" y="12293"/>
                  </a:cubicBezTo>
                  <a:cubicBezTo>
                    <a:pt x="808378" y="20165"/>
                    <a:pt x="812800" y="30841"/>
                    <a:pt x="812800" y="41972"/>
                  </a:cubicBezTo>
                  <a:lnTo>
                    <a:pt x="812800" y="41972"/>
                  </a:lnTo>
                  <a:cubicBezTo>
                    <a:pt x="812800" y="53104"/>
                    <a:pt x="808378" y="63780"/>
                    <a:pt x="800507" y="71652"/>
                  </a:cubicBezTo>
                  <a:cubicBezTo>
                    <a:pt x="792635" y="79523"/>
                    <a:pt x="781959" y="83945"/>
                    <a:pt x="770828" y="83945"/>
                  </a:cubicBezTo>
                  <a:lnTo>
                    <a:pt x="41972" y="83945"/>
                  </a:lnTo>
                  <a:cubicBezTo>
                    <a:pt x="30841" y="83945"/>
                    <a:pt x="20165" y="79523"/>
                    <a:pt x="12293" y="71652"/>
                  </a:cubicBezTo>
                  <a:cubicBezTo>
                    <a:pt x="4422" y="63780"/>
                    <a:pt x="0" y="53104"/>
                    <a:pt x="0" y="41972"/>
                  </a:cubicBezTo>
                  <a:lnTo>
                    <a:pt x="0" y="41972"/>
                  </a:lnTo>
                  <a:cubicBezTo>
                    <a:pt x="0" y="30841"/>
                    <a:pt x="4422" y="20165"/>
                    <a:pt x="12293" y="12293"/>
                  </a:cubicBezTo>
                  <a:cubicBezTo>
                    <a:pt x="20165" y="4422"/>
                    <a:pt x="30841" y="0"/>
                    <a:pt x="41972" y="0"/>
                  </a:cubicBezTo>
                  <a:close/>
                </a:path>
              </a:pathLst>
            </a:custGeom>
            <a:solidFill>
              <a:srgbClr val="F47C00"/>
            </a:solidFill>
            <a:ln cap="rnd">
              <a:noFill/>
              <a:prstDash val="solid"/>
              <a:round/>
            </a:ln>
          </p:spPr>
        </p:sp>
        <p:sp>
          <p:nvSpPr>
            <p:cNvPr name="TextBox 8" id="8"/>
            <p:cNvSpPr txBox="true"/>
            <p:nvPr/>
          </p:nvSpPr>
          <p:spPr>
            <a:xfrm>
              <a:off x="0" y="-57150"/>
              <a:ext cx="812800" cy="869950"/>
            </a:xfrm>
            <a:prstGeom prst="rect">
              <a:avLst/>
            </a:prstGeom>
          </p:spPr>
          <p:txBody>
            <a:bodyPr anchor="ctr" rtlCol="false" tIns="50800" lIns="50800" bIns="50800" rIns="50800"/>
            <a:lstStyle/>
            <a:p>
              <a:pPr algn="ctr" marL="0" indent="0" lvl="0">
                <a:lnSpc>
                  <a:spcPts val="4982"/>
                </a:lnSpc>
                <a:spcBef>
                  <a:spcPct val="0"/>
                </a:spcBef>
              </a:pPr>
              <a:r>
                <a:rPr lang="en-US" sz="3610" spc="364">
                  <a:solidFill>
                    <a:srgbClr val="FFFFFF"/>
                  </a:solidFill>
                  <a:latin typeface="DM Sans"/>
                </a:rPr>
                <a:t> </a:t>
              </a:r>
              <a:r>
                <a:rPr lang="en-US" sz="3610" spc="364" strike="noStrike" u="none">
                  <a:solidFill>
                    <a:srgbClr val="FFFFFF"/>
                  </a:solidFill>
                  <a:latin typeface="DM Sans"/>
                </a:rPr>
                <a:t>OBJETIVO ESPECIFICO</a:t>
              </a:r>
            </a:p>
          </p:txBody>
        </p:sp>
      </p:grpSp>
      <p:sp>
        <p:nvSpPr>
          <p:cNvPr name="Freeform 9" id="9"/>
          <p:cNvSpPr/>
          <p:nvPr/>
        </p:nvSpPr>
        <p:spPr>
          <a:xfrm flipH="false" flipV="false" rot="0">
            <a:off x="13586680" y="5694697"/>
            <a:ext cx="2228298" cy="3138448"/>
          </a:xfrm>
          <a:custGeom>
            <a:avLst/>
            <a:gdLst/>
            <a:ahLst/>
            <a:cxnLst/>
            <a:rect r="r" b="b" t="t" l="l"/>
            <a:pathLst>
              <a:path h="3138448" w="2228298">
                <a:moveTo>
                  <a:pt x="0" y="0"/>
                </a:moveTo>
                <a:lnTo>
                  <a:pt x="2228298" y="0"/>
                </a:lnTo>
                <a:lnTo>
                  <a:pt x="2228298" y="3138448"/>
                </a:lnTo>
                <a:lnTo>
                  <a:pt x="0" y="31384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689968" y="2617029"/>
            <a:ext cx="15135778" cy="419100"/>
          </a:xfrm>
          <a:prstGeom prst="rect">
            <a:avLst/>
          </a:prstGeom>
        </p:spPr>
        <p:txBody>
          <a:bodyPr anchor="t" rtlCol="false" tIns="0" lIns="0" bIns="0" rIns="0">
            <a:spAutoFit/>
          </a:bodyPr>
          <a:lstStyle/>
          <a:p>
            <a:pPr>
              <a:lnSpc>
                <a:spcPts val="3449"/>
              </a:lnSpc>
            </a:pPr>
            <a:r>
              <a:rPr lang="en-US" sz="2499" spc="244">
                <a:solidFill>
                  <a:srgbClr val="231F20"/>
                </a:solidFill>
                <a:latin typeface="DM Sans"/>
              </a:rPr>
              <a:t>DISEÑAR E IMPLEMENTAR UN SISTEMA DOMOTICO FUNCIONAL</a:t>
            </a:r>
          </a:p>
        </p:txBody>
      </p:sp>
      <p:sp>
        <p:nvSpPr>
          <p:cNvPr name="TextBox 11" id="11"/>
          <p:cNvSpPr txBox="true"/>
          <p:nvPr/>
        </p:nvSpPr>
        <p:spPr>
          <a:xfrm rot="0">
            <a:off x="1689968" y="5935184"/>
            <a:ext cx="11629672" cy="2543175"/>
          </a:xfrm>
          <a:prstGeom prst="rect">
            <a:avLst/>
          </a:prstGeom>
        </p:spPr>
        <p:txBody>
          <a:bodyPr anchor="t" rtlCol="false" tIns="0" lIns="0" bIns="0" rIns="0">
            <a:spAutoFit/>
          </a:bodyPr>
          <a:lstStyle/>
          <a:p>
            <a:pPr>
              <a:lnSpc>
                <a:spcPts val="4124"/>
              </a:lnSpc>
            </a:pPr>
            <a:r>
              <a:rPr lang="en-US" sz="2499" spc="234">
                <a:solidFill>
                  <a:srgbClr val="231F20"/>
                </a:solidFill>
                <a:latin typeface="DM Sans"/>
              </a:rPr>
              <a:t>DISEÑAR UN SISTEMA DE CONTROL DE ILUMINACION</a:t>
            </a:r>
          </a:p>
          <a:p>
            <a:pPr>
              <a:lnSpc>
                <a:spcPts val="4124"/>
              </a:lnSpc>
            </a:pPr>
            <a:r>
              <a:rPr lang="en-US" sz="2499" spc="234">
                <a:solidFill>
                  <a:srgbClr val="231F20"/>
                </a:solidFill>
                <a:latin typeface="DM Sans"/>
              </a:rPr>
              <a:t>DESARROLLAR UN MECANISMO PARA DETECTAR LAS PUERTAS</a:t>
            </a:r>
          </a:p>
          <a:p>
            <a:pPr>
              <a:lnSpc>
                <a:spcPts val="4124"/>
              </a:lnSpc>
            </a:pPr>
            <a:r>
              <a:rPr lang="en-US" sz="2499" spc="234">
                <a:solidFill>
                  <a:srgbClr val="231F20"/>
                </a:solidFill>
                <a:latin typeface="DM Sans"/>
              </a:rPr>
              <a:t>INTEGRAR UNA CAMARA DE SEGURIDAD EN LA PUERTA PRINCIPAL</a:t>
            </a:r>
          </a:p>
          <a:p>
            <a:pPr>
              <a:lnSpc>
                <a:spcPts val="4124"/>
              </a:lnSpc>
            </a:pPr>
            <a:r>
              <a:rPr lang="en-US" sz="2499" spc="234">
                <a:solidFill>
                  <a:srgbClr val="231F20"/>
                </a:solidFill>
                <a:latin typeface="DM Sans"/>
              </a:rPr>
              <a:t>PROGRAMAR LA APLICACION MOVIL</a:t>
            </a:r>
          </a:p>
          <a:p>
            <a:pPr>
              <a:lnSpc>
                <a:spcPts val="4124"/>
              </a:lnSpc>
            </a:pPr>
            <a:r>
              <a:rPr lang="en-US" sz="2499" spc="234">
                <a:solidFill>
                  <a:srgbClr val="231F20"/>
                </a:solidFill>
                <a:latin typeface="DM Sans"/>
              </a:rPr>
              <a:t>REALIZAR PRUEBAS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3EA"/>
        </a:solidFill>
      </p:bgPr>
    </p:bg>
    <p:spTree>
      <p:nvGrpSpPr>
        <p:cNvPr id="1" name=""/>
        <p:cNvGrpSpPr/>
        <p:nvPr/>
      </p:nvGrpSpPr>
      <p:grpSpPr>
        <a:xfrm>
          <a:off x="0" y="0"/>
          <a:ext cx="0" cy="0"/>
          <a:chOff x="0" y="0"/>
          <a:chExt cx="0" cy="0"/>
        </a:xfrm>
      </p:grpSpPr>
      <p:sp>
        <p:nvSpPr>
          <p:cNvPr name="Freeform 2" id="2"/>
          <p:cNvSpPr/>
          <p:nvPr/>
        </p:nvSpPr>
        <p:spPr>
          <a:xfrm flipH="true" flipV="false" rot="-4186880">
            <a:off x="10925276" y="5283225"/>
            <a:ext cx="15781688" cy="10645466"/>
          </a:xfrm>
          <a:custGeom>
            <a:avLst/>
            <a:gdLst/>
            <a:ahLst/>
            <a:cxnLst/>
            <a:rect r="r" b="b" t="t" l="l"/>
            <a:pathLst>
              <a:path h="10645466" w="15781688">
                <a:moveTo>
                  <a:pt x="15781687" y="0"/>
                </a:moveTo>
                <a:lnTo>
                  <a:pt x="0" y="0"/>
                </a:lnTo>
                <a:lnTo>
                  <a:pt x="0" y="10645465"/>
                </a:lnTo>
                <a:lnTo>
                  <a:pt x="15781687" y="10645465"/>
                </a:lnTo>
                <a:lnTo>
                  <a:pt x="15781687"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406210" y="1247486"/>
            <a:ext cx="9277131" cy="1052170"/>
          </a:xfrm>
          <a:prstGeom prst="rect">
            <a:avLst/>
          </a:prstGeom>
        </p:spPr>
        <p:txBody>
          <a:bodyPr anchor="t" rtlCol="false" tIns="0" lIns="0" bIns="0" rIns="0">
            <a:spAutoFit/>
          </a:bodyPr>
          <a:lstStyle/>
          <a:p>
            <a:pPr marL="0" indent="0" lvl="0">
              <a:lnSpc>
                <a:spcPts val="8576"/>
              </a:lnSpc>
              <a:spcBef>
                <a:spcPct val="0"/>
              </a:spcBef>
            </a:pPr>
            <a:r>
              <a:rPr lang="en-US" sz="6126" spc="569">
                <a:solidFill>
                  <a:srgbClr val="FD6938"/>
                </a:solidFill>
                <a:latin typeface="Now Heavy"/>
              </a:rPr>
              <a:t>RESTRICCIONES</a:t>
            </a:r>
          </a:p>
        </p:txBody>
      </p:sp>
      <p:sp>
        <p:nvSpPr>
          <p:cNvPr name="TextBox 4" id="4"/>
          <p:cNvSpPr txBox="true"/>
          <p:nvPr/>
        </p:nvSpPr>
        <p:spPr>
          <a:xfrm rot="0">
            <a:off x="1511276" y="2597294"/>
            <a:ext cx="13954600" cy="6378504"/>
          </a:xfrm>
          <a:prstGeom prst="rect">
            <a:avLst/>
          </a:prstGeom>
        </p:spPr>
        <p:txBody>
          <a:bodyPr anchor="t" rtlCol="false" tIns="0" lIns="0" bIns="0" rIns="0">
            <a:spAutoFit/>
          </a:bodyPr>
          <a:lstStyle/>
          <a:p>
            <a:pPr>
              <a:lnSpc>
                <a:spcPts val="3645"/>
              </a:lnSpc>
            </a:pPr>
            <a:r>
              <a:rPr lang="en-US" sz="2641" spc="258">
                <a:solidFill>
                  <a:srgbClr val="231F20"/>
                </a:solidFill>
                <a:latin typeface="DM Sans Bold"/>
              </a:rPr>
              <a:t>Recursos de Hardware Específicos:</a:t>
            </a:r>
            <a:r>
              <a:rPr lang="en-US" sz="2641" spc="258">
                <a:solidFill>
                  <a:srgbClr val="231F20"/>
                </a:solidFill>
                <a:latin typeface="DM Sans"/>
              </a:rPr>
              <a:t> </a:t>
            </a:r>
          </a:p>
          <a:p>
            <a:pPr>
              <a:lnSpc>
                <a:spcPts val="3645"/>
              </a:lnSpc>
            </a:pPr>
          </a:p>
          <a:p>
            <a:pPr>
              <a:lnSpc>
                <a:spcPts val="3645"/>
              </a:lnSpc>
            </a:pPr>
            <a:r>
              <a:rPr lang="en-US" sz="2641" spc="258">
                <a:solidFill>
                  <a:srgbClr val="231F20"/>
                </a:solidFill>
                <a:latin typeface="DM Sans"/>
              </a:rPr>
              <a:t>El proyecto depende de la disponibilidad de una Raspberry Pi 4 y otros componentes de hardware proporcionados por la universidad.</a:t>
            </a:r>
          </a:p>
          <a:p>
            <a:pPr>
              <a:lnSpc>
                <a:spcPts val="3645"/>
              </a:lnSpc>
            </a:pPr>
          </a:p>
          <a:p>
            <a:pPr>
              <a:lnSpc>
                <a:spcPts val="3645"/>
              </a:lnSpc>
            </a:pPr>
            <a:r>
              <a:rPr lang="en-US" sz="2641" spc="258">
                <a:solidFill>
                  <a:srgbClr val="231F20"/>
                </a:solidFill>
                <a:latin typeface="DM Sans Bold"/>
              </a:rPr>
              <a:t>Compatibilidad de Plataforma:</a:t>
            </a:r>
            <a:r>
              <a:rPr lang="en-US" sz="2641" spc="258">
                <a:solidFill>
                  <a:srgbClr val="231F20"/>
                </a:solidFill>
                <a:latin typeface="DM Sans"/>
              </a:rPr>
              <a:t> </a:t>
            </a:r>
          </a:p>
          <a:p>
            <a:pPr>
              <a:lnSpc>
                <a:spcPts val="3645"/>
              </a:lnSpc>
            </a:pPr>
          </a:p>
          <a:p>
            <a:pPr>
              <a:lnSpc>
                <a:spcPts val="3645"/>
              </a:lnSpc>
            </a:pPr>
            <a:r>
              <a:rPr lang="en-US" sz="2641" spc="258">
                <a:solidFill>
                  <a:srgbClr val="231F20"/>
                </a:solidFill>
                <a:latin typeface="DM Sans"/>
              </a:rPr>
              <a:t>La aplicación móvil debe ser compatible tanto con dispositivos Android.</a:t>
            </a:r>
          </a:p>
          <a:p>
            <a:pPr>
              <a:lnSpc>
                <a:spcPts val="3645"/>
              </a:lnSpc>
            </a:pPr>
          </a:p>
          <a:p>
            <a:pPr>
              <a:lnSpc>
                <a:spcPts val="3645"/>
              </a:lnSpc>
            </a:pPr>
            <a:r>
              <a:rPr lang="en-US" sz="2641" spc="258">
                <a:solidFill>
                  <a:srgbClr val="231F20"/>
                </a:solidFill>
                <a:latin typeface="DM Sans Bold"/>
              </a:rPr>
              <a:t>Plazo de Entrega:</a:t>
            </a:r>
            <a:r>
              <a:rPr lang="en-US" sz="2641" spc="258">
                <a:solidFill>
                  <a:srgbClr val="231F20"/>
                </a:solidFill>
                <a:latin typeface="DM Sans"/>
              </a:rPr>
              <a:t> </a:t>
            </a:r>
          </a:p>
          <a:p>
            <a:pPr>
              <a:lnSpc>
                <a:spcPts val="3645"/>
              </a:lnSpc>
            </a:pPr>
            <a:r>
              <a:rPr lang="en-US" sz="2641" spc="258">
                <a:solidFill>
                  <a:srgbClr val="231F20"/>
                </a:solidFill>
                <a:latin typeface="DM Sans"/>
              </a:rPr>
              <a:t>El proyecto debe completarse en un plazo de 2.5 a 3 meses.</a:t>
            </a:r>
          </a:p>
          <a:p>
            <a:pPr>
              <a:lnSpc>
                <a:spcPts val="3645"/>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3EA"/>
        </a:solidFill>
      </p:bgPr>
    </p:bg>
    <p:spTree>
      <p:nvGrpSpPr>
        <p:cNvPr id="1" name=""/>
        <p:cNvGrpSpPr/>
        <p:nvPr/>
      </p:nvGrpSpPr>
      <p:grpSpPr>
        <a:xfrm>
          <a:off x="0" y="0"/>
          <a:ext cx="0" cy="0"/>
          <a:chOff x="0" y="0"/>
          <a:chExt cx="0" cy="0"/>
        </a:xfrm>
      </p:grpSpPr>
      <p:sp>
        <p:nvSpPr>
          <p:cNvPr name="Freeform 2" id="2"/>
          <p:cNvSpPr/>
          <p:nvPr/>
        </p:nvSpPr>
        <p:spPr>
          <a:xfrm flipH="false" flipV="false" rot="3574526">
            <a:off x="12700689" y="-1680427"/>
            <a:ext cx="8506356" cy="6341102"/>
          </a:xfrm>
          <a:custGeom>
            <a:avLst/>
            <a:gdLst/>
            <a:ahLst/>
            <a:cxnLst/>
            <a:rect r="r" b="b" t="t" l="l"/>
            <a:pathLst>
              <a:path h="6341102" w="8506356">
                <a:moveTo>
                  <a:pt x="0" y="0"/>
                </a:moveTo>
                <a:lnTo>
                  <a:pt x="8506356" y="0"/>
                </a:lnTo>
                <a:lnTo>
                  <a:pt x="8506356" y="6341102"/>
                </a:lnTo>
                <a:lnTo>
                  <a:pt x="0" y="63411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8393774">
            <a:off x="-2501214" y="6897831"/>
            <a:ext cx="8506356" cy="6341102"/>
          </a:xfrm>
          <a:custGeom>
            <a:avLst/>
            <a:gdLst/>
            <a:ahLst/>
            <a:cxnLst/>
            <a:rect r="r" b="b" t="t" l="l"/>
            <a:pathLst>
              <a:path h="6341102" w="8506356">
                <a:moveTo>
                  <a:pt x="0" y="0"/>
                </a:moveTo>
                <a:lnTo>
                  <a:pt x="8506357" y="0"/>
                </a:lnTo>
                <a:lnTo>
                  <a:pt x="8506357" y="6341102"/>
                </a:lnTo>
                <a:lnTo>
                  <a:pt x="0" y="63411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2989868" y="2123000"/>
            <a:ext cx="8115300" cy="1161826"/>
          </a:xfrm>
          <a:prstGeom prst="rect">
            <a:avLst/>
          </a:prstGeom>
        </p:spPr>
        <p:txBody>
          <a:bodyPr anchor="t" rtlCol="false" tIns="0" lIns="0" bIns="0" rIns="0">
            <a:spAutoFit/>
          </a:bodyPr>
          <a:lstStyle/>
          <a:p>
            <a:pPr marL="0" indent="0" lvl="0">
              <a:lnSpc>
                <a:spcPts val="9492"/>
              </a:lnSpc>
              <a:spcBef>
                <a:spcPct val="0"/>
              </a:spcBef>
            </a:pPr>
            <a:r>
              <a:rPr lang="en-US" sz="6780" spc="94">
                <a:solidFill>
                  <a:srgbClr val="F37335"/>
                </a:solidFill>
                <a:latin typeface="Now Heavy"/>
              </a:rPr>
              <a:t>ENTREGABLES</a:t>
            </a:r>
          </a:p>
        </p:txBody>
      </p:sp>
      <p:sp>
        <p:nvSpPr>
          <p:cNvPr name="TextBox 5" id="5"/>
          <p:cNvSpPr txBox="true"/>
          <p:nvPr/>
        </p:nvSpPr>
        <p:spPr>
          <a:xfrm rot="0">
            <a:off x="2989868" y="4257340"/>
            <a:ext cx="13835806" cy="2505863"/>
          </a:xfrm>
          <a:prstGeom prst="rect">
            <a:avLst/>
          </a:prstGeom>
        </p:spPr>
        <p:txBody>
          <a:bodyPr anchor="t" rtlCol="false" tIns="0" lIns="0" bIns="0" rIns="0">
            <a:spAutoFit/>
          </a:bodyPr>
          <a:lstStyle/>
          <a:p>
            <a:pPr algn="just" marL="622263" indent="-311132" lvl="1">
              <a:lnSpc>
                <a:spcPts val="3977"/>
              </a:lnSpc>
              <a:buFont typeface="Arial"/>
              <a:buChar char="•"/>
            </a:pPr>
            <a:r>
              <a:rPr lang="en-US" sz="2882" spc="282">
                <a:solidFill>
                  <a:srgbClr val="231F20"/>
                </a:solidFill>
                <a:latin typeface="DM Sans"/>
              </a:rPr>
              <a:t>INFORME 1</a:t>
            </a:r>
          </a:p>
          <a:p>
            <a:pPr algn="just" marL="622263" indent="-311132" lvl="1">
              <a:lnSpc>
                <a:spcPts val="3977"/>
              </a:lnSpc>
              <a:buFont typeface="Arial"/>
              <a:buChar char="•"/>
            </a:pPr>
            <a:r>
              <a:rPr lang="en-US" sz="2882" spc="282">
                <a:solidFill>
                  <a:srgbClr val="231F20"/>
                </a:solidFill>
                <a:latin typeface="DM Sans"/>
              </a:rPr>
              <a:t>BITACORAS </a:t>
            </a:r>
          </a:p>
          <a:p>
            <a:pPr algn="just" marL="622263" indent="-311132" lvl="1">
              <a:lnSpc>
                <a:spcPts val="3977"/>
              </a:lnSpc>
              <a:buFont typeface="Arial"/>
              <a:buChar char="•"/>
            </a:pPr>
            <a:r>
              <a:rPr lang="en-US" sz="2882" spc="282">
                <a:solidFill>
                  <a:srgbClr val="231F20"/>
                </a:solidFill>
                <a:latin typeface="DM Sans"/>
              </a:rPr>
              <a:t>CARTA GANTT</a:t>
            </a:r>
          </a:p>
          <a:p>
            <a:pPr algn="just" marL="622263" indent="-311132" lvl="1">
              <a:lnSpc>
                <a:spcPts val="3977"/>
              </a:lnSpc>
              <a:buFont typeface="Arial"/>
              <a:buChar char="•"/>
            </a:pPr>
            <a:r>
              <a:rPr lang="en-US" sz="2882" spc="282">
                <a:solidFill>
                  <a:srgbClr val="231F20"/>
                </a:solidFill>
                <a:latin typeface="DM Sans"/>
              </a:rPr>
              <a:t>PRESENTACIÓN(PPT)</a:t>
            </a:r>
          </a:p>
          <a:p>
            <a:pPr algn="just">
              <a:lnSpc>
                <a:spcPts val="3977"/>
              </a:lnSpc>
            </a:pP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FFF3EA"/>
        </a:solidFill>
      </p:bgPr>
    </p:bg>
    <p:spTree>
      <p:nvGrpSpPr>
        <p:cNvPr id="1" name=""/>
        <p:cNvGrpSpPr/>
        <p:nvPr/>
      </p:nvGrpSpPr>
      <p:grpSpPr>
        <a:xfrm>
          <a:off x="0" y="0"/>
          <a:ext cx="0" cy="0"/>
          <a:chOff x="0" y="0"/>
          <a:chExt cx="0" cy="0"/>
        </a:xfrm>
      </p:grpSpPr>
      <p:sp>
        <p:nvSpPr>
          <p:cNvPr name="TextBox 2" id="2"/>
          <p:cNvSpPr txBox="true"/>
          <p:nvPr/>
        </p:nvSpPr>
        <p:spPr>
          <a:xfrm rot="0">
            <a:off x="1571217" y="492666"/>
            <a:ext cx="16366648" cy="1135887"/>
          </a:xfrm>
          <a:prstGeom prst="rect">
            <a:avLst/>
          </a:prstGeom>
        </p:spPr>
        <p:txBody>
          <a:bodyPr anchor="t" rtlCol="false" tIns="0" lIns="0" bIns="0" rIns="0">
            <a:spAutoFit/>
          </a:bodyPr>
          <a:lstStyle/>
          <a:p>
            <a:pPr marL="0" indent="0" lvl="0">
              <a:lnSpc>
                <a:spcPts val="9212"/>
              </a:lnSpc>
              <a:spcBef>
                <a:spcPct val="0"/>
              </a:spcBef>
            </a:pPr>
            <a:r>
              <a:rPr lang="en-US" sz="6580" spc="92">
                <a:solidFill>
                  <a:srgbClr val="F37335"/>
                </a:solidFill>
                <a:latin typeface="Now Heavy"/>
              </a:rPr>
              <a:t>ORGANIZACIÓN DEL PROYECTO</a:t>
            </a:r>
          </a:p>
        </p:txBody>
      </p:sp>
      <p:sp>
        <p:nvSpPr>
          <p:cNvPr name="TextBox 3" id="3"/>
          <p:cNvSpPr txBox="true"/>
          <p:nvPr/>
        </p:nvSpPr>
        <p:spPr>
          <a:xfrm rot="0">
            <a:off x="2226097" y="1616392"/>
            <a:ext cx="13835806" cy="7955661"/>
          </a:xfrm>
          <a:prstGeom prst="rect">
            <a:avLst/>
          </a:prstGeom>
        </p:spPr>
        <p:txBody>
          <a:bodyPr anchor="t" rtlCol="false" tIns="0" lIns="0" bIns="0" rIns="0">
            <a:spAutoFit/>
          </a:bodyPr>
          <a:lstStyle/>
          <a:p>
            <a:pPr algn="just" marL="518160" indent="-259080" lvl="1">
              <a:lnSpc>
                <a:spcPts val="3311"/>
              </a:lnSpc>
              <a:buFont typeface="Arial"/>
              <a:buChar char="•"/>
            </a:pPr>
            <a:r>
              <a:rPr lang="en-US" sz="2400" spc="235">
                <a:solidFill>
                  <a:srgbClr val="231F20"/>
                </a:solidFill>
                <a:latin typeface="DM Sans Bold"/>
              </a:rPr>
              <a:t>Líder del proyecto: </a:t>
            </a:r>
          </a:p>
          <a:p>
            <a:pPr algn="just">
              <a:lnSpc>
                <a:spcPts val="3311"/>
              </a:lnSpc>
            </a:pPr>
          </a:p>
          <a:p>
            <a:pPr algn="just">
              <a:lnSpc>
                <a:spcPts val="3311"/>
              </a:lnSpc>
            </a:pPr>
            <a:r>
              <a:rPr lang="en-US" sz="2400" spc="235">
                <a:solidFill>
                  <a:srgbClr val="231F20"/>
                </a:solidFill>
                <a:latin typeface="DM Sans"/>
              </a:rPr>
              <a:t>Representante del equipo, encargado de liderar y organizar las actividades de los integrantes.</a:t>
            </a:r>
          </a:p>
          <a:p>
            <a:pPr algn="just">
              <a:lnSpc>
                <a:spcPts val="3311"/>
              </a:lnSpc>
            </a:pPr>
          </a:p>
          <a:p>
            <a:pPr algn="just" marL="518160" indent="-259080" lvl="1">
              <a:lnSpc>
                <a:spcPts val="3311"/>
              </a:lnSpc>
              <a:buFont typeface="Arial"/>
              <a:buChar char="•"/>
            </a:pPr>
            <a:r>
              <a:rPr lang="en-US" sz="2400" spc="235">
                <a:solidFill>
                  <a:srgbClr val="231F20"/>
                </a:solidFill>
                <a:latin typeface="DM Sans Bold"/>
              </a:rPr>
              <a:t>Diseñador: </a:t>
            </a:r>
          </a:p>
          <a:p>
            <a:pPr algn="just">
              <a:lnSpc>
                <a:spcPts val="3311"/>
              </a:lnSpc>
            </a:pPr>
          </a:p>
          <a:p>
            <a:pPr algn="just">
              <a:lnSpc>
                <a:spcPts val="3311"/>
              </a:lnSpc>
            </a:pPr>
            <a:r>
              <a:rPr lang="en-US" sz="2400" spc="235">
                <a:solidFill>
                  <a:srgbClr val="231F20"/>
                </a:solidFill>
                <a:latin typeface="DM Sans"/>
              </a:rPr>
              <a:t>Es el encargado de desarrollar el material visual de la aplicación móvil.</a:t>
            </a:r>
          </a:p>
          <a:p>
            <a:pPr algn="just">
              <a:lnSpc>
                <a:spcPts val="3311"/>
              </a:lnSpc>
            </a:pPr>
          </a:p>
          <a:p>
            <a:pPr algn="just" marL="518160" indent="-259080" lvl="1">
              <a:lnSpc>
                <a:spcPts val="3311"/>
              </a:lnSpc>
              <a:buFont typeface="Arial"/>
              <a:buChar char="•"/>
            </a:pPr>
            <a:r>
              <a:rPr lang="en-US" sz="2400" spc="235">
                <a:solidFill>
                  <a:srgbClr val="231F20"/>
                </a:solidFill>
                <a:latin typeface="DM Sans Bold"/>
              </a:rPr>
              <a:t>Programador: </a:t>
            </a:r>
          </a:p>
          <a:p>
            <a:pPr algn="just">
              <a:lnSpc>
                <a:spcPts val="3311"/>
              </a:lnSpc>
            </a:pPr>
          </a:p>
          <a:p>
            <a:pPr algn="just">
              <a:lnSpc>
                <a:spcPts val="3311"/>
              </a:lnSpc>
            </a:pPr>
            <a:r>
              <a:rPr lang="en-US" sz="2400" spc="235">
                <a:solidFill>
                  <a:srgbClr val="231F20"/>
                </a:solidFill>
                <a:latin typeface="DM Sans"/>
              </a:rPr>
              <a:t>creara el código informático para implementar las funcionalidades.</a:t>
            </a:r>
          </a:p>
          <a:p>
            <a:pPr algn="just">
              <a:lnSpc>
                <a:spcPts val="3311"/>
              </a:lnSpc>
            </a:pPr>
          </a:p>
          <a:p>
            <a:pPr algn="just" marL="518160" indent="-259080" lvl="1">
              <a:lnSpc>
                <a:spcPts val="3311"/>
              </a:lnSpc>
              <a:buFont typeface="Arial"/>
              <a:buChar char="•"/>
            </a:pPr>
            <a:r>
              <a:rPr lang="en-US" sz="2400" spc="235">
                <a:solidFill>
                  <a:srgbClr val="231F20"/>
                </a:solidFill>
                <a:latin typeface="DM Sans Bold"/>
              </a:rPr>
              <a:t>Analista: </a:t>
            </a:r>
          </a:p>
          <a:p>
            <a:pPr algn="just">
              <a:lnSpc>
                <a:spcPts val="3311"/>
              </a:lnSpc>
            </a:pPr>
          </a:p>
          <a:p>
            <a:pPr algn="just">
              <a:lnSpc>
                <a:spcPts val="3311"/>
              </a:lnSpc>
            </a:pPr>
            <a:r>
              <a:rPr lang="en-US" sz="2400" spc="235">
                <a:solidFill>
                  <a:srgbClr val="231F20"/>
                </a:solidFill>
                <a:latin typeface="DM Sans"/>
              </a:rPr>
              <a:t>Es el encargado de planificar, organizar y supervisar cada detalle para que todo salga previsto, identificando los problemas y soluciones.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3EA"/>
        </a:solidFill>
      </p:bgPr>
    </p:bg>
    <p:spTree>
      <p:nvGrpSpPr>
        <p:cNvPr id="1" name=""/>
        <p:cNvGrpSpPr/>
        <p:nvPr/>
      </p:nvGrpSpPr>
      <p:grpSpPr>
        <a:xfrm>
          <a:off x="0" y="0"/>
          <a:ext cx="0" cy="0"/>
          <a:chOff x="0" y="0"/>
          <a:chExt cx="0" cy="0"/>
        </a:xfrm>
      </p:grpSpPr>
      <p:sp>
        <p:nvSpPr>
          <p:cNvPr name="Freeform 2" id="2"/>
          <p:cNvSpPr/>
          <p:nvPr/>
        </p:nvSpPr>
        <p:spPr>
          <a:xfrm flipH="false" flipV="false" rot="-8393774">
            <a:off x="-2501214" y="6897831"/>
            <a:ext cx="8506356" cy="6341102"/>
          </a:xfrm>
          <a:custGeom>
            <a:avLst/>
            <a:gdLst/>
            <a:ahLst/>
            <a:cxnLst/>
            <a:rect r="r" b="b" t="t" l="l"/>
            <a:pathLst>
              <a:path h="6341102" w="8506356">
                <a:moveTo>
                  <a:pt x="0" y="0"/>
                </a:moveTo>
                <a:lnTo>
                  <a:pt x="8506357" y="0"/>
                </a:lnTo>
                <a:lnTo>
                  <a:pt x="8506357" y="6341102"/>
                </a:lnTo>
                <a:lnTo>
                  <a:pt x="0" y="63411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912905" y="3547537"/>
            <a:ext cx="10462191" cy="4390384"/>
          </a:xfrm>
          <a:custGeom>
            <a:avLst/>
            <a:gdLst/>
            <a:ahLst/>
            <a:cxnLst/>
            <a:rect r="r" b="b" t="t" l="l"/>
            <a:pathLst>
              <a:path h="4390384" w="10462191">
                <a:moveTo>
                  <a:pt x="0" y="0"/>
                </a:moveTo>
                <a:lnTo>
                  <a:pt x="10462190" y="0"/>
                </a:lnTo>
                <a:lnTo>
                  <a:pt x="10462190" y="4390384"/>
                </a:lnTo>
                <a:lnTo>
                  <a:pt x="0" y="4390384"/>
                </a:lnTo>
                <a:lnTo>
                  <a:pt x="0" y="0"/>
                </a:lnTo>
                <a:close/>
              </a:path>
            </a:pathLst>
          </a:custGeom>
          <a:blipFill>
            <a:blip r:embed="rId4"/>
            <a:stretch>
              <a:fillRect l="0" t="0" r="0" b="0"/>
            </a:stretch>
          </a:blipFill>
        </p:spPr>
      </p:sp>
      <p:sp>
        <p:nvSpPr>
          <p:cNvPr name="TextBox 4" id="4"/>
          <p:cNvSpPr txBox="true"/>
          <p:nvPr/>
        </p:nvSpPr>
        <p:spPr>
          <a:xfrm rot="0">
            <a:off x="2012734" y="1909151"/>
            <a:ext cx="16665216" cy="1161826"/>
          </a:xfrm>
          <a:prstGeom prst="rect">
            <a:avLst/>
          </a:prstGeom>
        </p:spPr>
        <p:txBody>
          <a:bodyPr anchor="t" rtlCol="false" tIns="0" lIns="0" bIns="0" rIns="0">
            <a:spAutoFit/>
          </a:bodyPr>
          <a:lstStyle/>
          <a:p>
            <a:pPr marL="0" indent="0" lvl="0">
              <a:lnSpc>
                <a:spcPts val="9492"/>
              </a:lnSpc>
              <a:spcBef>
                <a:spcPct val="0"/>
              </a:spcBef>
            </a:pPr>
            <a:r>
              <a:rPr lang="en-US" sz="6780" spc="94">
                <a:solidFill>
                  <a:srgbClr val="F37335"/>
                </a:solidFill>
                <a:latin typeface="Now Heavy"/>
              </a:rPr>
              <a:t>ROLES Y RESPONSABILIDADES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3EA"/>
        </a:solidFill>
      </p:bgPr>
    </p:bg>
    <p:spTree>
      <p:nvGrpSpPr>
        <p:cNvPr id="1" name=""/>
        <p:cNvGrpSpPr/>
        <p:nvPr/>
      </p:nvGrpSpPr>
      <p:grpSpPr>
        <a:xfrm>
          <a:off x="0" y="0"/>
          <a:ext cx="0" cy="0"/>
          <a:chOff x="0" y="0"/>
          <a:chExt cx="0" cy="0"/>
        </a:xfrm>
      </p:grpSpPr>
      <p:sp>
        <p:nvSpPr>
          <p:cNvPr name="Freeform 2" id="2"/>
          <p:cNvSpPr/>
          <p:nvPr/>
        </p:nvSpPr>
        <p:spPr>
          <a:xfrm flipH="false" flipV="false" rot="-7987067">
            <a:off x="-3063226" y="7146102"/>
            <a:ext cx="7746525" cy="5211299"/>
          </a:xfrm>
          <a:custGeom>
            <a:avLst/>
            <a:gdLst/>
            <a:ahLst/>
            <a:cxnLst/>
            <a:rect r="r" b="b" t="t" l="l"/>
            <a:pathLst>
              <a:path h="5211299" w="7746525">
                <a:moveTo>
                  <a:pt x="0" y="0"/>
                </a:moveTo>
                <a:lnTo>
                  <a:pt x="7746524" y="0"/>
                </a:lnTo>
                <a:lnTo>
                  <a:pt x="7746524" y="5211298"/>
                </a:lnTo>
                <a:lnTo>
                  <a:pt x="0" y="52112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666492" y="3944758"/>
            <a:ext cx="659547" cy="65954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938"/>
            </a:solidFill>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a:lnSpc>
                  <a:spcPts val="2989"/>
                </a:lnSpc>
              </a:pPr>
              <a:r>
                <a:rPr lang="en-US" sz="2299">
                  <a:solidFill>
                    <a:srgbClr val="FFFFFF"/>
                  </a:solidFill>
                  <a:latin typeface="DM Sans Bold"/>
                </a:rPr>
                <a:t>1</a:t>
              </a:r>
            </a:p>
          </p:txBody>
        </p:sp>
      </p:grpSp>
      <p:sp>
        <p:nvSpPr>
          <p:cNvPr name="TextBox 6" id="6"/>
          <p:cNvSpPr txBox="true"/>
          <p:nvPr/>
        </p:nvSpPr>
        <p:spPr>
          <a:xfrm rot="0">
            <a:off x="1651957" y="1613673"/>
            <a:ext cx="19689473" cy="970280"/>
          </a:xfrm>
          <a:prstGeom prst="rect">
            <a:avLst/>
          </a:prstGeom>
        </p:spPr>
        <p:txBody>
          <a:bodyPr anchor="t" rtlCol="false" tIns="0" lIns="0" bIns="0" rIns="0">
            <a:spAutoFit/>
          </a:bodyPr>
          <a:lstStyle/>
          <a:p>
            <a:pPr marL="0" indent="0" lvl="0">
              <a:lnSpc>
                <a:spcPts val="7840"/>
              </a:lnSpc>
              <a:spcBef>
                <a:spcPct val="0"/>
              </a:spcBef>
            </a:pPr>
            <a:r>
              <a:rPr lang="en-US" sz="5600" spc="520">
                <a:solidFill>
                  <a:srgbClr val="FD6938"/>
                </a:solidFill>
                <a:latin typeface="Now Heavy"/>
              </a:rPr>
              <a:t>MECANISMO DE COMUNICACIÓN</a:t>
            </a:r>
          </a:p>
        </p:txBody>
      </p:sp>
      <p:grpSp>
        <p:nvGrpSpPr>
          <p:cNvPr name="Group 7" id="7"/>
          <p:cNvGrpSpPr/>
          <p:nvPr/>
        </p:nvGrpSpPr>
        <p:grpSpPr>
          <a:xfrm rot="0">
            <a:off x="4666492" y="4766230"/>
            <a:ext cx="659547" cy="659547"/>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938"/>
            </a:solidFill>
          </p:spPr>
        </p:sp>
        <p:sp>
          <p:nvSpPr>
            <p:cNvPr name="TextBox 9" id="9"/>
            <p:cNvSpPr txBox="true"/>
            <p:nvPr/>
          </p:nvSpPr>
          <p:spPr>
            <a:xfrm>
              <a:off x="76200" y="57150"/>
              <a:ext cx="660400" cy="679450"/>
            </a:xfrm>
            <a:prstGeom prst="rect">
              <a:avLst/>
            </a:prstGeom>
          </p:spPr>
          <p:txBody>
            <a:bodyPr anchor="ctr" rtlCol="false" tIns="50800" lIns="50800" bIns="50800" rIns="50800"/>
            <a:lstStyle/>
            <a:p>
              <a:pPr algn="ctr">
                <a:lnSpc>
                  <a:spcPts val="2989"/>
                </a:lnSpc>
              </a:pPr>
              <a:r>
                <a:rPr lang="en-US" sz="2299">
                  <a:solidFill>
                    <a:srgbClr val="FFFFFF"/>
                  </a:solidFill>
                  <a:latin typeface="DM Sans Bold"/>
                </a:rPr>
                <a:t>2</a:t>
              </a:r>
            </a:p>
          </p:txBody>
        </p:sp>
      </p:grpSp>
      <p:sp>
        <p:nvSpPr>
          <p:cNvPr name="TextBox 10" id="10"/>
          <p:cNvSpPr txBox="true"/>
          <p:nvPr/>
        </p:nvSpPr>
        <p:spPr>
          <a:xfrm rot="0">
            <a:off x="5797522" y="4122265"/>
            <a:ext cx="5699172" cy="482040"/>
          </a:xfrm>
          <a:prstGeom prst="rect">
            <a:avLst/>
          </a:prstGeom>
        </p:spPr>
        <p:txBody>
          <a:bodyPr anchor="t" rtlCol="false" tIns="0" lIns="0" bIns="0" rIns="0">
            <a:spAutoFit/>
          </a:bodyPr>
          <a:lstStyle/>
          <a:p>
            <a:pPr>
              <a:lnSpc>
                <a:spcPts val="3977"/>
              </a:lnSpc>
            </a:pPr>
            <a:r>
              <a:rPr lang="en-US" sz="2882" spc="282">
                <a:solidFill>
                  <a:srgbClr val="231F20"/>
                </a:solidFill>
                <a:latin typeface="DM Sans"/>
              </a:rPr>
              <a:t>REDMINE</a:t>
            </a:r>
          </a:p>
        </p:txBody>
      </p:sp>
      <p:grpSp>
        <p:nvGrpSpPr>
          <p:cNvPr name="Group 11" id="11"/>
          <p:cNvGrpSpPr/>
          <p:nvPr/>
        </p:nvGrpSpPr>
        <p:grpSpPr>
          <a:xfrm rot="0">
            <a:off x="4666492" y="5602690"/>
            <a:ext cx="659547" cy="659547"/>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938"/>
            </a:solidFill>
          </p:spPr>
        </p:sp>
        <p:sp>
          <p:nvSpPr>
            <p:cNvPr name="TextBox 13" id="13"/>
            <p:cNvSpPr txBox="true"/>
            <p:nvPr/>
          </p:nvSpPr>
          <p:spPr>
            <a:xfrm>
              <a:off x="76200" y="57150"/>
              <a:ext cx="660400" cy="679450"/>
            </a:xfrm>
            <a:prstGeom prst="rect">
              <a:avLst/>
            </a:prstGeom>
          </p:spPr>
          <p:txBody>
            <a:bodyPr anchor="ctr" rtlCol="false" tIns="50800" lIns="50800" bIns="50800" rIns="50800"/>
            <a:lstStyle/>
            <a:p>
              <a:pPr algn="ctr">
                <a:lnSpc>
                  <a:spcPts val="2989"/>
                </a:lnSpc>
              </a:pPr>
              <a:r>
                <a:rPr lang="en-US" sz="2299">
                  <a:solidFill>
                    <a:srgbClr val="FFFFFF"/>
                  </a:solidFill>
                  <a:latin typeface="DM Sans Bold"/>
                </a:rPr>
                <a:t>3</a:t>
              </a:r>
            </a:p>
          </p:txBody>
        </p:sp>
      </p:grpSp>
      <p:grpSp>
        <p:nvGrpSpPr>
          <p:cNvPr name="Group 14" id="14"/>
          <p:cNvGrpSpPr/>
          <p:nvPr/>
        </p:nvGrpSpPr>
        <p:grpSpPr>
          <a:xfrm rot="0">
            <a:off x="4666492" y="6424162"/>
            <a:ext cx="659547" cy="659547"/>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938"/>
            </a:solidFill>
          </p:spPr>
        </p:sp>
        <p:sp>
          <p:nvSpPr>
            <p:cNvPr name="TextBox 16" id="16"/>
            <p:cNvSpPr txBox="true"/>
            <p:nvPr/>
          </p:nvSpPr>
          <p:spPr>
            <a:xfrm>
              <a:off x="76200" y="57150"/>
              <a:ext cx="660400" cy="679450"/>
            </a:xfrm>
            <a:prstGeom prst="rect">
              <a:avLst/>
            </a:prstGeom>
          </p:spPr>
          <p:txBody>
            <a:bodyPr anchor="ctr" rtlCol="false" tIns="50800" lIns="50800" bIns="50800" rIns="50800"/>
            <a:lstStyle/>
            <a:p>
              <a:pPr algn="ctr">
                <a:lnSpc>
                  <a:spcPts val="2989"/>
                </a:lnSpc>
              </a:pPr>
              <a:r>
                <a:rPr lang="en-US" sz="2299">
                  <a:solidFill>
                    <a:srgbClr val="FFFFFF"/>
                  </a:solidFill>
                  <a:latin typeface="DM Sans Bold"/>
                </a:rPr>
                <a:t>4</a:t>
              </a:r>
            </a:p>
          </p:txBody>
        </p:sp>
      </p:grpSp>
      <p:sp>
        <p:nvSpPr>
          <p:cNvPr name="TextBox 17" id="17"/>
          <p:cNvSpPr txBox="true"/>
          <p:nvPr/>
        </p:nvSpPr>
        <p:spPr>
          <a:xfrm rot="0">
            <a:off x="5797522" y="4831171"/>
            <a:ext cx="3934347" cy="482040"/>
          </a:xfrm>
          <a:prstGeom prst="rect">
            <a:avLst/>
          </a:prstGeom>
        </p:spPr>
        <p:txBody>
          <a:bodyPr anchor="t" rtlCol="false" tIns="0" lIns="0" bIns="0" rIns="0">
            <a:spAutoFit/>
          </a:bodyPr>
          <a:lstStyle/>
          <a:p>
            <a:pPr>
              <a:lnSpc>
                <a:spcPts val="3977"/>
              </a:lnSpc>
            </a:pPr>
            <a:r>
              <a:rPr lang="en-US" sz="2882" spc="282">
                <a:solidFill>
                  <a:srgbClr val="231F20"/>
                </a:solidFill>
                <a:latin typeface="DM Sans"/>
              </a:rPr>
              <a:t>DISCORD</a:t>
            </a:r>
          </a:p>
        </p:txBody>
      </p:sp>
      <p:sp>
        <p:nvSpPr>
          <p:cNvPr name="TextBox 18" id="18"/>
          <p:cNvSpPr txBox="true"/>
          <p:nvPr/>
        </p:nvSpPr>
        <p:spPr>
          <a:xfrm rot="0">
            <a:off x="5801301" y="5667631"/>
            <a:ext cx="4479991" cy="482040"/>
          </a:xfrm>
          <a:prstGeom prst="rect">
            <a:avLst/>
          </a:prstGeom>
        </p:spPr>
        <p:txBody>
          <a:bodyPr anchor="t" rtlCol="false" tIns="0" lIns="0" bIns="0" rIns="0">
            <a:spAutoFit/>
          </a:bodyPr>
          <a:lstStyle/>
          <a:p>
            <a:pPr>
              <a:lnSpc>
                <a:spcPts val="3977"/>
              </a:lnSpc>
            </a:pPr>
            <a:r>
              <a:rPr lang="en-US" sz="2882" spc="282">
                <a:solidFill>
                  <a:srgbClr val="231F20"/>
                </a:solidFill>
                <a:latin typeface="DM Sans"/>
              </a:rPr>
              <a:t>GRUPO DE WHATSAPP</a:t>
            </a:r>
          </a:p>
        </p:txBody>
      </p:sp>
      <p:sp>
        <p:nvSpPr>
          <p:cNvPr name="TextBox 19" id="19"/>
          <p:cNvSpPr txBox="true"/>
          <p:nvPr/>
        </p:nvSpPr>
        <p:spPr>
          <a:xfrm rot="0">
            <a:off x="5801301" y="6502096"/>
            <a:ext cx="8253524" cy="482040"/>
          </a:xfrm>
          <a:prstGeom prst="rect">
            <a:avLst/>
          </a:prstGeom>
        </p:spPr>
        <p:txBody>
          <a:bodyPr anchor="t" rtlCol="false" tIns="0" lIns="0" bIns="0" rIns="0">
            <a:spAutoFit/>
          </a:bodyPr>
          <a:lstStyle/>
          <a:p>
            <a:pPr>
              <a:lnSpc>
                <a:spcPts val="3977"/>
              </a:lnSpc>
            </a:pPr>
            <a:r>
              <a:rPr lang="en-US" sz="2882" spc="282">
                <a:solidFill>
                  <a:srgbClr val="231F20"/>
                </a:solidFill>
                <a:latin typeface="DM Sans"/>
              </a:rPr>
              <a:t>GOOGLE DRIVE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3EA"/>
        </a:solidFill>
      </p:bgPr>
    </p:bg>
    <p:spTree>
      <p:nvGrpSpPr>
        <p:cNvPr id="1" name=""/>
        <p:cNvGrpSpPr/>
        <p:nvPr/>
      </p:nvGrpSpPr>
      <p:grpSpPr>
        <a:xfrm>
          <a:off x="0" y="0"/>
          <a:ext cx="0" cy="0"/>
          <a:chOff x="0" y="0"/>
          <a:chExt cx="0" cy="0"/>
        </a:xfrm>
      </p:grpSpPr>
      <p:sp>
        <p:nvSpPr>
          <p:cNvPr name="Freeform 2" id="2"/>
          <p:cNvSpPr/>
          <p:nvPr/>
        </p:nvSpPr>
        <p:spPr>
          <a:xfrm flipH="false" flipV="false" rot="0">
            <a:off x="3915386" y="3203982"/>
            <a:ext cx="10051815" cy="5032198"/>
          </a:xfrm>
          <a:custGeom>
            <a:avLst/>
            <a:gdLst/>
            <a:ahLst/>
            <a:cxnLst/>
            <a:rect r="r" b="b" t="t" l="l"/>
            <a:pathLst>
              <a:path h="5032198" w="10051815">
                <a:moveTo>
                  <a:pt x="0" y="0"/>
                </a:moveTo>
                <a:lnTo>
                  <a:pt x="10051815" y="0"/>
                </a:lnTo>
                <a:lnTo>
                  <a:pt x="10051815" y="5032198"/>
                </a:lnTo>
                <a:lnTo>
                  <a:pt x="0" y="5032198"/>
                </a:lnTo>
                <a:lnTo>
                  <a:pt x="0" y="0"/>
                </a:lnTo>
                <a:close/>
              </a:path>
            </a:pathLst>
          </a:custGeom>
          <a:blipFill>
            <a:blip r:embed="rId2"/>
            <a:stretch>
              <a:fillRect l="0" t="0" r="0" b="0"/>
            </a:stretch>
          </a:blipFill>
        </p:spPr>
      </p:sp>
      <p:sp>
        <p:nvSpPr>
          <p:cNvPr name="TextBox 3" id="3"/>
          <p:cNvSpPr txBox="true"/>
          <p:nvPr/>
        </p:nvSpPr>
        <p:spPr>
          <a:xfrm rot="0">
            <a:off x="1028700" y="904875"/>
            <a:ext cx="22528016" cy="1161826"/>
          </a:xfrm>
          <a:prstGeom prst="rect">
            <a:avLst/>
          </a:prstGeom>
        </p:spPr>
        <p:txBody>
          <a:bodyPr anchor="t" rtlCol="false" tIns="0" lIns="0" bIns="0" rIns="0">
            <a:spAutoFit/>
          </a:bodyPr>
          <a:lstStyle/>
          <a:p>
            <a:pPr marL="0" indent="0" lvl="0">
              <a:lnSpc>
                <a:spcPts val="9492"/>
              </a:lnSpc>
              <a:spcBef>
                <a:spcPct val="0"/>
              </a:spcBef>
            </a:pPr>
            <a:r>
              <a:rPr lang="en-US" sz="6780" spc="94">
                <a:solidFill>
                  <a:srgbClr val="F37335"/>
                </a:solidFill>
                <a:latin typeface="Now Heavy"/>
              </a:rPr>
              <a:t>PLANIFICACIÓN DE ESTIMACIONES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DAFvkXen0gY</dc:identifier>
  <dcterms:modified xsi:type="dcterms:W3CDTF">2011-08-01T06:04:30Z</dcterms:modified>
  <cp:revision>1</cp:revision>
  <dc:title>informe 1</dc:title>
</cp:coreProperties>
</file>