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6" r:id="rId2"/>
    <p:sldId id="260" r:id="rId3"/>
    <p:sldId id="257" r:id="rId4"/>
    <p:sldId id="258" r:id="rId5"/>
    <p:sldId id="271" r:id="rId6"/>
    <p:sldId id="272" r:id="rId7"/>
    <p:sldId id="259" r:id="rId8"/>
    <p:sldId id="262" r:id="rId9"/>
    <p:sldId id="265" r:id="rId10"/>
    <p:sldId id="266" r:id="rId11"/>
    <p:sldId id="267" r:id="rId12"/>
    <p:sldId id="268" r:id="rId13"/>
    <p:sldId id="273"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2" d="100"/>
          <a:sy n="72"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CA54ED-0C32-41F9-9A6D-5521691DC60C}" type="datetimeFigureOut">
              <a:rPr lang="es-CL" smtClean="0"/>
              <a:t>30-11-2017</a:t>
            </a:fld>
            <a:endParaRPr lang="es-CL"/>
          </a:p>
        </p:txBody>
      </p:sp>
      <p:sp>
        <p:nvSpPr>
          <p:cNvPr id="5" name="Footer Placeholder 4"/>
          <p:cNvSpPr>
            <a:spLocks noGrp="1"/>
          </p:cNvSpPr>
          <p:nvPr>
            <p:ph type="ftr" sz="quarter" idx="11"/>
          </p:nvPr>
        </p:nvSpPr>
        <p:spPr>
          <a:xfrm>
            <a:off x="1371600" y="4323845"/>
            <a:ext cx="6400800" cy="365125"/>
          </a:xfrm>
        </p:spPr>
        <p:txBody>
          <a:bodyPr/>
          <a:lstStyle/>
          <a:p>
            <a:endParaRPr lang="es-CL"/>
          </a:p>
        </p:txBody>
      </p:sp>
      <p:sp>
        <p:nvSpPr>
          <p:cNvPr id="6" name="Slide Number Placeholder 5"/>
          <p:cNvSpPr>
            <a:spLocks noGrp="1"/>
          </p:cNvSpPr>
          <p:nvPr>
            <p:ph type="sldNum" sz="quarter" idx="12"/>
          </p:nvPr>
        </p:nvSpPr>
        <p:spPr>
          <a:xfrm>
            <a:off x="8077200" y="1430866"/>
            <a:ext cx="2743200" cy="365125"/>
          </a:xfrm>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58649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4632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a:xfrm>
            <a:off x="685800" y="379941"/>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60297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a:xfrm>
            <a:off x="685800" y="379941"/>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C7566B0E-E410-40A5-9BCD-5EDE3C164A6F}" type="slidenum">
              <a:rPr lang="es-CL" smtClean="0"/>
              <a:t>‹Nº›</a:t>
            </a:fld>
            <a:endParaRPr lang="es-C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6529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a:xfrm>
            <a:off x="685800" y="378883"/>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92889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6ACA54ED-0C32-41F9-9A6D-5521691DC60C}" type="datetimeFigureOut">
              <a:rPr lang="es-CL" smtClean="0"/>
              <a:t>30-11-2017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1712882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6ACA54ED-0C32-41F9-9A6D-5521691DC60C}" type="datetimeFigureOut">
              <a:rPr lang="es-CL" smtClean="0"/>
              <a:t>30-11-2017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383676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A54ED-0C32-41F9-9A6D-5521691DC60C}" type="datetimeFigureOut">
              <a:rPr lang="es-CL" smtClean="0"/>
              <a:t>30-11-2017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28938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ACA54ED-0C32-41F9-9A6D-5521691DC60C}" type="datetimeFigureOut">
              <a:rPr lang="es-CL" smtClean="0"/>
              <a:t>30-11-2017</a:t>
            </a:fld>
            <a:endParaRPr lang="es-CL"/>
          </a:p>
        </p:txBody>
      </p:sp>
      <p:sp>
        <p:nvSpPr>
          <p:cNvPr id="5" name="Footer Placeholder 4"/>
          <p:cNvSpPr>
            <a:spLocks noGrp="1"/>
          </p:cNvSpPr>
          <p:nvPr>
            <p:ph type="ftr" sz="quarter" idx="11"/>
          </p:nvPr>
        </p:nvSpPr>
        <p:spPr>
          <a:xfrm>
            <a:off x="685800" y="381000"/>
            <a:ext cx="6991492" cy="365125"/>
          </a:xfrm>
        </p:spPr>
        <p:txBody>
          <a:bodyPr/>
          <a:lstStyle/>
          <a:p>
            <a:endParaRPr lang="es-CL"/>
          </a:p>
        </p:txBody>
      </p:sp>
      <p:sp>
        <p:nvSpPr>
          <p:cNvPr id="6" name="Slide Number Placeholder 5"/>
          <p:cNvSpPr>
            <a:spLocks noGrp="1"/>
          </p:cNvSpPr>
          <p:nvPr>
            <p:ph type="sldNum" sz="quarter" idx="12"/>
          </p:nvPr>
        </p:nvSpPr>
        <p:spPr>
          <a:xfrm>
            <a:off x="10862452" y="381000"/>
            <a:ext cx="643748" cy="365125"/>
          </a:xfrm>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32191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A54ED-0C32-41F9-9A6D-5521691DC60C}" type="datetimeFigureOut">
              <a:rPr lang="es-CL" smtClean="0"/>
              <a:t>30-11-2017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49277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ACA54ED-0C32-41F9-9A6D-5521691DC60C}" type="datetimeFigureOut">
              <a:rPr lang="es-CL" smtClean="0"/>
              <a:t>30-11-2017</a:t>
            </a:fld>
            <a:endParaRPr lang="es-CL"/>
          </a:p>
        </p:txBody>
      </p:sp>
      <p:sp>
        <p:nvSpPr>
          <p:cNvPr id="5" name="Footer Placeholder 4"/>
          <p:cNvSpPr>
            <a:spLocks noGrp="1"/>
          </p:cNvSpPr>
          <p:nvPr>
            <p:ph type="ftr" sz="quarter" idx="11"/>
          </p:nvPr>
        </p:nvSpPr>
        <p:spPr>
          <a:xfrm>
            <a:off x="685800" y="381001"/>
            <a:ext cx="6991492" cy="364065"/>
          </a:xfrm>
        </p:spPr>
        <p:txBody>
          <a:bodyPr/>
          <a:lstStyle/>
          <a:p>
            <a:endParaRPr lang="es-CL"/>
          </a:p>
        </p:txBody>
      </p:sp>
      <p:sp>
        <p:nvSpPr>
          <p:cNvPr id="6" name="Slide Number Placeholder 5"/>
          <p:cNvSpPr>
            <a:spLocks noGrp="1"/>
          </p:cNvSpPr>
          <p:nvPr>
            <p:ph type="sldNum" sz="quarter" idx="12"/>
          </p:nvPr>
        </p:nvSpPr>
        <p:spPr>
          <a:xfrm>
            <a:off x="10862452" y="381000"/>
            <a:ext cx="643748" cy="365125"/>
          </a:xfrm>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18766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114793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ACA54ED-0C32-41F9-9A6D-5521691DC60C}" type="datetimeFigureOut">
              <a:rPr lang="es-CL" smtClean="0"/>
              <a:t>30-11-2017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19833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ACA54ED-0C32-41F9-9A6D-5521691DC60C}" type="datetimeFigureOut">
              <a:rPr lang="es-CL" smtClean="0"/>
              <a:t>30-11-2017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88996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A54ED-0C32-41F9-9A6D-5521691DC60C}" type="datetimeFigureOut">
              <a:rPr lang="es-CL" smtClean="0"/>
              <a:t>30-11-2017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35669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65360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ACA54ED-0C32-41F9-9A6D-5521691DC60C}" type="datetimeFigureOut">
              <a:rPr lang="es-CL" smtClean="0"/>
              <a:t>30-11-2017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7566B0E-E410-40A5-9BCD-5EDE3C164A6F}" type="slidenum">
              <a:rPr lang="es-CL" smtClean="0"/>
              <a:t>‹Nº›</a:t>
            </a:fld>
            <a:endParaRPr lang="es-CL"/>
          </a:p>
        </p:txBody>
      </p:sp>
    </p:spTree>
    <p:extLst>
      <p:ext uri="{BB962C8B-B14F-4D97-AF65-F5344CB8AC3E}">
        <p14:creationId xmlns:p14="http://schemas.microsoft.com/office/powerpoint/2010/main" val="277634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CA54ED-0C32-41F9-9A6D-5521691DC60C}" type="datetimeFigureOut">
              <a:rPr lang="es-CL" smtClean="0"/>
              <a:t>30-11-2017</a:t>
            </a:fld>
            <a:endParaRPr lang="es-C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566B0E-E410-40A5-9BCD-5EDE3C164A6F}" type="slidenum">
              <a:rPr lang="es-CL" smtClean="0"/>
              <a:t>‹Nº›</a:t>
            </a:fld>
            <a:endParaRPr lang="es-CL"/>
          </a:p>
        </p:txBody>
      </p:sp>
    </p:spTree>
    <p:extLst>
      <p:ext uri="{BB962C8B-B14F-4D97-AF65-F5344CB8AC3E}">
        <p14:creationId xmlns:p14="http://schemas.microsoft.com/office/powerpoint/2010/main" val="186209474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65311" y="1171572"/>
            <a:ext cx="5261377" cy="1754326"/>
          </a:xfrm>
          <a:prstGeom prst="rect">
            <a:avLst/>
          </a:prstGeom>
          <a:noFill/>
          <a:effectLst>
            <a:outerShdw blurRad="50800" dist="38100" dir="10800000" algn="r" rotWithShape="0">
              <a:prstClr val="black">
                <a:alpha val="40000"/>
              </a:prstClr>
            </a:outerShdw>
          </a:effectLst>
        </p:spPr>
        <p:txBody>
          <a:bodyPr wrap="none" lIns="91440" tIns="45720" rIns="91440" bIns="45720">
            <a:spAutoFit/>
          </a:bodyPr>
          <a:lstStyle/>
          <a:p>
            <a:pPr algn="ctr"/>
            <a:r>
              <a:rPr lang="es-ES" sz="5400" b="0" cap="none" spc="0" dirty="0">
                <a:ln w="0"/>
                <a:solidFill>
                  <a:schemeClr val="accent2"/>
                </a:solidFill>
                <a:effectLst>
                  <a:outerShdw blurRad="38100" dist="25400" dir="5400000" algn="ctr" rotWithShape="0">
                    <a:srgbClr val="6E747A">
                      <a:alpha val="43000"/>
                    </a:srgbClr>
                  </a:outerShdw>
                </a:effectLst>
              </a:rPr>
              <a:t>PROYECTO</a:t>
            </a:r>
          </a:p>
          <a:p>
            <a:pPr algn="ctr"/>
            <a:r>
              <a:rPr lang="es-ES" sz="5400" dirty="0">
                <a:ln w="0"/>
                <a:solidFill>
                  <a:schemeClr val="accent2"/>
                </a:solidFill>
                <a:effectLst>
                  <a:outerShdw blurRad="38100" dist="25400" dir="5400000" algn="ctr" rotWithShape="0">
                    <a:srgbClr val="6E747A">
                      <a:alpha val="43000"/>
                    </a:srgbClr>
                  </a:outerShdw>
                </a:effectLst>
              </a:rPr>
              <a:t>“ROBOTZUELO”</a:t>
            </a:r>
            <a:endParaRPr lang="es-ES" sz="5400" b="0" cap="none" spc="0" dirty="0">
              <a:ln w="0"/>
              <a:solidFill>
                <a:schemeClr val="accent2"/>
              </a:solidFill>
              <a:effectLst>
                <a:outerShdw blurRad="38100" dist="25400" dir="5400000" algn="ctr" rotWithShape="0">
                  <a:srgbClr val="6E747A">
                    <a:alpha val="43000"/>
                  </a:srgbClr>
                </a:outerShdw>
              </a:effectLst>
            </a:endParaRPr>
          </a:p>
        </p:txBody>
      </p:sp>
      <p:pic>
        <p:nvPicPr>
          <p:cNvPr id="4" name="Imagen 3">
            <a:extLst>
              <a:ext uri="{FF2B5EF4-FFF2-40B4-BE49-F238E27FC236}">
                <a16:creationId xmlns:a16="http://schemas.microsoft.com/office/drawing/2014/main" id="{87F80F2C-C657-4DDD-A7ED-47AE46C6FE64}"/>
              </a:ext>
            </a:extLst>
          </p:cNvPr>
          <p:cNvPicPr>
            <a:picLocks noChangeAspect="1"/>
          </p:cNvPicPr>
          <p:nvPr/>
        </p:nvPicPr>
        <p:blipFill>
          <a:blip r:embed="rId2"/>
          <a:stretch>
            <a:fillRect/>
          </a:stretch>
        </p:blipFill>
        <p:spPr>
          <a:xfrm>
            <a:off x="6434811" y="245046"/>
            <a:ext cx="4532243" cy="609719"/>
          </a:xfrm>
          <a:prstGeom prst="rect">
            <a:avLst/>
          </a:prstGeom>
        </p:spPr>
      </p:pic>
      <p:pic>
        <p:nvPicPr>
          <p:cNvPr id="2050" name="Picture 2" descr="Resultado de imagen para cubo rubik render">
            <a:extLst>
              <a:ext uri="{FF2B5EF4-FFF2-40B4-BE49-F238E27FC236}">
                <a16:creationId xmlns:a16="http://schemas.microsoft.com/office/drawing/2014/main" id="{B3FA431A-41FF-4FBD-8014-671AF9555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358" y="2763559"/>
            <a:ext cx="2675283" cy="278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468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ppt_w</p:attrName>
                                        </p:attrNameLst>
                                      </p:cBhvr>
                                      <p:tavLst>
                                        <p:tav tm="0" fmla="#ppt_w*sin(2.5*pi*$)">
                                          <p:val>
                                            <p:fltVal val="0"/>
                                          </p:val>
                                        </p:tav>
                                        <p:tav tm="100000">
                                          <p:val>
                                            <p:fltVal val="1"/>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childTnLst>
                                </p:cTn>
                              </p:par>
                              <p:par>
                                <p:cTn id="13" presetID="26"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80">
                                          <p:stCondLst>
                                            <p:cond delay="0"/>
                                          </p:stCondLst>
                                        </p:cTn>
                                        <p:tgtEl>
                                          <p:spTgt spid="2050"/>
                                        </p:tgtEl>
                                      </p:cBhvr>
                                    </p:animEffect>
                                    <p:anim calcmode="lin" valueType="num">
                                      <p:cBhvr>
                                        <p:cTn id="1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0"/>
                                        </p:tgtEl>
                                      </p:cBhvr>
                                      <p:to x="100000" y="60000"/>
                                    </p:animScale>
                                    <p:animScale>
                                      <p:cBhvr>
                                        <p:cTn id="22" dur="166" decel="50000">
                                          <p:stCondLst>
                                            <p:cond delay="676"/>
                                          </p:stCondLst>
                                        </p:cTn>
                                        <p:tgtEl>
                                          <p:spTgt spid="2050"/>
                                        </p:tgtEl>
                                      </p:cBhvr>
                                      <p:to x="100000" y="100000"/>
                                    </p:animScale>
                                    <p:animScale>
                                      <p:cBhvr>
                                        <p:cTn id="23" dur="26">
                                          <p:stCondLst>
                                            <p:cond delay="1312"/>
                                          </p:stCondLst>
                                        </p:cTn>
                                        <p:tgtEl>
                                          <p:spTgt spid="2050"/>
                                        </p:tgtEl>
                                      </p:cBhvr>
                                      <p:to x="100000" y="80000"/>
                                    </p:animScale>
                                    <p:animScale>
                                      <p:cBhvr>
                                        <p:cTn id="24" dur="166" decel="50000">
                                          <p:stCondLst>
                                            <p:cond delay="1338"/>
                                          </p:stCondLst>
                                        </p:cTn>
                                        <p:tgtEl>
                                          <p:spTgt spid="2050"/>
                                        </p:tgtEl>
                                      </p:cBhvr>
                                      <p:to x="100000" y="100000"/>
                                    </p:animScale>
                                    <p:animScale>
                                      <p:cBhvr>
                                        <p:cTn id="25" dur="26">
                                          <p:stCondLst>
                                            <p:cond delay="1642"/>
                                          </p:stCondLst>
                                        </p:cTn>
                                        <p:tgtEl>
                                          <p:spTgt spid="2050"/>
                                        </p:tgtEl>
                                      </p:cBhvr>
                                      <p:to x="100000" y="90000"/>
                                    </p:animScale>
                                    <p:animScale>
                                      <p:cBhvr>
                                        <p:cTn id="26" dur="166" decel="50000">
                                          <p:stCondLst>
                                            <p:cond delay="1668"/>
                                          </p:stCondLst>
                                        </p:cTn>
                                        <p:tgtEl>
                                          <p:spTgt spid="2050"/>
                                        </p:tgtEl>
                                      </p:cBhvr>
                                      <p:to x="100000" y="100000"/>
                                    </p:animScale>
                                    <p:animScale>
                                      <p:cBhvr>
                                        <p:cTn id="27" dur="26">
                                          <p:stCondLst>
                                            <p:cond delay="1808"/>
                                          </p:stCondLst>
                                        </p:cTn>
                                        <p:tgtEl>
                                          <p:spTgt spid="2050"/>
                                        </p:tgtEl>
                                      </p:cBhvr>
                                      <p:to x="100000" y="95000"/>
                                    </p:animScale>
                                    <p:animScale>
                                      <p:cBhvr>
                                        <p:cTn id="2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C1317A-2F82-4E6C-BE11-54F965E611CC}"/>
              </a:ext>
            </a:extLst>
          </p:cNvPr>
          <p:cNvSpPr>
            <a:spLocks noGrp="1"/>
          </p:cNvSpPr>
          <p:nvPr>
            <p:ph idx="1"/>
          </p:nvPr>
        </p:nvSpPr>
        <p:spPr>
          <a:xfrm>
            <a:off x="634285" y="1793336"/>
            <a:ext cx="6722165" cy="4638261"/>
          </a:xfrm>
        </p:spPr>
        <p:txBody>
          <a:bodyPr>
            <a:normAutofit lnSpcReduction="10000"/>
          </a:bodyPr>
          <a:lstStyle/>
          <a:p>
            <a:pPr marL="0" indent="0">
              <a:buNone/>
            </a:pPr>
            <a:r>
              <a:rPr lang="es-CL" dirty="0"/>
              <a:t>Luego de haber terminado el proyecto dado, al revisar hacia atrás todo lo trabajado, nos dimos cuenta que el proyecto jamás fue como lo pensábamos, ya que, nos imaginábamos un trabajo mas de edición que de creación, pero este ha sido un trabajo más que de creación y edición, una escuela del trabajo en equipo, ya que, al principio nos costó mucho sincronizarnos. Aprendimos al igual la metodología de trabajo por l Gantt y también el registro de avances.</a:t>
            </a:r>
          </a:p>
          <a:p>
            <a:pPr marL="0" indent="0">
              <a:buNone/>
            </a:pPr>
            <a:r>
              <a:rPr lang="es-CL" dirty="0"/>
              <a:t>A futuro gracias a este curso podremos tener una idea de como hacer funcionar un proyecto estructurado y con fecha límite de entrega.</a:t>
            </a:r>
          </a:p>
        </p:txBody>
      </p:sp>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Conclusiones</a:t>
            </a:r>
          </a:p>
        </p:txBody>
      </p:sp>
      <p:pic>
        <p:nvPicPr>
          <p:cNvPr id="8194" name="Picture 2" descr="Imagen relacionada">
            <a:extLst>
              <a:ext uri="{FF2B5EF4-FFF2-40B4-BE49-F238E27FC236}">
                <a16:creationId xmlns:a16="http://schemas.microsoft.com/office/drawing/2014/main" id="{49D0FE87-802C-402C-936B-DD8D6D20B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539" y="2230507"/>
            <a:ext cx="4187686"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67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C1317A-2F82-4E6C-BE11-54F965E611CC}"/>
              </a:ext>
            </a:extLst>
          </p:cNvPr>
          <p:cNvSpPr>
            <a:spLocks noGrp="1"/>
          </p:cNvSpPr>
          <p:nvPr>
            <p:ph idx="1"/>
          </p:nvPr>
        </p:nvSpPr>
        <p:spPr>
          <a:xfrm>
            <a:off x="685801" y="1484243"/>
            <a:ext cx="6205330" cy="4638261"/>
          </a:xfrm>
        </p:spPr>
        <p:txBody>
          <a:bodyPr/>
          <a:lstStyle/>
          <a:p>
            <a:pPr marL="0" indent="0">
              <a:buNone/>
            </a:pPr>
            <a:r>
              <a:rPr lang="es-CL" dirty="0"/>
              <a:t>Con la aplicación terminada y el proyecto total, ahora el trabajo será el perfeccionar, eliminar errores y bugs de la aplicación, luego al terminar de detallar la aplicación se procederá al detalle del manual mejorando su metodología para el rápido entendimiento y fácil acceso al uso del sistema completo.</a:t>
            </a:r>
          </a:p>
        </p:txBody>
      </p:sp>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Trabajo Futuro</a:t>
            </a:r>
          </a:p>
        </p:txBody>
      </p:sp>
      <p:pic>
        <p:nvPicPr>
          <p:cNvPr id="7174" name="Picture 6" descr="Resultado de imagen para trabajo">
            <a:extLst>
              <a:ext uri="{FF2B5EF4-FFF2-40B4-BE49-F238E27FC236}">
                <a16:creationId xmlns:a16="http://schemas.microsoft.com/office/drawing/2014/main" id="{B0248BC0-7321-49E6-9E9B-D611D5A74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168" y="1682950"/>
            <a:ext cx="3308695" cy="40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3636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2193312" y="2644170"/>
            <a:ext cx="7805375" cy="1569660"/>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Demostración del Proyecto</a:t>
            </a:r>
          </a:p>
        </p:txBody>
      </p:sp>
    </p:spTree>
    <p:extLst>
      <p:ext uri="{BB962C8B-B14F-4D97-AF65-F5344CB8AC3E}">
        <p14:creationId xmlns:p14="http://schemas.microsoft.com/office/powerpoint/2010/main" val="1048370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2193312" y="3013501"/>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Manual de Usuario</a:t>
            </a:r>
          </a:p>
        </p:txBody>
      </p:sp>
    </p:spTree>
    <p:extLst>
      <p:ext uri="{BB962C8B-B14F-4D97-AF65-F5344CB8AC3E}">
        <p14:creationId xmlns:p14="http://schemas.microsoft.com/office/powerpoint/2010/main" val="1749428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79617" y="2389683"/>
            <a:ext cx="9632765" cy="923330"/>
          </a:xfrm>
          <a:prstGeom prst="rect">
            <a:avLst/>
          </a:prstGeom>
          <a:noFill/>
          <a:effectLst>
            <a:outerShdw blurRad="50800" dist="38100" dir="10800000" algn="r" rotWithShape="0">
              <a:prstClr val="black">
                <a:alpha val="40000"/>
              </a:prstClr>
            </a:outerShdw>
          </a:effectLst>
        </p:spPr>
        <p:txBody>
          <a:bodyPr wrap="none" lIns="91440" tIns="45720" rIns="91440" bIns="45720">
            <a:spAutoFit/>
          </a:bodyPr>
          <a:lstStyle/>
          <a:p>
            <a:pPr algn="ctr"/>
            <a:r>
              <a:rPr lang="es-ES" sz="5400" b="0" cap="none" spc="0" dirty="0">
                <a:ln w="0"/>
                <a:solidFill>
                  <a:schemeClr val="accent2"/>
                </a:solidFill>
                <a:effectLst>
                  <a:outerShdw blurRad="38100" dist="25400" dir="5400000" algn="ctr" rotWithShape="0">
                    <a:srgbClr val="6E747A">
                      <a:alpha val="43000"/>
                    </a:srgbClr>
                  </a:outerShdw>
                </a:effectLst>
              </a:rPr>
              <a:t>GRACIAS POR SU ATENCIÓN</a:t>
            </a:r>
          </a:p>
        </p:txBody>
      </p:sp>
      <p:pic>
        <p:nvPicPr>
          <p:cNvPr id="4" name="Imagen 3">
            <a:extLst>
              <a:ext uri="{FF2B5EF4-FFF2-40B4-BE49-F238E27FC236}">
                <a16:creationId xmlns:a16="http://schemas.microsoft.com/office/drawing/2014/main" id="{87F80F2C-C657-4DDD-A7ED-47AE46C6FE64}"/>
              </a:ext>
            </a:extLst>
          </p:cNvPr>
          <p:cNvPicPr>
            <a:picLocks noChangeAspect="1"/>
          </p:cNvPicPr>
          <p:nvPr/>
        </p:nvPicPr>
        <p:blipFill>
          <a:blip r:embed="rId2"/>
          <a:stretch>
            <a:fillRect/>
          </a:stretch>
        </p:blipFill>
        <p:spPr>
          <a:xfrm>
            <a:off x="2664291" y="3544988"/>
            <a:ext cx="6863417" cy="923330"/>
          </a:xfrm>
          <a:prstGeom prst="rect">
            <a:avLst/>
          </a:prstGeom>
        </p:spPr>
      </p:pic>
    </p:spTree>
    <p:extLst>
      <p:ext uri="{BB962C8B-B14F-4D97-AF65-F5344CB8AC3E}">
        <p14:creationId xmlns:p14="http://schemas.microsoft.com/office/powerpoint/2010/main" val="513973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 fill="hold">
                                          <p:stCondLst>
                                            <p:cond delay="0"/>
                                          </p:stCondLst>
                                        </p:cTn>
                                        <p:tgtEl>
                                          <p:spTgt spid="5"/>
                                        </p:tgtEl>
                                        <p:attrNameLst>
                                          <p:attrName>r</p:attrName>
                                        </p:attrNameLst>
                                      </p:cBhvr>
                                    </p:animRot>
                                    <p:animRot by="-240000">
                                      <p:cBhvr>
                                        <p:cTn id="7" dur="2" fill="hold">
                                          <p:stCondLst>
                                            <p:cond delay="248"/>
                                          </p:stCondLst>
                                        </p:cTn>
                                        <p:tgtEl>
                                          <p:spTgt spid="5"/>
                                        </p:tgtEl>
                                        <p:attrNameLst>
                                          <p:attrName>r</p:attrName>
                                        </p:attrNameLst>
                                      </p:cBhvr>
                                    </p:animRot>
                                    <p:animRot by="240000">
                                      <p:cBhvr>
                                        <p:cTn id="8" dur="2" fill="hold">
                                          <p:stCondLst>
                                            <p:cond delay="496"/>
                                          </p:stCondLst>
                                        </p:cTn>
                                        <p:tgtEl>
                                          <p:spTgt spid="5"/>
                                        </p:tgtEl>
                                        <p:attrNameLst>
                                          <p:attrName>r</p:attrName>
                                        </p:attrNameLst>
                                      </p:cBhvr>
                                    </p:animRot>
                                    <p:animRot by="-240000">
                                      <p:cBhvr>
                                        <p:cTn id="9" dur="2" fill="hold">
                                          <p:stCondLst>
                                            <p:cond delay="744"/>
                                          </p:stCondLst>
                                        </p:cTn>
                                        <p:tgtEl>
                                          <p:spTgt spid="5"/>
                                        </p:tgtEl>
                                        <p:attrNameLst>
                                          <p:attrName>r</p:attrName>
                                        </p:attrNameLst>
                                      </p:cBhvr>
                                    </p:animRot>
                                    <p:animRot by="120000">
                                      <p:cBhvr>
                                        <p:cTn id="10" dur="2" fill="hold">
                                          <p:stCondLst>
                                            <p:cond delay="1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C1317A-2F82-4E6C-BE11-54F965E611CC}"/>
              </a:ext>
            </a:extLst>
          </p:cNvPr>
          <p:cNvSpPr>
            <a:spLocks noGrp="1"/>
          </p:cNvSpPr>
          <p:nvPr>
            <p:ph idx="1"/>
          </p:nvPr>
        </p:nvSpPr>
        <p:spPr>
          <a:xfrm>
            <a:off x="685800" y="1484243"/>
            <a:ext cx="10552043" cy="4638261"/>
          </a:xfrm>
        </p:spPr>
        <p:txBody>
          <a:bodyPr/>
          <a:lstStyle/>
          <a:p>
            <a:r>
              <a:rPr lang="es-CL" sz="2400" dirty="0"/>
              <a:t>Objetivo General</a:t>
            </a:r>
          </a:p>
          <a:p>
            <a:pPr lvl="2"/>
            <a:r>
              <a:rPr lang="es-CL" dirty="0"/>
              <a:t>Construir y programar un robot capaz de realizar una actividad que consta de armar 3 patrones específicos para un cubo </a:t>
            </a:r>
            <a:r>
              <a:rPr lang="es-CL" dirty="0" err="1"/>
              <a:t>rubik</a:t>
            </a:r>
            <a:r>
              <a:rPr lang="es-CL" dirty="0"/>
              <a:t>.</a:t>
            </a:r>
          </a:p>
          <a:p>
            <a:r>
              <a:rPr lang="es-CL" sz="2400" dirty="0"/>
              <a:t>Específicos</a:t>
            </a:r>
          </a:p>
          <a:p>
            <a:pPr lvl="2"/>
            <a:r>
              <a:rPr lang="es-CL" dirty="0"/>
              <a:t>Construir un robot que sea capaz de manipular un cubo rubik de 3x3x3.</a:t>
            </a:r>
          </a:p>
          <a:p>
            <a:pPr lvl="2"/>
            <a:r>
              <a:rPr lang="es-CL" dirty="0"/>
              <a:t>Desarrollar la codificación que a partir de un menú, sea capaz de armar 3 patrones específicos a partir de un cubo </a:t>
            </a:r>
            <a:r>
              <a:rPr lang="es-CL" dirty="0" err="1"/>
              <a:t>rubik</a:t>
            </a:r>
            <a:r>
              <a:rPr lang="es-CL" dirty="0"/>
              <a:t> armado.</a:t>
            </a:r>
          </a:p>
          <a:p>
            <a:pPr lvl="2"/>
            <a:r>
              <a:rPr lang="es-CL" dirty="0"/>
              <a:t>Desarrollar una aplicación que sea capaz de conectarse inalámbricamente vía </a:t>
            </a:r>
            <a:r>
              <a:rPr lang="es-CL" dirty="0" err="1"/>
              <a:t>bluetooth</a:t>
            </a:r>
            <a:r>
              <a:rPr lang="es-CL" dirty="0"/>
              <a:t> con el robot y poder armar los patrones desde ésta.</a:t>
            </a:r>
          </a:p>
          <a:p>
            <a:pPr lvl="2"/>
            <a:endParaRPr lang="es-CL" dirty="0"/>
          </a:p>
          <a:p>
            <a:endParaRPr lang="es-CL" dirty="0"/>
          </a:p>
        </p:txBody>
      </p:sp>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Objetivos</a:t>
            </a:r>
          </a:p>
        </p:txBody>
      </p:sp>
    </p:spTree>
    <p:extLst>
      <p:ext uri="{BB962C8B-B14F-4D97-AF65-F5344CB8AC3E}">
        <p14:creationId xmlns:p14="http://schemas.microsoft.com/office/powerpoint/2010/main" val="1477446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630014"/>
            <a:ext cx="3965713" cy="4903307"/>
          </a:xfrm>
        </p:spPr>
        <p:txBody>
          <a:bodyPr>
            <a:normAutofit fontScale="77500" lnSpcReduction="20000"/>
          </a:bodyPr>
          <a:lstStyle/>
          <a:p>
            <a:pPr marL="0" indent="0">
              <a:buNone/>
            </a:pPr>
            <a:r>
              <a:rPr lang="es-CL" sz="2400" u="sng" dirty="0">
                <a:effectLst>
                  <a:outerShdw blurRad="38100" dist="38100" dir="2700000" algn="tl">
                    <a:srgbClr val="000000">
                      <a:alpha val="43137"/>
                    </a:srgbClr>
                  </a:outerShdw>
                </a:effectLst>
              </a:rPr>
              <a:t>Jefe de proyecto</a:t>
            </a:r>
          </a:p>
          <a:p>
            <a:pPr>
              <a:buFontTx/>
              <a:buChar char="-"/>
            </a:pPr>
            <a:r>
              <a:rPr lang="es-CL" sz="2000" dirty="0"/>
              <a:t>Claudio Mena</a:t>
            </a:r>
          </a:p>
          <a:p>
            <a:pPr marL="0" indent="0">
              <a:buNone/>
            </a:pPr>
            <a:r>
              <a:rPr lang="es-CL" sz="2400" u="sng" dirty="0">
                <a:effectLst>
                  <a:outerShdw blurRad="38100" dist="38100" dir="2700000" algn="tl">
                    <a:srgbClr val="000000">
                      <a:alpha val="43137"/>
                    </a:srgbClr>
                  </a:outerShdw>
                </a:effectLst>
              </a:rPr>
              <a:t>Analistas</a:t>
            </a:r>
          </a:p>
          <a:p>
            <a:pPr marL="0" indent="0">
              <a:buNone/>
            </a:pPr>
            <a:r>
              <a:rPr lang="es-CL" sz="2000" dirty="0"/>
              <a:t>-  Jackelyn Rojas (Encargada)</a:t>
            </a:r>
          </a:p>
          <a:p>
            <a:pPr>
              <a:buFontTx/>
              <a:buChar char="-"/>
            </a:pPr>
            <a:r>
              <a:rPr lang="es-CL" sz="2000" dirty="0"/>
              <a:t>Juan Rojas</a:t>
            </a:r>
          </a:p>
          <a:p>
            <a:pPr marL="0" indent="0">
              <a:buNone/>
            </a:pPr>
            <a:r>
              <a:rPr lang="es-CL" sz="2500" u="sng" dirty="0">
                <a:effectLst>
                  <a:outerShdw blurRad="38100" dist="38100" dir="2700000" algn="tl">
                    <a:srgbClr val="000000">
                      <a:alpha val="43137"/>
                    </a:srgbClr>
                  </a:outerShdw>
                </a:effectLst>
              </a:rPr>
              <a:t>Programadores</a:t>
            </a:r>
            <a:endParaRPr lang="es-CL" sz="2000" dirty="0"/>
          </a:p>
          <a:p>
            <a:pPr>
              <a:buFontTx/>
              <a:buChar char="-"/>
            </a:pPr>
            <a:r>
              <a:rPr lang="es-CL" sz="2000" dirty="0"/>
              <a:t>Claudio Mena (Encargado)</a:t>
            </a:r>
          </a:p>
          <a:p>
            <a:pPr>
              <a:buFontTx/>
              <a:buChar char="-"/>
            </a:pPr>
            <a:r>
              <a:rPr lang="es-CL" sz="2000" dirty="0"/>
              <a:t>Felipe Valenzuela</a:t>
            </a:r>
          </a:p>
          <a:p>
            <a:pPr>
              <a:buFontTx/>
              <a:buChar char="-"/>
            </a:pPr>
            <a:r>
              <a:rPr lang="es-CL" sz="2000" dirty="0"/>
              <a:t>Javier Sánchez</a:t>
            </a:r>
          </a:p>
          <a:p>
            <a:pPr marL="0" indent="0">
              <a:buNone/>
            </a:pPr>
            <a:r>
              <a:rPr lang="es-CL" sz="2400" u="sng" dirty="0">
                <a:effectLst>
                  <a:outerShdw blurRad="38100" dist="38100" dir="2700000" algn="tl">
                    <a:srgbClr val="000000">
                      <a:alpha val="43137"/>
                    </a:srgbClr>
                  </a:outerShdw>
                </a:effectLst>
              </a:rPr>
              <a:t>Constructores</a:t>
            </a:r>
          </a:p>
          <a:p>
            <a:pPr>
              <a:buFontTx/>
              <a:buChar char="-"/>
            </a:pPr>
            <a:r>
              <a:rPr lang="es-CL" sz="2000" dirty="0"/>
              <a:t>Simón Muñoz (Encargado)</a:t>
            </a:r>
          </a:p>
          <a:p>
            <a:pPr>
              <a:buFontTx/>
              <a:buChar char="-"/>
            </a:pPr>
            <a:r>
              <a:rPr lang="es-CL" sz="2000" dirty="0"/>
              <a:t>Javier Sánchez</a:t>
            </a:r>
          </a:p>
          <a:p>
            <a:pPr marL="0" indent="0">
              <a:buNone/>
            </a:pPr>
            <a:r>
              <a:rPr lang="es-CL" sz="2400" u="sng" dirty="0">
                <a:effectLst>
                  <a:outerShdw blurRad="38100" dist="38100" dir="2700000" algn="tl">
                    <a:srgbClr val="000000">
                      <a:alpha val="43137"/>
                    </a:srgbClr>
                  </a:outerShdw>
                </a:effectLst>
              </a:rPr>
              <a:t>Diseñadores Gráfico</a:t>
            </a:r>
          </a:p>
          <a:p>
            <a:pPr>
              <a:buFontTx/>
              <a:buChar char="-"/>
            </a:pPr>
            <a:r>
              <a:rPr lang="es-CL" sz="2000" dirty="0"/>
              <a:t>Claudio Mena (Encargado)</a:t>
            </a:r>
          </a:p>
          <a:p>
            <a:pPr>
              <a:buFontTx/>
              <a:buChar char="-"/>
            </a:pPr>
            <a:r>
              <a:rPr lang="es-CL" sz="2000" dirty="0"/>
              <a:t>Felipe Valenzuela</a:t>
            </a:r>
          </a:p>
          <a:p>
            <a:pPr>
              <a:buFontTx/>
              <a:buChar char="-"/>
            </a:pPr>
            <a:r>
              <a:rPr lang="es-CL" sz="2000" dirty="0"/>
              <a:t>Simón Muñoz</a:t>
            </a:r>
          </a:p>
          <a:p>
            <a:pPr>
              <a:buFontTx/>
              <a:buChar char="-"/>
            </a:pPr>
            <a:endParaRPr lang="es-CL" dirty="0"/>
          </a:p>
        </p:txBody>
      </p:sp>
      <p:sp>
        <p:nvSpPr>
          <p:cNvPr id="7" name="Rectángulo 6"/>
          <p:cNvSpPr/>
          <p:nvPr/>
        </p:nvSpPr>
        <p:spPr>
          <a:xfrm>
            <a:off x="4439633" y="226337"/>
            <a:ext cx="7805375" cy="1569660"/>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Miembros del equipo y sus cargos</a:t>
            </a:r>
          </a:p>
        </p:txBody>
      </p:sp>
      <p:pic>
        <p:nvPicPr>
          <p:cNvPr id="8" name="Imagen 7">
            <a:extLst>
              <a:ext uri="{FF2B5EF4-FFF2-40B4-BE49-F238E27FC236}">
                <a16:creationId xmlns:a16="http://schemas.microsoft.com/office/drawing/2014/main" id="{7B604626-BF49-4D07-8AE2-99CC08482A5E}"/>
              </a:ext>
            </a:extLst>
          </p:cNvPr>
          <p:cNvPicPr>
            <a:picLocks noChangeAspect="1"/>
          </p:cNvPicPr>
          <p:nvPr/>
        </p:nvPicPr>
        <p:blipFill>
          <a:blip r:embed="rId2"/>
          <a:stretch>
            <a:fillRect/>
          </a:stretch>
        </p:blipFill>
        <p:spPr>
          <a:xfrm>
            <a:off x="7659757" y="6248281"/>
            <a:ext cx="4532243" cy="609719"/>
          </a:xfrm>
          <a:prstGeom prst="rect">
            <a:avLst/>
          </a:prstGeom>
        </p:spPr>
      </p:pic>
      <p:pic>
        <p:nvPicPr>
          <p:cNvPr id="3076" name="Picture 4" descr="Imagen relacionada">
            <a:extLst>
              <a:ext uri="{FF2B5EF4-FFF2-40B4-BE49-F238E27FC236}">
                <a16:creationId xmlns:a16="http://schemas.microsoft.com/office/drawing/2014/main" id="{62F8C9A2-2AC1-4E4B-A27C-2B956B33C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741" y="2384977"/>
            <a:ext cx="4675158" cy="239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395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fade">
                                      <p:cBhvr>
                                        <p:cTn id="55" dur="500"/>
                                        <p:tgtEl>
                                          <p:spTgt spid="3">
                                            <p:txEl>
                                              <p:pRg st="15" end="15"/>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3076"/>
                                        </p:tgtEl>
                                        <p:attrNameLst>
                                          <p:attrName>style.visibility</p:attrName>
                                        </p:attrNameLst>
                                      </p:cBhvr>
                                      <p:to>
                                        <p:strVal val="visible"/>
                                      </p:to>
                                    </p:set>
                                    <p:animEffect transition="in" filter="wipe(down)">
                                      <p:cBhvr>
                                        <p:cTn id="5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407886"/>
            <a:ext cx="5980043" cy="5117761"/>
          </a:xfrm>
        </p:spPr>
        <p:txBody>
          <a:bodyPr>
            <a:normAutofit fontScale="77500" lnSpcReduction="20000"/>
          </a:bodyPr>
          <a:lstStyle/>
          <a:p>
            <a:r>
              <a:rPr lang="es-CL" u="sng" dirty="0">
                <a:effectLst>
                  <a:outerShdw blurRad="38100" dist="38100" dir="2700000" algn="tl">
                    <a:srgbClr val="000000">
                      <a:alpha val="43137"/>
                    </a:srgbClr>
                  </a:outerShdw>
                </a:effectLst>
              </a:rPr>
              <a:t>Costo del software de desarrollo:</a:t>
            </a:r>
            <a:endParaRPr lang="es-CL" dirty="0">
              <a:effectLst>
                <a:outerShdw blurRad="38100" dist="38100" dir="2700000" algn="tl">
                  <a:srgbClr val="000000">
                    <a:alpha val="43137"/>
                  </a:srgbClr>
                </a:outerShdw>
              </a:effectLst>
            </a:endParaRPr>
          </a:p>
          <a:p>
            <a:pPr marL="0" indent="0">
              <a:buNone/>
            </a:pPr>
            <a:r>
              <a:rPr lang="es-CL" dirty="0"/>
              <a:t>    Software libre NXC: $0</a:t>
            </a:r>
          </a:p>
          <a:p>
            <a:pPr marL="0" indent="0">
              <a:buNone/>
            </a:pPr>
            <a:r>
              <a:rPr lang="es-CL" dirty="0"/>
              <a:t>    Mit App Inventor: $0</a:t>
            </a:r>
          </a:p>
          <a:p>
            <a:r>
              <a:rPr lang="es-CL" u="sng" dirty="0">
                <a:effectLst>
                  <a:outerShdw blurRad="38100" dist="38100" dir="2700000" algn="tl">
                    <a:srgbClr val="000000">
                      <a:alpha val="43137"/>
                    </a:srgbClr>
                  </a:outerShdw>
                </a:effectLst>
              </a:rPr>
              <a:t>Costo material:</a:t>
            </a:r>
            <a:endParaRPr lang="es-CL" dirty="0">
              <a:effectLst>
                <a:outerShdw blurRad="38100" dist="38100" dir="2700000" algn="tl">
                  <a:srgbClr val="000000">
                    <a:alpha val="43137"/>
                  </a:srgbClr>
                </a:outerShdw>
              </a:effectLst>
            </a:endParaRPr>
          </a:p>
          <a:p>
            <a:pPr marL="0" indent="0">
              <a:buNone/>
            </a:pPr>
            <a:r>
              <a:rPr lang="es-CL" dirty="0"/>
              <a:t>    Kit robot lego </a:t>
            </a:r>
            <a:r>
              <a:rPr lang="es-CL" dirty="0" err="1"/>
              <a:t>mindstorm</a:t>
            </a:r>
            <a:r>
              <a:rPr lang="es-CL" dirty="0"/>
              <a:t>: $380.000</a:t>
            </a:r>
          </a:p>
          <a:p>
            <a:pPr marL="0" indent="0">
              <a:buNone/>
            </a:pPr>
            <a:r>
              <a:rPr lang="es-CL" dirty="0"/>
              <a:t>    Kit piezas adicionales: $90.000</a:t>
            </a:r>
          </a:p>
          <a:p>
            <a:pPr marL="0" indent="0">
              <a:buNone/>
            </a:pPr>
            <a:r>
              <a:rPr lang="es-CL" dirty="0"/>
              <a:t>    Cubo rubik: $15.000 x2</a:t>
            </a:r>
          </a:p>
          <a:p>
            <a:pPr marL="0" indent="0">
              <a:buNone/>
            </a:pPr>
            <a:r>
              <a:rPr lang="es-CL" dirty="0"/>
              <a:t>    Total: $500.000</a:t>
            </a:r>
          </a:p>
          <a:p>
            <a:r>
              <a:rPr lang="es-CL" u="sng" dirty="0">
                <a:effectLst>
                  <a:outerShdw blurRad="38100" dist="38100" dir="2700000" algn="tl">
                    <a:srgbClr val="000000">
                      <a:alpha val="43137"/>
                    </a:srgbClr>
                  </a:outerShdw>
                </a:effectLst>
              </a:rPr>
              <a:t>Costo total horas de trabajo:</a:t>
            </a:r>
            <a:r>
              <a:rPr lang="es-CL" dirty="0">
                <a:effectLst>
                  <a:outerShdw blurRad="38100" dist="38100" dir="2700000" algn="tl">
                    <a:srgbClr val="000000">
                      <a:alpha val="43137"/>
                    </a:srgbClr>
                  </a:outerShdw>
                </a:effectLst>
              </a:rPr>
              <a:t> </a:t>
            </a:r>
          </a:p>
          <a:p>
            <a:pPr marL="0" indent="0">
              <a:buNone/>
            </a:pPr>
            <a:r>
              <a:rPr lang="es-CL" dirty="0"/>
              <a:t>    1 Hora de trabajo: $7000</a:t>
            </a:r>
          </a:p>
          <a:p>
            <a:pPr marL="0" indent="0">
              <a:buNone/>
            </a:pPr>
            <a:r>
              <a:rPr lang="es-CL" dirty="0"/>
              <a:t>    Total de horas: 60 horas</a:t>
            </a:r>
          </a:p>
          <a:p>
            <a:pPr marL="0" indent="0">
              <a:buNone/>
            </a:pPr>
            <a:r>
              <a:rPr lang="es-CL" dirty="0"/>
              <a:t>    Costo por persona: $420.000</a:t>
            </a:r>
          </a:p>
          <a:p>
            <a:pPr marL="0" indent="0">
              <a:buNone/>
            </a:pPr>
            <a:r>
              <a:rPr lang="es-CL" dirty="0"/>
              <a:t>    Personas involucradas en el proyecto: 6</a:t>
            </a:r>
          </a:p>
          <a:p>
            <a:pPr marL="0" indent="0">
              <a:buNone/>
            </a:pPr>
            <a:r>
              <a:rPr lang="es-CL" dirty="0"/>
              <a:t>    Total: $2.520.000</a:t>
            </a:r>
          </a:p>
          <a:p>
            <a:pPr marL="0" indent="0">
              <a:buNone/>
            </a:pPr>
            <a:endParaRPr lang="es-CL" dirty="0"/>
          </a:p>
          <a:p>
            <a:r>
              <a:rPr lang="es-CL" u="sng" dirty="0">
                <a:effectLst>
                  <a:outerShdw blurRad="38100" dist="38100" dir="2700000" algn="tl">
                    <a:srgbClr val="000000">
                      <a:alpha val="43137"/>
                    </a:srgbClr>
                  </a:outerShdw>
                </a:effectLst>
              </a:rPr>
              <a:t>Costo total del proyecto</a:t>
            </a:r>
            <a:r>
              <a:rPr lang="es-CL" dirty="0">
                <a:effectLst>
                  <a:outerShdw blurRad="38100" dist="38100" dir="2700000" algn="tl">
                    <a:srgbClr val="000000">
                      <a:alpha val="43137"/>
                    </a:srgbClr>
                  </a:outerShdw>
                </a:effectLst>
              </a:rPr>
              <a:t>: </a:t>
            </a:r>
            <a:r>
              <a:rPr lang="es-CL" dirty="0"/>
              <a:t>$3.020.000 + IVA</a:t>
            </a:r>
          </a:p>
          <a:p>
            <a:endParaRPr lang="es-CL" dirty="0"/>
          </a:p>
        </p:txBody>
      </p:sp>
      <p:sp>
        <p:nvSpPr>
          <p:cNvPr id="8" name="Rectángulo 7"/>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Costo del proyecto</a:t>
            </a:r>
          </a:p>
        </p:txBody>
      </p:sp>
      <p:pic>
        <p:nvPicPr>
          <p:cNvPr id="5" name="Imagen 4">
            <a:extLst>
              <a:ext uri="{FF2B5EF4-FFF2-40B4-BE49-F238E27FC236}">
                <a16:creationId xmlns:a16="http://schemas.microsoft.com/office/drawing/2014/main" id="{1A3A1659-C012-44FB-B263-5D737398963E}"/>
              </a:ext>
            </a:extLst>
          </p:cNvPr>
          <p:cNvPicPr>
            <a:picLocks noChangeAspect="1"/>
          </p:cNvPicPr>
          <p:nvPr/>
        </p:nvPicPr>
        <p:blipFill>
          <a:blip r:embed="rId2"/>
          <a:stretch>
            <a:fillRect/>
          </a:stretch>
        </p:blipFill>
        <p:spPr>
          <a:xfrm>
            <a:off x="7659757" y="6248281"/>
            <a:ext cx="4532243" cy="609719"/>
          </a:xfrm>
          <a:prstGeom prst="rect">
            <a:avLst/>
          </a:prstGeom>
        </p:spPr>
      </p:pic>
      <p:pic>
        <p:nvPicPr>
          <p:cNvPr id="1028" name="Picture 4" descr="Resultado de imagen para lego mindstorm v2 cubo rubik">
            <a:extLst>
              <a:ext uri="{FF2B5EF4-FFF2-40B4-BE49-F238E27FC236}">
                <a16:creationId xmlns:a16="http://schemas.microsoft.com/office/drawing/2014/main" id="{A3965812-EF9F-426E-AADF-835A6ED9D8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873" y="1532458"/>
            <a:ext cx="3863746" cy="2173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horas pagas">
            <a:extLst>
              <a:ext uri="{FF2B5EF4-FFF2-40B4-BE49-F238E27FC236}">
                <a16:creationId xmlns:a16="http://schemas.microsoft.com/office/drawing/2014/main" id="{0301D364-02EC-4FC5-9772-3CF332C58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448" y="3830387"/>
            <a:ext cx="2982596" cy="206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67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1000" fill="hold"/>
                                        <p:tgtEl>
                                          <p:spTgt spid="1028"/>
                                        </p:tgtEl>
                                        <p:attrNameLst>
                                          <p:attrName>ppt_w</p:attrName>
                                        </p:attrNameLst>
                                      </p:cBhvr>
                                      <p:tavLst>
                                        <p:tav tm="0">
                                          <p:val>
                                            <p:fltVal val="0"/>
                                          </p:val>
                                        </p:tav>
                                        <p:tav tm="100000">
                                          <p:val>
                                            <p:strVal val="#ppt_w"/>
                                          </p:val>
                                        </p:tav>
                                      </p:tavLst>
                                    </p:anim>
                                    <p:anim calcmode="lin" valueType="num">
                                      <p:cBhvr>
                                        <p:cTn id="56" dur="1000" fill="hold"/>
                                        <p:tgtEl>
                                          <p:spTgt spid="1028"/>
                                        </p:tgtEl>
                                        <p:attrNameLst>
                                          <p:attrName>ppt_h</p:attrName>
                                        </p:attrNameLst>
                                      </p:cBhvr>
                                      <p:tavLst>
                                        <p:tav tm="0">
                                          <p:val>
                                            <p:fltVal val="0"/>
                                          </p:val>
                                        </p:tav>
                                        <p:tav tm="100000">
                                          <p:val>
                                            <p:strVal val="#ppt_h"/>
                                          </p:val>
                                        </p:tav>
                                      </p:tavLst>
                                    </p:anim>
                                    <p:anim calcmode="lin" valueType="num">
                                      <p:cBhvr>
                                        <p:cTn id="57" dur="1000" fill="hold"/>
                                        <p:tgtEl>
                                          <p:spTgt spid="1028"/>
                                        </p:tgtEl>
                                        <p:attrNameLst>
                                          <p:attrName>style.rotation</p:attrName>
                                        </p:attrNameLst>
                                      </p:cBhvr>
                                      <p:tavLst>
                                        <p:tav tm="0">
                                          <p:val>
                                            <p:fltVal val="90"/>
                                          </p:val>
                                        </p:tav>
                                        <p:tav tm="100000">
                                          <p:val>
                                            <p:fltVal val="0"/>
                                          </p:val>
                                        </p:tav>
                                      </p:tavLst>
                                    </p:anim>
                                    <p:animEffect transition="in" filter="fade">
                                      <p:cBhvr>
                                        <p:cTn id="58" dur="1000"/>
                                        <p:tgtEl>
                                          <p:spTgt spid="1028"/>
                                        </p:tgtEl>
                                      </p:cBhvr>
                                    </p:animEffect>
                                  </p:childTnLst>
                                </p:cTn>
                              </p:par>
                              <p:par>
                                <p:cTn id="59" presetID="31" presetClass="entr" presetSubtype="0" fill="hold" nodeType="withEffect">
                                  <p:stCondLst>
                                    <p:cond delay="0"/>
                                  </p:stCondLst>
                                  <p:childTnLst>
                                    <p:set>
                                      <p:cBhvr>
                                        <p:cTn id="60" dur="1" fill="hold">
                                          <p:stCondLst>
                                            <p:cond delay="0"/>
                                          </p:stCondLst>
                                        </p:cTn>
                                        <p:tgtEl>
                                          <p:spTgt spid="1030"/>
                                        </p:tgtEl>
                                        <p:attrNameLst>
                                          <p:attrName>style.visibility</p:attrName>
                                        </p:attrNameLst>
                                      </p:cBhvr>
                                      <p:to>
                                        <p:strVal val="visible"/>
                                      </p:to>
                                    </p:set>
                                    <p:anim calcmode="lin" valueType="num">
                                      <p:cBhvr>
                                        <p:cTn id="61" dur="1000" fill="hold"/>
                                        <p:tgtEl>
                                          <p:spTgt spid="1030"/>
                                        </p:tgtEl>
                                        <p:attrNameLst>
                                          <p:attrName>ppt_w</p:attrName>
                                        </p:attrNameLst>
                                      </p:cBhvr>
                                      <p:tavLst>
                                        <p:tav tm="0">
                                          <p:val>
                                            <p:fltVal val="0"/>
                                          </p:val>
                                        </p:tav>
                                        <p:tav tm="100000">
                                          <p:val>
                                            <p:strVal val="#ppt_w"/>
                                          </p:val>
                                        </p:tav>
                                      </p:tavLst>
                                    </p:anim>
                                    <p:anim calcmode="lin" valueType="num">
                                      <p:cBhvr>
                                        <p:cTn id="62" dur="1000" fill="hold"/>
                                        <p:tgtEl>
                                          <p:spTgt spid="1030"/>
                                        </p:tgtEl>
                                        <p:attrNameLst>
                                          <p:attrName>ppt_h</p:attrName>
                                        </p:attrNameLst>
                                      </p:cBhvr>
                                      <p:tavLst>
                                        <p:tav tm="0">
                                          <p:val>
                                            <p:fltVal val="0"/>
                                          </p:val>
                                        </p:tav>
                                        <p:tav tm="100000">
                                          <p:val>
                                            <p:strVal val="#ppt_h"/>
                                          </p:val>
                                        </p:tav>
                                      </p:tavLst>
                                    </p:anim>
                                    <p:anim calcmode="lin" valueType="num">
                                      <p:cBhvr>
                                        <p:cTn id="63" dur="1000" fill="hold"/>
                                        <p:tgtEl>
                                          <p:spTgt spid="1030"/>
                                        </p:tgtEl>
                                        <p:attrNameLst>
                                          <p:attrName>style.rotation</p:attrName>
                                        </p:attrNameLst>
                                      </p:cBhvr>
                                      <p:tavLst>
                                        <p:tav tm="0">
                                          <p:val>
                                            <p:fltVal val="90"/>
                                          </p:val>
                                        </p:tav>
                                        <p:tav tm="100000">
                                          <p:val>
                                            <p:fltVal val="0"/>
                                          </p:val>
                                        </p:tav>
                                      </p:tavLst>
                                    </p:anim>
                                    <p:animEffect transition="in" filter="fade">
                                      <p:cBhvr>
                                        <p:cTn id="64"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1569660"/>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Descripción de Arquitectura</a:t>
            </a:r>
          </a:p>
        </p:txBody>
      </p:sp>
      <p:sp>
        <p:nvSpPr>
          <p:cNvPr id="2" name="Rectángulo redondeado 1"/>
          <p:cNvSpPr/>
          <p:nvPr/>
        </p:nvSpPr>
        <p:spPr>
          <a:xfrm>
            <a:off x="652169" y="2079246"/>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Inicio</a:t>
            </a:r>
            <a:endParaRPr lang="es-CL" sz="2000" dirty="0"/>
          </a:p>
        </p:txBody>
      </p:sp>
      <p:sp>
        <p:nvSpPr>
          <p:cNvPr id="7" name="Rectángulo redondeado 6"/>
          <p:cNvSpPr/>
          <p:nvPr/>
        </p:nvSpPr>
        <p:spPr>
          <a:xfrm>
            <a:off x="2826552" y="2089977"/>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t>Revisión de los manuales y códigos para la construcción del robot</a:t>
            </a:r>
          </a:p>
        </p:txBody>
      </p:sp>
      <p:sp>
        <p:nvSpPr>
          <p:cNvPr id="8" name="Rectángulo redondeado 7"/>
          <p:cNvSpPr/>
          <p:nvPr/>
        </p:nvSpPr>
        <p:spPr>
          <a:xfrm>
            <a:off x="4758384" y="2089977"/>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Búsqueda de piezas y construcción del robot</a:t>
            </a:r>
          </a:p>
        </p:txBody>
      </p:sp>
      <p:sp>
        <p:nvSpPr>
          <p:cNvPr id="9" name="Rectángulo redondeado 8"/>
          <p:cNvSpPr/>
          <p:nvPr/>
        </p:nvSpPr>
        <p:spPr>
          <a:xfrm>
            <a:off x="6778221" y="2100708"/>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dirty="0"/>
              <a:t>Búsqueda de errores de armado, primeras pruebas de códigos</a:t>
            </a:r>
          </a:p>
        </p:txBody>
      </p:sp>
      <p:sp>
        <p:nvSpPr>
          <p:cNvPr id="15" name="Rectángulo redondeado 14"/>
          <p:cNvSpPr/>
          <p:nvPr/>
        </p:nvSpPr>
        <p:spPr>
          <a:xfrm>
            <a:off x="2817969" y="3139535"/>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t>Prueba y corrección de errores</a:t>
            </a:r>
          </a:p>
        </p:txBody>
      </p:sp>
      <p:sp>
        <p:nvSpPr>
          <p:cNvPr id="16" name="Rectángulo redondeado 15"/>
          <p:cNvSpPr/>
          <p:nvPr/>
        </p:nvSpPr>
        <p:spPr>
          <a:xfrm>
            <a:off x="4749801" y="3139535"/>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Creación de algoritmos con sus respectivos patrones</a:t>
            </a:r>
          </a:p>
        </p:txBody>
      </p:sp>
      <p:sp>
        <p:nvSpPr>
          <p:cNvPr id="17" name="Rectángulo redondeado 16"/>
          <p:cNvSpPr/>
          <p:nvPr/>
        </p:nvSpPr>
        <p:spPr>
          <a:xfrm>
            <a:off x="6782890" y="3137014"/>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dirty="0"/>
              <a:t>Prueba de pequeños movimientos y creación de funciones</a:t>
            </a:r>
          </a:p>
        </p:txBody>
      </p:sp>
      <p:sp>
        <p:nvSpPr>
          <p:cNvPr id="18" name="Rectángulo redondeado 17"/>
          <p:cNvSpPr/>
          <p:nvPr/>
        </p:nvSpPr>
        <p:spPr>
          <a:xfrm>
            <a:off x="2815448" y="4373386"/>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Investigación y desarrollo de una conexión remota al robot</a:t>
            </a:r>
          </a:p>
        </p:txBody>
      </p:sp>
      <p:sp>
        <p:nvSpPr>
          <p:cNvPr id="19" name="Rectángulo redondeado 18"/>
          <p:cNvSpPr/>
          <p:nvPr/>
        </p:nvSpPr>
        <p:spPr>
          <a:xfrm>
            <a:off x="4760532" y="4373386"/>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Desarrollo de la aplicación </a:t>
            </a:r>
            <a:r>
              <a:rPr lang="es-CL" sz="1100" dirty="0" err="1"/>
              <a:t>android</a:t>
            </a:r>
            <a:r>
              <a:rPr lang="es-CL" sz="1100" dirty="0"/>
              <a:t> para controlar el robot</a:t>
            </a:r>
          </a:p>
        </p:txBody>
      </p:sp>
      <p:sp>
        <p:nvSpPr>
          <p:cNvPr id="20" name="Rectángulo redondeado 19"/>
          <p:cNvSpPr/>
          <p:nvPr/>
        </p:nvSpPr>
        <p:spPr>
          <a:xfrm>
            <a:off x="6780369" y="4370865"/>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t>Prueba y corrección de errores</a:t>
            </a:r>
          </a:p>
        </p:txBody>
      </p:sp>
      <p:sp>
        <p:nvSpPr>
          <p:cNvPr id="21" name="Rectángulo redondeado 20"/>
          <p:cNvSpPr/>
          <p:nvPr/>
        </p:nvSpPr>
        <p:spPr>
          <a:xfrm>
            <a:off x="6778221" y="5399400"/>
            <a:ext cx="1481071"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t>Producto Final</a:t>
            </a:r>
          </a:p>
        </p:txBody>
      </p:sp>
      <p:cxnSp>
        <p:nvCxnSpPr>
          <p:cNvPr id="36" name="Conector recto 35"/>
          <p:cNvCxnSpPr>
            <a:stCxn id="2" idx="3"/>
          </p:cNvCxnSpPr>
          <p:nvPr/>
        </p:nvCxnSpPr>
        <p:spPr>
          <a:xfrm flipV="1">
            <a:off x="2133240" y="2472051"/>
            <a:ext cx="82030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6230872" y="2492382"/>
            <a:ext cx="7900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a:stCxn id="7" idx="3"/>
            <a:endCxn id="8" idx="1"/>
          </p:cNvCxnSpPr>
          <p:nvPr/>
        </p:nvCxnSpPr>
        <p:spPr>
          <a:xfrm>
            <a:off x="4307623" y="2482783"/>
            <a:ext cx="4507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p:cNvCxnSpPr>
            <a:stCxn id="17" idx="0"/>
            <a:endCxn id="9" idx="2"/>
          </p:cNvCxnSpPr>
          <p:nvPr/>
        </p:nvCxnSpPr>
        <p:spPr>
          <a:xfrm flipH="1" flipV="1">
            <a:off x="7518757" y="2886319"/>
            <a:ext cx="4669" cy="250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p:cNvCxnSpPr>
            <a:stCxn id="16" idx="3"/>
            <a:endCxn id="17" idx="1"/>
          </p:cNvCxnSpPr>
          <p:nvPr/>
        </p:nvCxnSpPr>
        <p:spPr>
          <a:xfrm flipV="1">
            <a:off x="6230872" y="3529820"/>
            <a:ext cx="552018" cy="2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56"/>
          <p:cNvCxnSpPr>
            <a:stCxn id="15" idx="3"/>
            <a:endCxn id="16" idx="1"/>
          </p:cNvCxnSpPr>
          <p:nvPr/>
        </p:nvCxnSpPr>
        <p:spPr>
          <a:xfrm>
            <a:off x="4299040" y="3532341"/>
            <a:ext cx="4507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a:stCxn id="18" idx="0"/>
            <a:endCxn id="15" idx="2"/>
          </p:cNvCxnSpPr>
          <p:nvPr/>
        </p:nvCxnSpPr>
        <p:spPr>
          <a:xfrm flipV="1">
            <a:off x="3555984" y="3925146"/>
            <a:ext cx="2521" cy="448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60"/>
          <p:cNvCxnSpPr>
            <a:stCxn id="18" idx="3"/>
            <a:endCxn id="19" idx="1"/>
          </p:cNvCxnSpPr>
          <p:nvPr/>
        </p:nvCxnSpPr>
        <p:spPr>
          <a:xfrm>
            <a:off x="4296519" y="4766192"/>
            <a:ext cx="464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62"/>
          <p:cNvCxnSpPr>
            <a:stCxn id="19" idx="3"/>
            <a:endCxn id="20" idx="1"/>
          </p:cNvCxnSpPr>
          <p:nvPr/>
        </p:nvCxnSpPr>
        <p:spPr>
          <a:xfrm flipV="1">
            <a:off x="6241603" y="4763671"/>
            <a:ext cx="538766" cy="2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p:cNvCxnSpPr>
            <a:stCxn id="21" idx="0"/>
            <a:endCxn id="20" idx="2"/>
          </p:cNvCxnSpPr>
          <p:nvPr/>
        </p:nvCxnSpPr>
        <p:spPr>
          <a:xfrm flipV="1">
            <a:off x="7518757" y="5156476"/>
            <a:ext cx="2148" cy="2429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711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ppt_x"/>
                                          </p:val>
                                        </p:tav>
                                        <p:tav tm="100000">
                                          <p:val>
                                            <p:strVal val="#ppt_x"/>
                                          </p:val>
                                        </p:tav>
                                      </p:tavLst>
                                    </p:anim>
                                    <p:anim calcmode="lin" valueType="num">
                                      <p:cBhvr additive="base">
                                        <p:cTn id="59" dur="500" fill="hold"/>
                                        <p:tgtEl>
                                          <p:spTgt spid="40"/>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500" fill="hold"/>
                                        <p:tgtEl>
                                          <p:spTgt spid="53"/>
                                        </p:tgtEl>
                                        <p:attrNameLst>
                                          <p:attrName>ppt_x</p:attrName>
                                        </p:attrNameLst>
                                      </p:cBhvr>
                                      <p:tavLst>
                                        <p:tav tm="0">
                                          <p:val>
                                            <p:strVal val="#ppt_x"/>
                                          </p:val>
                                        </p:tav>
                                        <p:tav tm="100000">
                                          <p:val>
                                            <p:strVal val="#ppt_x"/>
                                          </p:val>
                                        </p:tav>
                                      </p:tavLst>
                                    </p:anim>
                                    <p:anim calcmode="lin" valueType="num">
                                      <p:cBhvr additive="base">
                                        <p:cTn id="67" dur="500" fill="hold"/>
                                        <p:tgtEl>
                                          <p:spTgt spid="5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57"/>
                                        </p:tgtEl>
                                        <p:attrNameLst>
                                          <p:attrName>style.visibility</p:attrName>
                                        </p:attrNameLst>
                                      </p:cBhvr>
                                      <p:to>
                                        <p:strVal val="visible"/>
                                      </p:to>
                                    </p:set>
                                    <p:anim calcmode="lin" valueType="num">
                                      <p:cBhvr additive="base">
                                        <p:cTn id="74" dur="500" fill="hold"/>
                                        <p:tgtEl>
                                          <p:spTgt spid="57"/>
                                        </p:tgtEl>
                                        <p:attrNameLst>
                                          <p:attrName>ppt_x</p:attrName>
                                        </p:attrNameLst>
                                      </p:cBhvr>
                                      <p:tavLst>
                                        <p:tav tm="0">
                                          <p:val>
                                            <p:strVal val="#ppt_x"/>
                                          </p:val>
                                        </p:tav>
                                        <p:tav tm="100000">
                                          <p:val>
                                            <p:strVal val="#ppt_x"/>
                                          </p:val>
                                        </p:tav>
                                      </p:tavLst>
                                    </p:anim>
                                    <p:anim calcmode="lin" valueType="num">
                                      <p:cBhvr additive="base">
                                        <p:cTn id="75" dur="500" fill="hold"/>
                                        <p:tgtEl>
                                          <p:spTgt spid="57"/>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additive="base">
                                        <p:cTn id="82" dur="500" fill="hold"/>
                                        <p:tgtEl>
                                          <p:spTgt spid="61"/>
                                        </p:tgtEl>
                                        <p:attrNameLst>
                                          <p:attrName>ppt_x</p:attrName>
                                        </p:attrNameLst>
                                      </p:cBhvr>
                                      <p:tavLst>
                                        <p:tav tm="0">
                                          <p:val>
                                            <p:strVal val="#ppt_x"/>
                                          </p:val>
                                        </p:tav>
                                        <p:tav tm="100000">
                                          <p:val>
                                            <p:strVal val="#ppt_x"/>
                                          </p:val>
                                        </p:tav>
                                      </p:tavLst>
                                    </p:anim>
                                    <p:anim calcmode="lin" valueType="num">
                                      <p:cBhvr additive="base">
                                        <p:cTn id="83" dur="500" fill="hold"/>
                                        <p:tgtEl>
                                          <p:spTgt spid="61"/>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500" fill="hold"/>
                                        <p:tgtEl>
                                          <p:spTgt spid="63"/>
                                        </p:tgtEl>
                                        <p:attrNameLst>
                                          <p:attrName>ppt_x</p:attrName>
                                        </p:attrNameLst>
                                      </p:cBhvr>
                                      <p:tavLst>
                                        <p:tav tm="0">
                                          <p:val>
                                            <p:strVal val="#ppt_x"/>
                                          </p:val>
                                        </p:tav>
                                        <p:tav tm="100000">
                                          <p:val>
                                            <p:strVal val="#ppt_x"/>
                                          </p:val>
                                        </p:tav>
                                      </p:tavLst>
                                    </p:anim>
                                    <p:anim calcmode="lin" valueType="num">
                                      <p:cBhvr additive="base">
                                        <p:cTn id="87" dur="500" fill="hold"/>
                                        <p:tgtEl>
                                          <p:spTgt spid="63"/>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65"/>
                                        </p:tgtEl>
                                        <p:attrNameLst>
                                          <p:attrName>style.visibility</p:attrName>
                                        </p:attrNameLst>
                                      </p:cBhvr>
                                      <p:to>
                                        <p:strVal val="visible"/>
                                      </p:to>
                                    </p:set>
                                    <p:anim calcmode="lin" valueType="num">
                                      <p:cBhvr additive="base">
                                        <p:cTn id="90" dur="500" fill="hold"/>
                                        <p:tgtEl>
                                          <p:spTgt spid="65"/>
                                        </p:tgtEl>
                                        <p:attrNameLst>
                                          <p:attrName>ppt_x</p:attrName>
                                        </p:attrNameLst>
                                      </p:cBhvr>
                                      <p:tavLst>
                                        <p:tav tm="0">
                                          <p:val>
                                            <p:strVal val="#ppt_x"/>
                                          </p:val>
                                        </p:tav>
                                        <p:tav tm="100000">
                                          <p:val>
                                            <p:strVal val="#ppt_x"/>
                                          </p:val>
                                        </p:tav>
                                      </p:tavLst>
                                    </p:anim>
                                    <p:anim calcmode="lin" valueType="num">
                                      <p:cBhvr additive="base">
                                        <p:cTn id="9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Diagrama de Flujo</a:t>
            </a:r>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rot="16200000">
            <a:off x="1266583" y="2483636"/>
            <a:ext cx="5829662" cy="2919064"/>
          </a:xfrm>
          <a:prstGeom prst="rect">
            <a:avLst/>
          </a:prstGeom>
        </p:spPr>
      </p:pic>
    </p:spTree>
    <p:extLst>
      <p:ext uri="{BB962C8B-B14F-4D97-AF65-F5344CB8AC3E}">
        <p14:creationId xmlns:p14="http://schemas.microsoft.com/office/powerpoint/2010/main" val="193388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Diseño Interfaz de </a:t>
            </a:r>
            <a:r>
              <a:rPr lang="es-CL" sz="4800" dirty="0">
                <a:ln w="0"/>
                <a:solidFill>
                  <a:schemeClr val="accent2"/>
                </a:solidFill>
                <a:effectLst>
                  <a:outerShdw blurRad="38100" dist="25400" dir="5400000" algn="ctr" rotWithShape="0">
                    <a:srgbClr val="6E747A">
                      <a:alpha val="43000"/>
                    </a:srgbClr>
                  </a:outerShdw>
                </a:effectLst>
              </a:rPr>
              <a:t>Usuario</a:t>
            </a:r>
            <a:endParaRPr lang="es-CL" sz="4800" b="0" cap="none" spc="0" dirty="0">
              <a:ln w="0"/>
              <a:solidFill>
                <a:schemeClr val="accent2"/>
              </a:solidFill>
              <a:effectLst>
                <a:outerShdw blurRad="38100" dist="25400" dir="5400000" algn="ctr" rotWithShape="0">
                  <a:srgbClr val="6E747A">
                    <a:alpha val="43000"/>
                  </a:srgbClr>
                </a:outerShdw>
              </a:effectLst>
            </a:endParaRPr>
          </a:p>
        </p:txBody>
      </p:sp>
      <p:pic>
        <p:nvPicPr>
          <p:cNvPr id="3" name="Imagen 2">
            <a:extLst>
              <a:ext uri="{FF2B5EF4-FFF2-40B4-BE49-F238E27FC236}">
                <a16:creationId xmlns:a16="http://schemas.microsoft.com/office/drawing/2014/main" id="{228BB17A-6381-4E7B-A95E-54E8DDC26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933" y="1616765"/>
            <a:ext cx="2389119" cy="4247322"/>
          </a:xfrm>
          <a:prstGeom prst="rect">
            <a:avLst/>
          </a:prstGeom>
        </p:spPr>
      </p:pic>
      <p:pic>
        <p:nvPicPr>
          <p:cNvPr id="7" name="Imagen 6">
            <a:extLst>
              <a:ext uri="{FF2B5EF4-FFF2-40B4-BE49-F238E27FC236}">
                <a16:creationId xmlns:a16="http://schemas.microsoft.com/office/drawing/2014/main" id="{874A120A-7FF5-49D9-BE91-0D0D79D1D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065" y="1616765"/>
            <a:ext cx="2389119" cy="4247323"/>
          </a:xfrm>
          <a:prstGeom prst="rect">
            <a:avLst/>
          </a:prstGeom>
        </p:spPr>
      </p:pic>
      <p:pic>
        <p:nvPicPr>
          <p:cNvPr id="9" name="Imagen 8">
            <a:extLst>
              <a:ext uri="{FF2B5EF4-FFF2-40B4-BE49-F238E27FC236}">
                <a16:creationId xmlns:a16="http://schemas.microsoft.com/office/drawing/2014/main" id="{2C7A45FA-7384-4AA9-B567-2E9BD80402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5197" y="1620969"/>
            <a:ext cx="2389120" cy="4247324"/>
          </a:xfrm>
          <a:prstGeom prst="rect">
            <a:avLst/>
          </a:prstGeom>
        </p:spPr>
      </p:pic>
      <p:pic>
        <p:nvPicPr>
          <p:cNvPr id="11" name="Imagen 10">
            <a:extLst>
              <a:ext uri="{FF2B5EF4-FFF2-40B4-BE49-F238E27FC236}">
                <a16:creationId xmlns:a16="http://schemas.microsoft.com/office/drawing/2014/main" id="{3A3AAF5A-FA7E-4718-B321-947662B760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330" y="1616762"/>
            <a:ext cx="2389120" cy="4247325"/>
          </a:xfrm>
          <a:prstGeom prst="rect">
            <a:avLst/>
          </a:prstGeom>
        </p:spPr>
      </p:pic>
    </p:spTree>
    <p:extLst>
      <p:ext uri="{BB962C8B-B14F-4D97-AF65-F5344CB8AC3E}">
        <p14:creationId xmlns:p14="http://schemas.microsoft.com/office/powerpoint/2010/main" val="6946191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b="0" cap="none" spc="0" dirty="0">
                <a:ln w="0"/>
                <a:solidFill>
                  <a:schemeClr val="accent2"/>
                </a:solidFill>
                <a:effectLst>
                  <a:outerShdw blurRad="38100" dist="25400" dir="5400000" algn="ctr" rotWithShape="0">
                    <a:srgbClr val="6E747A">
                      <a:alpha val="43000"/>
                    </a:srgbClr>
                  </a:outerShdw>
                </a:effectLst>
              </a:rPr>
              <a:t>Análisis de la </a:t>
            </a:r>
            <a:r>
              <a:rPr lang="es-CL" sz="4800" dirty="0">
                <a:ln w="0"/>
                <a:solidFill>
                  <a:schemeClr val="accent2"/>
                </a:solidFill>
                <a:effectLst>
                  <a:outerShdw blurRad="38100" dist="25400" dir="5400000" algn="ctr" rotWithShape="0">
                    <a:srgbClr val="6E747A">
                      <a:alpha val="43000"/>
                    </a:srgbClr>
                  </a:outerShdw>
                </a:effectLst>
              </a:rPr>
              <a:t>C</a:t>
            </a:r>
            <a:r>
              <a:rPr lang="es-CL" sz="4800" b="0" cap="none" spc="0" dirty="0">
                <a:ln w="0"/>
                <a:solidFill>
                  <a:schemeClr val="accent2"/>
                </a:solidFill>
                <a:effectLst>
                  <a:outerShdw blurRad="38100" dist="25400" dir="5400000" algn="ctr" rotWithShape="0">
                    <a:srgbClr val="6E747A">
                      <a:alpha val="43000"/>
                    </a:srgbClr>
                  </a:outerShdw>
                </a:effectLst>
              </a:rPr>
              <a:t>arta </a:t>
            </a:r>
            <a:r>
              <a:rPr lang="es-CL" sz="4800" dirty="0">
                <a:ln w="0"/>
                <a:solidFill>
                  <a:schemeClr val="accent2"/>
                </a:solidFill>
                <a:effectLst>
                  <a:outerShdw blurRad="38100" dist="25400" dir="5400000" algn="ctr" rotWithShape="0">
                    <a:srgbClr val="6E747A">
                      <a:alpha val="43000"/>
                    </a:srgbClr>
                  </a:outerShdw>
                </a:effectLst>
              </a:rPr>
              <a:t>G</a:t>
            </a:r>
            <a:r>
              <a:rPr lang="es-CL" sz="4800" b="0" cap="none" spc="0" dirty="0">
                <a:ln w="0"/>
                <a:solidFill>
                  <a:schemeClr val="accent2"/>
                </a:solidFill>
                <a:effectLst>
                  <a:outerShdw blurRad="38100" dist="25400" dir="5400000" algn="ctr" rotWithShape="0">
                    <a:srgbClr val="6E747A">
                      <a:alpha val="43000"/>
                    </a:srgbClr>
                  </a:outerShdw>
                </a:effectLst>
              </a:rPr>
              <a:t>antt</a:t>
            </a:r>
          </a:p>
        </p:txBody>
      </p:sp>
      <p:pic>
        <p:nvPicPr>
          <p:cNvPr id="5" name="Imagen 4"/>
          <p:cNvPicPr>
            <a:picLocks noChangeAspect="1"/>
          </p:cNvPicPr>
          <p:nvPr/>
        </p:nvPicPr>
        <p:blipFill>
          <a:blip r:embed="rId3"/>
          <a:stretch>
            <a:fillRect/>
          </a:stretch>
        </p:blipFill>
        <p:spPr>
          <a:xfrm>
            <a:off x="758377" y="1453153"/>
            <a:ext cx="10665183" cy="4795128"/>
          </a:xfrm>
          <a:prstGeom prst="rect">
            <a:avLst/>
          </a:prstGeom>
        </p:spPr>
      </p:pic>
    </p:spTree>
    <p:extLst>
      <p:ext uri="{BB962C8B-B14F-4D97-AF65-F5344CB8AC3E}">
        <p14:creationId xmlns:p14="http://schemas.microsoft.com/office/powerpoint/2010/main" val="4034544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9D09CB-A082-46FF-8F04-40C1C8D8ACC8}"/>
              </a:ext>
            </a:extLst>
          </p:cNvPr>
          <p:cNvPicPr>
            <a:picLocks noChangeAspect="1"/>
          </p:cNvPicPr>
          <p:nvPr/>
        </p:nvPicPr>
        <p:blipFill>
          <a:blip r:embed="rId2"/>
          <a:stretch>
            <a:fillRect/>
          </a:stretch>
        </p:blipFill>
        <p:spPr>
          <a:xfrm>
            <a:off x="7659757" y="6248281"/>
            <a:ext cx="4532243" cy="609719"/>
          </a:xfrm>
          <a:prstGeom prst="rect">
            <a:avLst/>
          </a:prstGeom>
        </p:spPr>
      </p:pic>
      <p:sp>
        <p:nvSpPr>
          <p:cNvPr id="6" name="Rectángulo 5">
            <a:extLst>
              <a:ext uri="{FF2B5EF4-FFF2-40B4-BE49-F238E27FC236}">
                <a16:creationId xmlns:a16="http://schemas.microsoft.com/office/drawing/2014/main" id="{E86C46AC-E2E3-4147-8E71-5317D11F931B}"/>
              </a:ext>
            </a:extLst>
          </p:cNvPr>
          <p:cNvSpPr/>
          <p:nvPr/>
        </p:nvSpPr>
        <p:spPr>
          <a:xfrm>
            <a:off x="4386625" y="332353"/>
            <a:ext cx="7805375" cy="830997"/>
          </a:xfrm>
          <a:prstGeom prst="rect">
            <a:avLst/>
          </a:prstGeom>
          <a:noFill/>
        </p:spPr>
        <p:txBody>
          <a:bodyPr wrap="square" lIns="91440" tIns="45720" rIns="91440" bIns="45720">
            <a:spAutoFit/>
          </a:bodyPr>
          <a:lstStyle/>
          <a:p>
            <a:pPr algn="ctr"/>
            <a:r>
              <a:rPr lang="es-CL" sz="4800" cap="none" spc="0" dirty="0">
                <a:ln w="0"/>
                <a:solidFill>
                  <a:schemeClr val="accent2"/>
                </a:solidFill>
                <a:effectLst>
                  <a:outerShdw blurRad="38100" dist="25400" dir="5400000" algn="ctr" rotWithShape="0">
                    <a:srgbClr val="6E747A">
                      <a:alpha val="43000"/>
                    </a:srgbClr>
                  </a:outerShdw>
                </a:effectLst>
              </a:rPr>
              <a:t>Problemas y Soluciones</a:t>
            </a:r>
          </a:p>
        </p:txBody>
      </p:sp>
      <p:pic>
        <p:nvPicPr>
          <p:cNvPr id="9220" name="Picture 4" descr="Resultado de imagen para trabajo a futuro">
            <a:extLst>
              <a:ext uri="{FF2B5EF4-FFF2-40B4-BE49-F238E27FC236}">
                <a16:creationId xmlns:a16="http://schemas.microsoft.com/office/drawing/2014/main" id="{A628C7CE-2410-4E4D-BF39-DC2305CD1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128" y="2516020"/>
            <a:ext cx="2857500" cy="2809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1520519178"/>
              </p:ext>
            </p:extLst>
          </p:nvPr>
        </p:nvGraphicFramePr>
        <p:xfrm>
          <a:off x="161312" y="1518860"/>
          <a:ext cx="8081168" cy="4533621"/>
        </p:xfrm>
        <a:graphic>
          <a:graphicData uri="http://schemas.openxmlformats.org/drawingml/2006/table">
            <a:tbl>
              <a:tblPr firstRow="1" bandRow="1">
                <a:tableStyleId>{5C22544A-7EE6-4342-B048-85BDC9FD1C3A}</a:tableStyleId>
              </a:tblPr>
              <a:tblGrid>
                <a:gridCol w="4040584">
                  <a:extLst>
                    <a:ext uri="{9D8B030D-6E8A-4147-A177-3AD203B41FA5}">
                      <a16:colId xmlns:a16="http://schemas.microsoft.com/office/drawing/2014/main" val="20000"/>
                    </a:ext>
                  </a:extLst>
                </a:gridCol>
                <a:gridCol w="4040584">
                  <a:extLst>
                    <a:ext uri="{9D8B030D-6E8A-4147-A177-3AD203B41FA5}">
                      <a16:colId xmlns:a16="http://schemas.microsoft.com/office/drawing/2014/main" val="20001"/>
                    </a:ext>
                  </a:extLst>
                </a:gridCol>
              </a:tblGrid>
              <a:tr h="330209">
                <a:tc>
                  <a:txBody>
                    <a:bodyPr/>
                    <a:lstStyle/>
                    <a:p>
                      <a:pPr algn="ctr"/>
                      <a:r>
                        <a:rPr lang="es-CL" dirty="0">
                          <a:effectLst>
                            <a:outerShdw blurRad="38100" dist="38100" dir="2700000" algn="tl">
                              <a:srgbClr val="000000">
                                <a:alpha val="43137"/>
                              </a:srgbClr>
                            </a:outerShdw>
                          </a:effectLst>
                        </a:rPr>
                        <a:t>Problemas</a:t>
                      </a:r>
                    </a:p>
                  </a:txBody>
                  <a:tcPr>
                    <a:solidFill>
                      <a:schemeClr val="accent2"/>
                    </a:solidFill>
                  </a:tcPr>
                </a:tc>
                <a:tc>
                  <a:txBody>
                    <a:bodyPr/>
                    <a:lstStyle/>
                    <a:p>
                      <a:pPr algn="ctr"/>
                      <a:r>
                        <a:rPr lang="es-CL" dirty="0">
                          <a:effectLst>
                            <a:outerShdw blurRad="38100" dist="38100" dir="2700000" algn="tl">
                              <a:srgbClr val="000000">
                                <a:alpha val="43137"/>
                              </a:srgbClr>
                            </a:outerShdw>
                          </a:effectLst>
                        </a:rPr>
                        <a:t>Soluciones</a:t>
                      </a:r>
                    </a:p>
                  </a:txBody>
                  <a:tcPr>
                    <a:solidFill>
                      <a:schemeClr val="accent2"/>
                    </a:solidFill>
                  </a:tcPr>
                </a:tc>
                <a:extLst>
                  <a:ext uri="{0D108BD9-81ED-4DB2-BD59-A6C34878D82A}">
                    <a16:rowId xmlns:a16="http://schemas.microsoft.com/office/drawing/2014/main" val="10000"/>
                  </a:ext>
                </a:extLst>
              </a:tr>
              <a:tr h="1547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600" b="0" kern="1200" dirty="0">
                          <a:solidFill>
                            <a:schemeClr val="tx1"/>
                          </a:solidFill>
                          <a:effectLst>
                            <a:outerShdw blurRad="38100" dist="38100" dir="2700000" algn="tl">
                              <a:srgbClr val="000000">
                                <a:alpha val="43137"/>
                              </a:srgbClr>
                            </a:outerShdw>
                          </a:effectLst>
                          <a:latin typeface="+mn-lt"/>
                          <a:ea typeface="+mn-ea"/>
                          <a:cs typeface="+mn-cs"/>
                        </a:rPr>
                        <a:t>Constante error en el giro del cubo</a:t>
                      </a:r>
                    </a:p>
                    <a:p>
                      <a:endParaRPr lang="es-CL" sz="1600" b="0" dirty="0">
                        <a:solidFill>
                          <a:schemeClr val="tx1"/>
                        </a:solidFill>
                        <a:effectLst>
                          <a:outerShdw blurRad="38100" dist="38100" dir="2700000" algn="tl">
                            <a:srgbClr val="000000">
                              <a:alpha val="43137"/>
                            </a:srgbClr>
                          </a:outerShdw>
                        </a:effectLst>
                      </a:endParaRPr>
                    </a:p>
                  </a:txBody>
                  <a:tcPr>
                    <a:solidFill>
                      <a:schemeClr val="bg1">
                        <a:lumMod val="75000"/>
                      </a:schemeClr>
                    </a:solidFill>
                  </a:tcPr>
                </a:tc>
                <a:tc>
                  <a:txBody>
                    <a:bodyPr/>
                    <a:lstStyle/>
                    <a:p>
                      <a:r>
                        <a:rPr lang="es-CL" sz="1600" b="0" kern="1200" dirty="0">
                          <a:solidFill>
                            <a:schemeClr val="tx1"/>
                          </a:solidFill>
                          <a:effectLst>
                            <a:outerShdw blurRad="38100" dist="38100" dir="2700000" algn="tl">
                              <a:srgbClr val="000000">
                                <a:alpha val="43137"/>
                              </a:srgbClr>
                            </a:outerShdw>
                          </a:effectLst>
                          <a:latin typeface="+mn-lt"/>
                          <a:ea typeface="+mn-ea"/>
                          <a:cs typeface="+mn-cs"/>
                        </a:rPr>
                        <a:t>Este problema se solucionó con un estudio del movimiento de la cara en el armado, para solucionar esto se modificó los grados de giro después de cada movimiento de la cara del cubo</a:t>
                      </a:r>
                      <a:endParaRPr lang="es-CL" sz="1600" b="0" dirty="0">
                        <a:solidFill>
                          <a:schemeClr val="tx1"/>
                        </a:solidFill>
                        <a:effectLst>
                          <a:outerShdw blurRad="38100" dist="38100" dir="2700000" algn="tl">
                            <a:srgbClr val="000000">
                              <a:alpha val="43137"/>
                            </a:srgbClr>
                          </a:outerShdw>
                        </a:effectLst>
                      </a:endParaRPr>
                    </a:p>
                  </a:txBody>
                  <a:tcPr>
                    <a:solidFill>
                      <a:schemeClr val="bg1">
                        <a:lumMod val="75000"/>
                      </a:schemeClr>
                    </a:solidFill>
                  </a:tcPr>
                </a:tc>
                <a:extLst>
                  <a:ext uri="{0D108BD9-81ED-4DB2-BD59-A6C34878D82A}">
                    <a16:rowId xmlns:a16="http://schemas.microsoft.com/office/drawing/2014/main" val="10001"/>
                  </a:ext>
                </a:extLst>
              </a:tr>
              <a:tr h="1302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600" b="0" kern="1200" dirty="0">
                          <a:solidFill>
                            <a:schemeClr val="tx1"/>
                          </a:solidFill>
                          <a:effectLst>
                            <a:outerShdw blurRad="38100" dist="38100" dir="2700000" algn="tl">
                              <a:srgbClr val="000000">
                                <a:alpha val="43137"/>
                              </a:srgbClr>
                            </a:outerShdw>
                          </a:effectLst>
                          <a:latin typeface="+mn-lt"/>
                          <a:ea typeface="+mn-ea"/>
                          <a:cs typeface="+mn-cs"/>
                        </a:rPr>
                        <a:t>Constante obstrucción en el brazo de movimiento superior del cubo</a:t>
                      </a:r>
                    </a:p>
                    <a:p>
                      <a:endParaRPr lang="es-CL" sz="1600" b="0" dirty="0">
                        <a:solidFill>
                          <a:schemeClr val="tx1"/>
                        </a:solidFill>
                        <a:effectLst>
                          <a:outerShdw blurRad="38100" dist="38100" dir="2700000" algn="tl">
                            <a:srgbClr val="000000">
                              <a:alpha val="43137"/>
                            </a:srgbClr>
                          </a:outerShdw>
                        </a:effectLst>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600" b="0" kern="1200" dirty="0">
                          <a:solidFill>
                            <a:schemeClr val="tx1"/>
                          </a:solidFill>
                          <a:effectLst>
                            <a:outerShdw blurRad="38100" dist="38100" dir="2700000" algn="tl">
                              <a:srgbClr val="000000">
                                <a:alpha val="43137"/>
                              </a:srgbClr>
                            </a:outerShdw>
                          </a:effectLst>
                          <a:latin typeface="+mn-lt"/>
                          <a:ea typeface="+mn-ea"/>
                          <a:cs typeface="+mn-cs"/>
                        </a:rPr>
                        <a:t>Este problema se solucionó modificando la estructura del brazo para movimiento superficial del cubo</a:t>
                      </a:r>
                    </a:p>
                    <a:p>
                      <a:endParaRPr lang="es-CL" sz="1600" b="0" dirty="0">
                        <a:solidFill>
                          <a:schemeClr val="tx1"/>
                        </a:solidFill>
                        <a:effectLst>
                          <a:outerShdw blurRad="38100" dist="38100" dir="2700000" algn="tl">
                            <a:srgbClr val="000000">
                              <a:alpha val="43137"/>
                            </a:srgbClr>
                          </a:outerShdw>
                        </a:effectLst>
                      </a:endParaRPr>
                    </a:p>
                  </a:txBody>
                  <a:tcPr>
                    <a:solidFill>
                      <a:schemeClr val="bg1">
                        <a:lumMod val="75000"/>
                      </a:schemeClr>
                    </a:solidFill>
                  </a:tcPr>
                </a:tc>
                <a:extLst>
                  <a:ext uri="{0D108BD9-81ED-4DB2-BD59-A6C34878D82A}">
                    <a16:rowId xmlns:a16="http://schemas.microsoft.com/office/drawing/2014/main" val="10002"/>
                  </a:ext>
                </a:extLst>
              </a:tr>
              <a:tr h="1302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600" b="0" kern="1200" dirty="0">
                          <a:solidFill>
                            <a:schemeClr val="tx1"/>
                          </a:solidFill>
                          <a:effectLst>
                            <a:outerShdw blurRad="38100" dist="38100" dir="2700000" algn="tl">
                              <a:srgbClr val="000000">
                                <a:alpha val="43137"/>
                              </a:srgbClr>
                            </a:outerShdw>
                          </a:effectLst>
                          <a:latin typeface="+mn-lt"/>
                          <a:ea typeface="+mn-ea"/>
                          <a:cs typeface="+mn-cs"/>
                        </a:rPr>
                        <a:t>Base del robot demasiado débil</a:t>
                      </a:r>
                    </a:p>
                    <a:p>
                      <a:endParaRPr lang="es-CL" sz="1600" b="0" dirty="0">
                        <a:solidFill>
                          <a:schemeClr val="tx1"/>
                        </a:solidFill>
                        <a:effectLst>
                          <a:outerShdw blurRad="38100" dist="38100" dir="2700000" algn="tl">
                            <a:srgbClr val="000000">
                              <a:alpha val="43137"/>
                            </a:srgbClr>
                          </a:outerShdw>
                        </a:effectLst>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600" b="0" kern="1200" dirty="0">
                          <a:solidFill>
                            <a:schemeClr val="tx1"/>
                          </a:solidFill>
                          <a:effectLst>
                            <a:outerShdw blurRad="38100" dist="38100" dir="2700000" algn="tl">
                              <a:srgbClr val="000000">
                                <a:alpha val="43137"/>
                              </a:srgbClr>
                            </a:outerShdw>
                          </a:effectLst>
                          <a:latin typeface="+mn-lt"/>
                          <a:ea typeface="+mn-ea"/>
                          <a:cs typeface="+mn-cs"/>
                        </a:rPr>
                        <a:t>Este problema se solucionó modificando la estructura inferior de la base para</a:t>
                      </a:r>
                      <a:r>
                        <a:rPr lang="es-CL" sz="1600" b="0" kern="1200" baseline="0" dirty="0">
                          <a:solidFill>
                            <a:schemeClr val="tx1"/>
                          </a:solidFill>
                          <a:effectLst>
                            <a:outerShdw blurRad="38100" dist="38100" dir="2700000" algn="tl">
                              <a:srgbClr val="000000">
                                <a:alpha val="43137"/>
                              </a:srgbClr>
                            </a:outerShdw>
                          </a:effectLst>
                          <a:latin typeface="+mn-lt"/>
                          <a:ea typeface="+mn-ea"/>
                          <a:cs typeface="+mn-cs"/>
                        </a:rPr>
                        <a:t> así tener una mejor estabilidad</a:t>
                      </a:r>
                      <a:endParaRPr lang="es-CL" sz="1600" b="0" kern="1200" dirty="0">
                        <a:solidFill>
                          <a:schemeClr val="tx1"/>
                        </a:solidFill>
                        <a:effectLst>
                          <a:outerShdw blurRad="38100" dist="38100" dir="2700000" algn="tl">
                            <a:srgbClr val="000000">
                              <a:alpha val="43137"/>
                            </a:srgbClr>
                          </a:outerShdw>
                        </a:effectLst>
                        <a:latin typeface="+mn-lt"/>
                        <a:ea typeface="+mn-ea"/>
                        <a:cs typeface="+mn-cs"/>
                      </a:endParaRPr>
                    </a:p>
                    <a:p>
                      <a:endParaRPr lang="es-CL" sz="1600" b="0" dirty="0">
                        <a:solidFill>
                          <a:schemeClr val="tx1"/>
                        </a:solidFill>
                        <a:effectLst>
                          <a:outerShdw blurRad="38100" dist="38100" dir="2700000" algn="tl">
                            <a:srgbClr val="000000">
                              <a:alpha val="43137"/>
                            </a:srgbClr>
                          </a:outerShdw>
                        </a:effectLst>
                      </a:endParaRPr>
                    </a:p>
                  </a:txBody>
                  <a:tcPr>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25742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436</TotalTime>
  <Words>603</Words>
  <Application>Microsoft Office PowerPoint</Application>
  <PresentationFormat>Panorámica</PresentationFormat>
  <Paragraphs>75</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Century Gothic</vt:lpstr>
      <vt:lpstr>Estela de condensación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“Robotzuelo”</dc:title>
  <dc:creator>usuario</dc:creator>
  <cp:lastModifiedBy>sLyghT</cp:lastModifiedBy>
  <cp:revision>37</cp:revision>
  <dcterms:created xsi:type="dcterms:W3CDTF">2017-11-21T14:24:45Z</dcterms:created>
  <dcterms:modified xsi:type="dcterms:W3CDTF">2017-11-30T04:03:01Z</dcterms:modified>
</cp:coreProperties>
</file>