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34"/>
  </p:notesMasterIdLst>
  <p:sldIdLst>
    <p:sldId id="256" r:id="rId2"/>
    <p:sldId id="258" r:id="rId3"/>
    <p:sldId id="262" r:id="rId4"/>
    <p:sldId id="312" r:id="rId5"/>
    <p:sldId id="264" r:id="rId6"/>
    <p:sldId id="297" r:id="rId7"/>
    <p:sldId id="299" r:id="rId8"/>
    <p:sldId id="327" r:id="rId9"/>
    <p:sldId id="318" r:id="rId10"/>
    <p:sldId id="328" r:id="rId11"/>
    <p:sldId id="329" r:id="rId12"/>
    <p:sldId id="320" r:id="rId13"/>
    <p:sldId id="314" r:id="rId14"/>
    <p:sldId id="315" r:id="rId15"/>
    <p:sldId id="303" r:id="rId16"/>
    <p:sldId id="323" r:id="rId17"/>
    <p:sldId id="325" r:id="rId18"/>
    <p:sldId id="305" r:id="rId19"/>
    <p:sldId id="306" r:id="rId20"/>
    <p:sldId id="311" r:id="rId21"/>
    <p:sldId id="326" r:id="rId22"/>
    <p:sldId id="308" r:id="rId23"/>
    <p:sldId id="330" r:id="rId24"/>
    <p:sldId id="331" r:id="rId25"/>
    <p:sldId id="332" r:id="rId26"/>
    <p:sldId id="309" r:id="rId27"/>
    <p:sldId id="310" r:id="rId28"/>
    <p:sldId id="321" r:id="rId29"/>
    <p:sldId id="322" r:id="rId30"/>
    <p:sldId id="317" r:id="rId31"/>
    <p:sldId id="316" r:id="rId32"/>
    <p:sldId id="281" r:id="rId33"/>
  </p:sldIdLst>
  <p:sldSz cx="9144000" cy="5143500" type="screen16x9"/>
  <p:notesSz cx="6858000" cy="9144000"/>
  <p:embeddedFontLst>
    <p:embeddedFont>
      <p:font typeface="Catamaran Light" panose="020B0604020202020204" charset="0"/>
      <p:regular r:id="rId35"/>
      <p:bold r:id="rId36"/>
    </p:embeddedFont>
    <p:embeddedFont>
      <p:font typeface="Fira Sans Extra Condensed Medium" panose="020B0604020202020204" charset="0"/>
      <p:regular r:id="rId37"/>
      <p:bold r:id="rId38"/>
      <p:italic r:id="rId39"/>
      <p:boldItalic r:id="rId40"/>
    </p:embeddedFont>
    <p:embeddedFont>
      <p:font typeface="Livvic" pitchFamily="2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E92584-F120-48BA-8448-E12869846BE6}">
  <a:tblStyle styleId="{DBE92584-F120-48BA-8448-E12869846B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60"/>
  </p:normalViewPr>
  <p:slideViewPr>
    <p:cSldViewPr snapToGrid="0" showGuides="1">
      <p:cViewPr varScale="1">
        <p:scale>
          <a:sx n="143" d="100"/>
          <a:sy n="143" d="100"/>
        </p:scale>
        <p:origin x="85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621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187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0603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3471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3110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2286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1477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548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2260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8809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3e13d9a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2985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6292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39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059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158d5a3e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158d5a3e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865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939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57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532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9944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9" r:id="rId6"/>
    <p:sldLayoutId id="2147483660" r:id="rId7"/>
    <p:sldLayoutId id="214748366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8FDE384-0A71-5936-9F40-B151E23B5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8" y="-2598"/>
            <a:ext cx="6858000" cy="5143500"/>
          </a:xfrm>
          <a:prstGeom prst="rect">
            <a:avLst/>
          </a:prstGeom>
        </p:spPr>
      </p:pic>
      <p:sp>
        <p:nvSpPr>
          <p:cNvPr id="124" name="Google Shape;124;p24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</a:t>
            </a:r>
            <a:endParaRPr dirty="0"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06175" y="3049654"/>
            <a:ext cx="2402100" cy="10398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Hernán </a:t>
            </a:r>
            <a:r>
              <a:rPr lang="es-CL" dirty="0" err="1">
                <a:solidFill>
                  <a:schemeClr val="lt1"/>
                </a:solidFill>
              </a:rPr>
              <a:t>Vazque</a:t>
            </a:r>
            <a:endParaRPr lang="es-CL" dirty="0">
              <a:solidFill>
                <a:schemeClr val="lt1"/>
              </a:solidFill>
            </a:endParaRP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Benjamín Varas</a:t>
            </a: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Joaquín Guarachi</a:t>
            </a: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Bairon </a:t>
            </a:r>
            <a:r>
              <a:rPr lang="es-CL" dirty="0" err="1">
                <a:solidFill>
                  <a:schemeClr val="lt1"/>
                </a:solidFill>
              </a:rPr>
              <a:t>Nuñez</a:t>
            </a:r>
            <a:endParaRPr lang="es-CL" dirty="0">
              <a:solidFill>
                <a:schemeClr val="lt1"/>
              </a:solidFill>
            </a:endParaRP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Juan Yampara</a:t>
            </a:r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1140275" y="937000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lt1"/>
                </a:solidFill>
              </a:rPr>
              <a:t>TRABAJO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PROYECTO 1</a:t>
            </a:r>
            <a:endParaRPr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39BD91-189D-45A5-79DB-68A35C60A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sp>
        <p:nvSpPr>
          <p:cNvPr id="11" name="Google Shape;203;p30">
            <a:extLst>
              <a:ext uri="{FF2B5EF4-FFF2-40B4-BE49-F238E27FC236}">
                <a16:creationId xmlns:a16="http://schemas.microsoft.com/office/drawing/2014/main" id="{83C3AC38-7BC4-F0DB-9679-D284DFC043F7}"/>
              </a:ext>
            </a:extLst>
          </p:cNvPr>
          <p:cNvSpPr/>
          <p:nvPr/>
        </p:nvSpPr>
        <p:spPr>
          <a:xfrm rot="-5400000">
            <a:off x="1177129" y="2368437"/>
            <a:ext cx="307778" cy="10638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E8AD17-AD20-4E47-3E00-BF6694627C4F}"/>
              </a:ext>
            </a:extLst>
          </p:cNvPr>
          <p:cNvSpPr txBox="1"/>
          <p:nvPr/>
        </p:nvSpPr>
        <p:spPr>
          <a:xfrm>
            <a:off x="769920" y="2769542"/>
            <a:ext cx="1671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Integrantes</a:t>
            </a:r>
          </a:p>
        </p:txBody>
      </p:sp>
      <p:sp>
        <p:nvSpPr>
          <p:cNvPr id="12" name="Google Shape;203;p30">
            <a:extLst>
              <a:ext uri="{FF2B5EF4-FFF2-40B4-BE49-F238E27FC236}">
                <a16:creationId xmlns:a16="http://schemas.microsoft.com/office/drawing/2014/main" id="{BD042A1F-2C39-08F5-DA43-BDD542ED4C6D}"/>
              </a:ext>
            </a:extLst>
          </p:cNvPr>
          <p:cNvSpPr/>
          <p:nvPr/>
        </p:nvSpPr>
        <p:spPr>
          <a:xfrm rot="-5400000">
            <a:off x="3066720" y="2377696"/>
            <a:ext cx="307778" cy="10638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E24E3F-0188-F81D-77E0-A4B85738DB06}"/>
              </a:ext>
            </a:extLst>
          </p:cNvPr>
          <p:cNvSpPr txBox="1"/>
          <p:nvPr/>
        </p:nvSpPr>
        <p:spPr>
          <a:xfrm>
            <a:off x="2722728" y="2769543"/>
            <a:ext cx="184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Profesor</a:t>
            </a:r>
          </a:p>
        </p:txBody>
      </p:sp>
      <p:sp>
        <p:nvSpPr>
          <p:cNvPr id="13" name="Google Shape;203;p30">
            <a:extLst>
              <a:ext uri="{FF2B5EF4-FFF2-40B4-BE49-F238E27FC236}">
                <a16:creationId xmlns:a16="http://schemas.microsoft.com/office/drawing/2014/main" id="{8C33E1CF-A735-3040-037A-24CE66BBB5EE}"/>
              </a:ext>
            </a:extLst>
          </p:cNvPr>
          <p:cNvSpPr/>
          <p:nvPr/>
        </p:nvSpPr>
        <p:spPr>
          <a:xfrm rot="-5400000">
            <a:off x="3082016" y="3005646"/>
            <a:ext cx="307778" cy="10638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6D7959-B21C-8B50-5979-9CBD1D6AEE34}"/>
              </a:ext>
            </a:extLst>
          </p:cNvPr>
          <p:cNvSpPr txBox="1"/>
          <p:nvPr/>
        </p:nvSpPr>
        <p:spPr>
          <a:xfrm>
            <a:off x="2722729" y="3086995"/>
            <a:ext cx="152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chemeClr val="bg1"/>
                </a:solidFill>
              </a:rPr>
              <a:t>Leonel</a:t>
            </a:r>
            <a:r>
              <a:rPr lang="es-CL" sz="1100" dirty="0">
                <a:solidFill>
                  <a:schemeClr val="bg1"/>
                </a:solidFill>
              </a:rPr>
              <a:t> </a:t>
            </a:r>
            <a:r>
              <a:rPr lang="es-CL" sz="1200" dirty="0">
                <a:solidFill>
                  <a:schemeClr val="bg1"/>
                </a:solidFill>
              </a:rPr>
              <a:t>Alarcón</a:t>
            </a:r>
            <a:endParaRPr lang="es-CL" sz="1100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4BD818-8178-9614-5FB7-E825A2C15C34}"/>
              </a:ext>
            </a:extLst>
          </p:cNvPr>
          <p:cNvSpPr txBox="1"/>
          <p:nvPr/>
        </p:nvSpPr>
        <p:spPr>
          <a:xfrm>
            <a:off x="2699569" y="3358963"/>
            <a:ext cx="1895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Carrera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CD73BD-4613-E381-05E9-D7AFFDBE63F8}"/>
              </a:ext>
            </a:extLst>
          </p:cNvPr>
          <p:cNvSpPr txBox="1"/>
          <p:nvPr/>
        </p:nvSpPr>
        <p:spPr>
          <a:xfrm>
            <a:off x="2722728" y="3658898"/>
            <a:ext cx="2684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chemeClr val="bg1"/>
                </a:solidFill>
              </a:rPr>
              <a:t>Ingeniería C. en computación e informática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B52A93-5D7F-36E5-E7E5-06F6A9C86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61" y="1321492"/>
            <a:ext cx="6668078" cy="225571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4A7E58-5AA1-C1C2-5F2C-C1E2D4B08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ASIGNACIÓN DEL TIEMPO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1FBC82-3571-889F-10CD-265FADC9A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4A7E58-5AA1-C1C2-5F2C-C1E2D4B08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ASIGNACIÓN DEL TIEMPO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1FBC82-3571-889F-10CD-265FADC9A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2F55D0-3911-F128-B900-57A54602B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84" y="1847411"/>
            <a:ext cx="7362941" cy="14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DIAGRAMA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2C5116B-73CA-A87E-D93F-A11A1F01B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14" y="1109148"/>
            <a:ext cx="4748622" cy="3345925"/>
          </a:xfrm>
          <a:prstGeom prst="rect">
            <a:avLst/>
          </a:prstGeom>
        </p:spPr>
      </p:pic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802F1F-0EC3-112D-10EC-1C30DF57C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96F902-CECA-986E-EA1D-C8415A47F08E}"/>
              </a:ext>
            </a:extLst>
          </p:cNvPr>
          <p:cNvSpPr txBox="1"/>
          <p:nvPr/>
        </p:nvSpPr>
        <p:spPr>
          <a:xfrm>
            <a:off x="2273450" y="1119010"/>
            <a:ext cx="1270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Usuario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F3E1D9-F771-BF46-A90E-56009C07F222}"/>
              </a:ext>
            </a:extLst>
          </p:cNvPr>
          <p:cNvSpPr txBox="1"/>
          <p:nvPr/>
        </p:nvSpPr>
        <p:spPr>
          <a:xfrm>
            <a:off x="4076054" y="801371"/>
            <a:ext cx="99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Servidor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A421AC-7EB0-D4B3-451B-3E04FA9E72DF}"/>
              </a:ext>
            </a:extLst>
          </p:cNvPr>
          <p:cNvSpPr txBox="1"/>
          <p:nvPr/>
        </p:nvSpPr>
        <p:spPr>
          <a:xfrm>
            <a:off x="6078609" y="1575479"/>
            <a:ext cx="10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Máquina</a:t>
            </a:r>
          </a:p>
        </p:txBody>
      </p:sp>
    </p:spTree>
    <p:extLst>
      <p:ext uri="{BB962C8B-B14F-4D97-AF65-F5344CB8AC3E}">
        <p14:creationId xmlns:p14="http://schemas.microsoft.com/office/powerpoint/2010/main" val="4060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COSTOS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9C7E0C0-3B83-836F-7AB7-BB41A2C1E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47967" y="678726"/>
            <a:ext cx="5048065" cy="37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COSTOS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DCA14E-5C82-1091-D8FA-6ABA0227F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0" y="732372"/>
            <a:ext cx="5155200" cy="38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-5400000">
            <a:off x="6323888" y="263924"/>
            <a:ext cx="1491457" cy="3584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076470" y="1186667"/>
            <a:ext cx="3649076" cy="11980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dirty="0">
                <a:solidFill>
                  <a:schemeClr val="lt1"/>
                </a:solidFill>
              </a:rPr>
              <a:t>3. </a:t>
            </a:r>
            <a:r>
              <a:rPr lang="es-CL" dirty="0">
                <a:solidFill>
                  <a:schemeClr val="lt1"/>
                </a:solidFill>
              </a:rPr>
              <a:t>RESULTADOS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875020" y="2926068"/>
            <a:ext cx="2850526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Construcción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Software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Conexión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Problemas encontrados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/>
              <a:t>Solución</a:t>
            </a:r>
            <a:endParaRPr lang="es-CL" dirty="0"/>
          </a:p>
        </p:txBody>
      </p:sp>
      <p:sp>
        <p:nvSpPr>
          <p:cNvPr id="207" name="Google Shape;207;p30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66EFF-6D1F-A3F5-4E09-48E87A887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EA7622-FC31-70FC-9D8F-DF5C66D061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40682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851381" y="1100004"/>
            <a:ext cx="2798067" cy="8906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CONSTRUCCIÓN: versión 1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09FD21-7C4A-E468-4D7A-DAA62B16F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47"/>
          <a:stretch/>
        </p:blipFill>
        <p:spPr>
          <a:xfrm rot="5400000">
            <a:off x="2546565" y="503271"/>
            <a:ext cx="4191884" cy="44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851381" y="1100004"/>
            <a:ext cx="2798067" cy="8906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CONSTRUCCIÓN: versión 2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C9979A-C28B-4145-42BF-654C21405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24" y="875450"/>
            <a:ext cx="6377141" cy="358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CONSTRUCCIÓN DEL ROBOT: ver. Final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0CBD03-0420-94D7-174C-C10B1851A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65" y="3774892"/>
            <a:ext cx="772831" cy="772831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7A2EFE1-A7C2-45FF-8851-A2914CF951F3}"/>
              </a:ext>
            </a:extLst>
          </p:cNvPr>
          <p:cNvCxnSpPr>
            <a:cxnSpLocks/>
          </p:cNvCxnSpPr>
          <p:nvPr/>
        </p:nvCxnSpPr>
        <p:spPr>
          <a:xfrm flipH="1">
            <a:off x="3994151" y="3206270"/>
            <a:ext cx="450849" cy="568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0F1261D4-D677-DE3D-61C1-7CDD96A6B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9" y="3598874"/>
            <a:ext cx="816666" cy="619033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2235953-E19B-1001-A284-0FC94EF67E9B}"/>
              </a:ext>
            </a:extLst>
          </p:cNvPr>
          <p:cNvCxnSpPr>
            <a:cxnSpLocks/>
          </p:cNvCxnSpPr>
          <p:nvPr/>
        </p:nvCxnSpPr>
        <p:spPr>
          <a:xfrm flipH="1">
            <a:off x="1918561" y="3206270"/>
            <a:ext cx="2075590" cy="413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A4AE96C5-AB6C-3B11-111D-B79C0D360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0747" y="3619500"/>
            <a:ext cx="816666" cy="6190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EBC797-C3F8-A998-5868-338119600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171" y="1426799"/>
            <a:ext cx="5144435" cy="2893745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FA87734-E1EB-1B02-48E5-F6BA08CCED37}"/>
              </a:ext>
            </a:extLst>
          </p:cNvPr>
          <p:cNvCxnSpPr>
            <a:cxnSpLocks/>
          </p:cNvCxnSpPr>
          <p:nvPr/>
        </p:nvCxnSpPr>
        <p:spPr>
          <a:xfrm>
            <a:off x="5036929" y="3206270"/>
            <a:ext cx="1803396" cy="483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421324E1-12C2-A951-0D5A-597EE35AC2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851" y="504395"/>
            <a:ext cx="1060298" cy="719605"/>
          </a:xfrm>
          <a:prstGeom prst="rect">
            <a:avLst/>
          </a:prstGeom>
        </p:spPr>
      </p:pic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A356E659-DC27-DE77-73EA-FC885820BA07}"/>
              </a:ext>
            </a:extLst>
          </p:cNvPr>
          <p:cNvCxnSpPr>
            <a:cxnSpLocks/>
          </p:cNvCxnSpPr>
          <p:nvPr/>
        </p:nvCxnSpPr>
        <p:spPr>
          <a:xfrm flipH="1" flipV="1">
            <a:off x="4445000" y="1224000"/>
            <a:ext cx="126999" cy="1347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2B881853-5BA5-AB17-87CB-220CC1EED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CEFF200-7F30-0A83-3568-784DF0FC9C20}"/>
              </a:ext>
            </a:extLst>
          </p:cNvPr>
          <p:cNvSpPr txBox="1"/>
          <p:nvPr/>
        </p:nvSpPr>
        <p:spPr>
          <a:xfrm>
            <a:off x="3787199" y="229559"/>
            <a:ext cx="156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Motor Mediano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071366-A23E-F84F-D1EA-EEE89121F107}"/>
              </a:ext>
            </a:extLst>
          </p:cNvPr>
          <p:cNvSpPr txBox="1"/>
          <p:nvPr/>
        </p:nvSpPr>
        <p:spPr>
          <a:xfrm>
            <a:off x="706174" y="3211833"/>
            <a:ext cx="156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Motor Grande 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141AC-F101-7CA6-F620-2C47F42EA58C}"/>
              </a:ext>
            </a:extLst>
          </p:cNvPr>
          <p:cNvSpPr txBox="1"/>
          <p:nvPr/>
        </p:nvSpPr>
        <p:spPr>
          <a:xfrm>
            <a:off x="6998627" y="3174568"/>
            <a:ext cx="156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Motor Grande B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D91152-922E-58EB-9E60-5D03CD5180A7}"/>
              </a:ext>
            </a:extLst>
          </p:cNvPr>
          <p:cNvSpPr txBox="1"/>
          <p:nvPr/>
        </p:nvSpPr>
        <p:spPr>
          <a:xfrm>
            <a:off x="2875399" y="4547723"/>
            <a:ext cx="2099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Sensor Ultrasonido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4753CB5-EBA6-7775-90DD-33618ED0E485}"/>
              </a:ext>
            </a:extLst>
          </p:cNvPr>
          <p:cNvSpPr txBox="1"/>
          <p:nvPr/>
        </p:nvSpPr>
        <p:spPr>
          <a:xfrm>
            <a:off x="913027" y="1659339"/>
            <a:ext cx="1797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Aspas Giratorias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9773B90-0030-CF42-081C-91494FB530CC}"/>
              </a:ext>
            </a:extLst>
          </p:cNvPr>
          <p:cNvCxnSpPr>
            <a:cxnSpLocks/>
          </p:cNvCxnSpPr>
          <p:nvPr/>
        </p:nvCxnSpPr>
        <p:spPr>
          <a:xfrm flipH="1" flipV="1">
            <a:off x="2440983" y="1937230"/>
            <a:ext cx="1666823" cy="768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9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CONSTRUCCIÓN DEL ROBOT: ver. final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2DA361-6F43-8693-18F0-069E458B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66" y="287978"/>
            <a:ext cx="6492834" cy="3652219"/>
          </a:xfrm>
          <a:prstGeom prst="rect">
            <a:avLst/>
          </a:prstGeom>
        </p:spPr>
      </p:pic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E7D2BB-8C6B-DB84-678B-37B772414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8" y="1542489"/>
            <a:ext cx="1075460" cy="10292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18A65C-6692-9D52-B287-C23AAEDB0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7CCA0E7-5108-8715-156E-9C01B42BB679}"/>
              </a:ext>
            </a:extLst>
          </p:cNvPr>
          <p:cNvCxnSpPr/>
          <p:nvPr/>
        </p:nvCxnSpPr>
        <p:spPr>
          <a:xfrm flipH="1">
            <a:off x="1713600" y="1879200"/>
            <a:ext cx="234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48AFF6-327F-F82A-33E6-04F71C3CB722}"/>
              </a:ext>
            </a:extLst>
          </p:cNvPr>
          <p:cNvSpPr txBox="1"/>
          <p:nvPr/>
        </p:nvSpPr>
        <p:spPr>
          <a:xfrm>
            <a:off x="455625" y="2571750"/>
            <a:ext cx="1209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Bloque EV3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0E8D6E3-F640-8CF2-1807-AFF51F460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598" y="1697316"/>
            <a:ext cx="1060298" cy="719605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DF9D673-80E9-BC51-D117-F2DC1F87AAE6}"/>
              </a:ext>
            </a:extLst>
          </p:cNvPr>
          <p:cNvCxnSpPr>
            <a:cxnSpLocks/>
          </p:cNvCxnSpPr>
          <p:nvPr/>
        </p:nvCxnSpPr>
        <p:spPr>
          <a:xfrm>
            <a:off x="4509190" y="1898081"/>
            <a:ext cx="18314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A1DD0E1-DDBD-B3CC-6B7B-4EED60DBB45F}"/>
              </a:ext>
            </a:extLst>
          </p:cNvPr>
          <p:cNvSpPr txBox="1"/>
          <p:nvPr/>
        </p:nvSpPr>
        <p:spPr>
          <a:xfrm>
            <a:off x="6184388" y="1382187"/>
            <a:ext cx="156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Motor Mediano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ABC38C3-8808-159D-D4E0-87D86C84D0AC}"/>
              </a:ext>
            </a:extLst>
          </p:cNvPr>
          <p:cNvSpPr txBox="1"/>
          <p:nvPr/>
        </p:nvSpPr>
        <p:spPr>
          <a:xfrm>
            <a:off x="1507970" y="4105462"/>
            <a:ext cx="1668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Pala de Carga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2D6770C3-30BE-1D58-C1CC-66B3AA96A60E}"/>
              </a:ext>
            </a:extLst>
          </p:cNvPr>
          <p:cNvCxnSpPr>
            <a:cxnSpLocks/>
          </p:cNvCxnSpPr>
          <p:nvPr/>
        </p:nvCxnSpPr>
        <p:spPr>
          <a:xfrm flipH="1">
            <a:off x="2887200" y="3108732"/>
            <a:ext cx="1542976" cy="996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37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ctrTitle" idx="9"/>
          </p:nvPr>
        </p:nvSpPr>
        <p:spPr>
          <a:xfrm rot="5400000">
            <a:off x="667286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TABLA DE CONTENIDO</a:t>
            </a:r>
            <a:endParaRPr sz="2400" dirty="0"/>
          </a:p>
        </p:txBody>
      </p:sp>
      <p:sp>
        <p:nvSpPr>
          <p:cNvPr id="142" name="Google Shape;142;p26"/>
          <p:cNvSpPr/>
          <p:nvPr/>
        </p:nvSpPr>
        <p:spPr>
          <a:xfrm rot="-5400000" flipH="1">
            <a:off x="-957900" y="9606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145" name="Google Shape;145;p26"/>
          <p:cNvSpPr txBox="1">
            <a:spLocks noGrp="1"/>
          </p:cNvSpPr>
          <p:nvPr>
            <p:ph type="title" idx="8"/>
          </p:nvPr>
        </p:nvSpPr>
        <p:spPr>
          <a:xfrm>
            <a:off x="2064707" y="2743955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3.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3422765" y="954052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dirty="0"/>
              <a:t>INTRODUCCIÓN</a:t>
            </a:r>
            <a:endParaRPr dirty="0"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3422765" y="1478213"/>
            <a:ext cx="228632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Presentación de integrantes, sus roles y objetivos</a:t>
            </a:r>
            <a:endParaRPr dirty="0"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/>
          </p:nvPr>
        </p:nvSpPr>
        <p:spPr>
          <a:xfrm>
            <a:off x="2041519" y="1010235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1.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3385032" y="1771061"/>
            <a:ext cx="269947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DESARROLLO DEL PROYECTO</a:t>
            </a:r>
            <a:endParaRPr dirty="0"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3412709" y="2285550"/>
            <a:ext cx="2389856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Propuesta y funcionamiento, diagrama, planificación y costos</a:t>
            </a:r>
            <a:endParaRPr dirty="0"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/>
          </p:nvPr>
        </p:nvSpPr>
        <p:spPr>
          <a:xfrm>
            <a:off x="2055175" y="1888300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2.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13"/>
          </p:nvPr>
        </p:nvSpPr>
        <p:spPr>
          <a:xfrm>
            <a:off x="3414393" y="2609812"/>
            <a:ext cx="269537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RESULTADOS</a:t>
            </a:r>
            <a:endParaRPr dirty="0"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14"/>
          </p:nvPr>
        </p:nvSpPr>
        <p:spPr>
          <a:xfrm>
            <a:off x="3422765" y="307923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Conexión y  construcción del robot, primeros problemas encontrados, soluciones y producto final</a:t>
            </a:r>
            <a:endParaRPr dirty="0"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15"/>
          </p:nvPr>
        </p:nvSpPr>
        <p:spPr>
          <a:xfrm>
            <a:off x="2064707" y="3620609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4.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Google Shape;155;p26">
            <a:extLst>
              <a:ext uri="{FF2B5EF4-FFF2-40B4-BE49-F238E27FC236}">
                <a16:creationId xmlns:a16="http://schemas.microsoft.com/office/drawing/2014/main" id="{4543E84C-AF8C-9AD2-60D7-014AA0D74BD0}"/>
              </a:ext>
            </a:extLst>
          </p:cNvPr>
          <p:cNvSpPr txBox="1">
            <a:spLocks/>
          </p:cNvSpPr>
          <p:nvPr/>
        </p:nvSpPr>
        <p:spPr>
          <a:xfrm>
            <a:off x="3446100" y="3620003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CL" dirty="0"/>
              <a:t>REFERENCIAS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B090A0-8287-3850-9206-D2E5DBBD1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DIAGRAMA: Conexión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7CFA2D-59ED-9A49-4494-022DDDB67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E3BBFD-8B59-79AB-D436-FAC42C0B2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55" y="546276"/>
            <a:ext cx="5033524" cy="43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INTERFAZ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7CFA2D-59ED-9A49-4494-022DDDB67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F58C0CA-C94F-73F4-6BA5-6C1BD73D1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638" y="1173900"/>
            <a:ext cx="6814250" cy="33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 PROGRAMA 1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6F629B-C140-841A-77A7-C3CF927C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7403EF-F034-B7F6-4546-6ADE05B4A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40" y="875450"/>
            <a:ext cx="7455031" cy="38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 PROGRAMA 1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6F629B-C140-841A-77A7-C3CF927C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908C31-4995-1599-DFE5-12C0BC877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40" y="820958"/>
            <a:ext cx="7516047" cy="39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 PROGRAMA 1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6F629B-C140-841A-77A7-C3CF927C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464F421-437C-D92F-EA84-5010E7715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11" y="795357"/>
            <a:ext cx="7387843" cy="40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 PROGRAMA 1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6F629B-C140-841A-77A7-C3CF927C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D3D115-FC6F-A666-2264-B7CCA0F63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40" y="875450"/>
            <a:ext cx="7505256" cy="41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 PROGRAMA 2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F6A077-EFA9-E658-E220-3CA83821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837" y="528448"/>
            <a:ext cx="2718258" cy="4086603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9AFC9C4-461E-A799-4E7D-8B93ECD2D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7462" y="528448"/>
            <a:ext cx="2718258" cy="4214061"/>
          </a:xfrm>
          <a:prstGeom prst="rect">
            <a:avLst/>
          </a:prstGeom>
          <a:noFill/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0CB3FA20-4DD0-18C4-5569-400C847BD3CF}"/>
              </a:ext>
            </a:extLst>
          </p:cNvPr>
          <p:cNvCxnSpPr/>
          <p:nvPr/>
        </p:nvCxnSpPr>
        <p:spPr>
          <a:xfrm>
            <a:off x="3869767" y="2294710"/>
            <a:ext cx="8286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257DCF08-F19B-8B0E-994C-8D932920A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 PROGRAMA 3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A71EFC-C83B-3BDB-EA12-AB7B083BE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1" y="248700"/>
            <a:ext cx="5079735" cy="46460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DD232D-414E-043C-9822-9C2F6EDF7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17C7CB0-4216-3C63-C963-43161B4E1113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 rot="5400000">
            <a:off x="6328484" y="2003215"/>
            <a:ext cx="3627181" cy="487500"/>
          </a:xfrm>
        </p:spPr>
        <p:txBody>
          <a:bodyPr/>
          <a:lstStyle/>
          <a:p>
            <a:r>
              <a:rPr lang="es-CL" dirty="0"/>
              <a:t>PRUEBAS REALIZADAS</a:t>
            </a:r>
          </a:p>
        </p:txBody>
      </p:sp>
      <p:sp>
        <p:nvSpPr>
          <p:cNvPr id="15" name="Google Shape;420;p43">
            <a:extLst>
              <a:ext uri="{FF2B5EF4-FFF2-40B4-BE49-F238E27FC236}">
                <a16:creationId xmlns:a16="http://schemas.microsoft.com/office/drawing/2014/main" id="{2A6BB101-1ED5-22D0-5500-E06CC9F83BDE}"/>
              </a:ext>
            </a:extLst>
          </p:cNvPr>
          <p:cNvSpPr/>
          <p:nvPr/>
        </p:nvSpPr>
        <p:spPr>
          <a:xfrm>
            <a:off x="3396135" y="1095979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Google Shape;325;p37">
            <a:extLst>
              <a:ext uri="{FF2B5EF4-FFF2-40B4-BE49-F238E27FC236}">
                <a16:creationId xmlns:a16="http://schemas.microsoft.com/office/drawing/2014/main" id="{0A4E2D5E-432C-97F3-AC96-67BC23B58146}"/>
              </a:ext>
            </a:extLst>
          </p:cNvPr>
          <p:cNvSpPr/>
          <p:nvPr/>
        </p:nvSpPr>
        <p:spPr>
          <a:xfrm>
            <a:off x="786489" y="953993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679E1B8-E015-FA68-CFD5-A2EB80E49439}"/>
              </a:ext>
            </a:extLst>
          </p:cNvPr>
          <p:cNvSpPr txBox="1"/>
          <p:nvPr/>
        </p:nvSpPr>
        <p:spPr>
          <a:xfrm>
            <a:off x="1107809" y="1147204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Conectividad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71C2B8-DBB6-F7A1-8E1B-0E6C34F4663F}"/>
              </a:ext>
            </a:extLst>
          </p:cNvPr>
          <p:cNvSpPr txBox="1"/>
          <p:nvPr/>
        </p:nvSpPr>
        <p:spPr>
          <a:xfrm>
            <a:off x="3827009" y="1106001"/>
            <a:ext cx="218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Conexión por wifi a distintos equipos</a:t>
            </a:r>
          </a:p>
        </p:txBody>
      </p:sp>
      <p:sp>
        <p:nvSpPr>
          <p:cNvPr id="19" name="Google Shape;325;p37">
            <a:extLst>
              <a:ext uri="{FF2B5EF4-FFF2-40B4-BE49-F238E27FC236}">
                <a16:creationId xmlns:a16="http://schemas.microsoft.com/office/drawing/2014/main" id="{B33F93BD-3147-4C3B-3EF1-AC4B5F509DD7}"/>
              </a:ext>
            </a:extLst>
          </p:cNvPr>
          <p:cNvSpPr/>
          <p:nvPr/>
        </p:nvSpPr>
        <p:spPr>
          <a:xfrm>
            <a:off x="786489" y="2192912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0" name="Google Shape;325;p37">
            <a:extLst>
              <a:ext uri="{FF2B5EF4-FFF2-40B4-BE49-F238E27FC236}">
                <a16:creationId xmlns:a16="http://schemas.microsoft.com/office/drawing/2014/main" id="{CEB6075E-A4F3-2821-F62B-931DBB90EC63}"/>
              </a:ext>
            </a:extLst>
          </p:cNvPr>
          <p:cNvSpPr/>
          <p:nvPr/>
        </p:nvSpPr>
        <p:spPr>
          <a:xfrm>
            <a:off x="786489" y="3362311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2" name="Google Shape;420;p43">
            <a:extLst>
              <a:ext uri="{FF2B5EF4-FFF2-40B4-BE49-F238E27FC236}">
                <a16:creationId xmlns:a16="http://schemas.microsoft.com/office/drawing/2014/main" id="{A6ADF29E-A701-B252-D488-7E588228CAEE}"/>
              </a:ext>
            </a:extLst>
          </p:cNvPr>
          <p:cNvSpPr/>
          <p:nvPr/>
        </p:nvSpPr>
        <p:spPr>
          <a:xfrm>
            <a:off x="3396136" y="2338355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3" name="Google Shape;420;p43">
            <a:extLst>
              <a:ext uri="{FF2B5EF4-FFF2-40B4-BE49-F238E27FC236}">
                <a16:creationId xmlns:a16="http://schemas.microsoft.com/office/drawing/2014/main" id="{AEAD83A5-894F-643D-5CC5-7E50E83B1AD9}"/>
              </a:ext>
            </a:extLst>
          </p:cNvPr>
          <p:cNvSpPr/>
          <p:nvPr/>
        </p:nvSpPr>
        <p:spPr>
          <a:xfrm>
            <a:off x="3396136" y="3507754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86726C3-CF36-7A56-C3DC-2E02AE611838}"/>
              </a:ext>
            </a:extLst>
          </p:cNvPr>
          <p:cNvSpPr txBox="1"/>
          <p:nvPr/>
        </p:nvSpPr>
        <p:spPr>
          <a:xfrm>
            <a:off x="1107810" y="2388594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Movilidad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C9CB427-2031-AC68-7051-4C218CFE5743}"/>
              </a:ext>
            </a:extLst>
          </p:cNvPr>
          <p:cNvSpPr txBox="1"/>
          <p:nvPr/>
        </p:nvSpPr>
        <p:spPr>
          <a:xfrm>
            <a:off x="1053033" y="3555522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Funcionamiento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BA66578-6B2F-032A-968A-253F6088AB1D}"/>
              </a:ext>
            </a:extLst>
          </p:cNvPr>
          <p:cNvSpPr txBox="1"/>
          <p:nvPr/>
        </p:nvSpPr>
        <p:spPr>
          <a:xfrm>
            <a:off x="3842386" y="2401805"/>
            <a:ext cx="198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Revisión de los motores y articulaciones del robot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AB79416-FAD5-2215-C959-F5C30EBB8626}"/>
              </a:ext>
            </a:extLst>
          </p:cNvPr>
          <p:cNvSpPr txBox="1"/>
          <p:nvPr/>
        </p:nvSpPr>
        <p:spPr>
          <a:xfrm>
            <a:off x="3827010" y="3566985"/>
            <a:ext cx="198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Prueba del modo automático y manual del robot.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0066DC1-64C7-965E-C8D7-2E9B4ED7365C}"/>
              </a:ext>
            </a:extLst>
          </p:cNvPr>
          <p:cNvSpPr txBox="1"/>
          <p:nvPr/>
        </p:nvSpPr>
        <p:spPr>
          <a:xfrm>
            <a:off x="3842386" y="3986991"/>
            <a:ext cx="1980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Benjamín Varas</a:t>
            </a:r>
          </a:p>
        </p:txBody>
      </p:sp>
    </p:spTree>
    <p:extLst>
      <p:ext uri="{BB962C8B-B14F-4D97-AF65-F5344CB8AC3E}">
        <p14:creationId xmlns:p14="http://schemas.microsoft.com/office/powerpoint/2010/main" val="42328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17C7CB0-4216-3C63-C963-43161B4E1113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 rot="5400000">
            <a:off x="6242155" y="2089545"/>
            <a:ext cx="3799839" cy="487500"/>
          </a:xfrm>
        </p:spPr>
        <p:txBody>
          <a:bodyPr/>
          <a:lstStyle/>
          <a:p>
            <a:r>
              <a:rPr lang="es-CL" dirty="0"/>
              <a:t>RESULTADOS DE LAS PRUEBAS REALIZADAS</a:t>
            </a:r>
          </a:p>
        </p:txBody>
      </p:sp>
      <p:sp>
        <p:nvSpPr>
          <p:cNvPr id="15" name="Google Shape;420;p43">
            <a:extLst>
              <a:ext uri="{FF2B5EF4-FFF2-40B4-BE49-F238E27FC236}">
                <a16:creationId xmlns:a16="http://schemas.microsoft.com/office/drawing/2014/main" id="{2A6BB101-1ED5-22D0-5500-E06CC9F83BDE}"/>
              </a:ext>
            </a:extLst>
          </p:cNvPr>
          <p:cNvSpPr/>
          <p:nvPr/>
        </p:nvSpPr>
        <p:spPr>
          <a:xfrm>
            <a:off x="3396135" y="1095979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Google Shape;325;p37">
            <a:extLst>
              <a:ext uri="{FF2B5EF4-FFF2-40B4-BE49-F238E27FC236}">
                <a16:creationId xmlns:a16="http://schemas.microsoft.com/office/drawing/2014/main" id="{0A4E2D5E-432C-97F3-AC96-67BC23B58146}"/>
              </a:ext>
            </a:extLst>
          </p:cNvPr>
          <p:cNvSpPr/>
          <p:nvPr/>
        </p:nvSpPr>
        <p:spPr>
          <a:xfrm>
            <a:off x="786489" y="953993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679E1B8-E015-FA68-CFD5-A2EB80E49439}"/>
              </a:ext>
            </a:extLst>
          </p:cNvPr>
          <p:cNvSpPr txBox="1"/>
          <p:nvPr/>
        </p:nvSpPr>
        <p:spPr>
          <a:xfrm>
            <a:off x="1107809" y="1147204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Conectividad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71C2B8-DBB6-F7A1-8E1B-0E6C34F4663F}"/>
              </a:ext>
            </a:extLst>
          </p:cNvPr>
          <p:cNvSpPr txBox="1"/>
          <p:nvPr/>
        </p:nvSpPr>
        <p:spPr>
          <a:xfrm>
            <a:off x="3827009" y="1176405"/>
            <a:ext cx="2186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Conexión únicamente por wifi</a:t>
            </a:r>
          </a:p>
        </p:txBody>
      </p:sp>
      <p:sp>
        <p:nvSpPr>
          <p:cNvPr id="19" name="Google Shape;325;p37">
            <a:extLst>
              <a:ext uri="{FF2B5EF4-FFF2-40B4-BE49-F238E27FC236}">
                <a16:creationId xmlns:a16="http://schemas.microsoft.com/office/drawing/2014/main" id="{B33F93BD-3147-4C3B-3EF1-AC4B5F509DD7}"/>
              </a:ext>
            </a:extLst>
          </p:cNvPr>
          <p:cNvSpPr/>
          <p:nvPr/>
        </p:nvSpPr>
        <p:spPr>
          <a:xfrm>
            <a:off x="786489" y="2192912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0" name="Google Shape;325;p37">
            <a:extLst>
              <a:ext uri="{FF2B5EF4-FFF2-40B4-BE49-F238E27FC236}">
                <a16:creationId xmlns:a16="http://schemas.microsoft.com/office/drawing/2014/main" id="{CEB6075E-A4F3-2821-F62B-931DBB90EC63}"/>
              </a:ext>
            </a:extLst>
          </p:cNvPr>
          <p:cNvSpPr/>
          <p:nvPr/>
        </p:nvSpPr>
        <p:spPr>
          <a:xfrm>
            <a:off x="786489" y="3362311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2" name="Google Shape;420;p43">
            <a:extLst>
              <a:ext uri="{FF2B5EF4-FFF2-40B4-BE49-F238E27FC236}">
                <a16:creationId xmlns:a16="http://schemas.microsoft.com/office/drawing/2014/main" id="{A6ADF29E-A701-B252-D488-7E588228CAEE}"/>
              </a:ext>
            </a:extLst>
          </p:cNvPr>
          <p:cNvSpPr/>
          <p:nvPr/>
        </p:nvSpPr>
        <p:spPr>
          <a:xfrm>
            <a:off x="3396136" y="2338355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3" name="Google Shape;420;p43">
            <a:extLst>
              <a:ext uri="{FF2B5EF4-FFF2-40B4-BE49-F238E27FC236}">
                <a16:creationId xmlns:a16="http://schemas.microsoft.com/office/drawing/2014/main" id="{AEAD83A5-894F-643D-5CC5-7E50E83B1AD9}"/>
              </a:ext>
            </a:extLst>
          </p:cNvPr>
          <p:cNvSpPr/>
          <p:nvPr/>
        </p:nvSpPr>
        <p:spPr>
          <a:xfrm>
            <a:off x="3396136" y="3507754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86726C3-CF36-7A56-C3DC-2E02AE611838}"/>
              </a:ext>
            </a:extLst>
          </p:cNvPr>
          <p:cNvSpPr txBox="1"/>
          <p:nvPr/>
        </p:nvSpPr>
        <p:spPr>
          <a:xfrm>
            <a:off x="1107810" y="2388594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Movilidad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C9CB427-2031-AC68-7051-4C218CFE5743}"/>
              </a:ext>
            </a:extLst>
          </p:cNvPr>
          <p:cNvSpPr txBox="1"/>
          <p:nvPr/>
        </p:nvSpPr>
        <p:spPr>
          <a:xfrm>
            <a:off x="1053033" y="3555522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Funcionamiento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BA66578-6B2F-032A-968A-253F6088AB1D}"/>
              </a:ext>
            </a:extLst>
          </p:cNvPr>
          <p:cNvSpPr txBox="1"/>
          <p:nvPr/>
        </p:nvSpPr>
        <p:spPr>
          <a:xfrm>
            <a:off x="3842386" y="2401805"/>
            <a:ext cx="198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Motores y articulaciones funcionan correctamente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AB79416-FAD5-2215-C959-F5C30EBB8626}"/>
              </a:ext>
            </a:extLst>
          </p:cNvPr>
          <p:cNvSpPr txBox="1"/>
          <p:nvPr/>
        </p:nvSpPr>
        <p:spPr>
          <a:xfrm>
            <a:off x="3842386" y="3562911"/>
            <a:ext cx="2186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El robot funciona con normalidad en ambos modos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0066DC1-64C7-965E-C8D7-2E9B4ED7365C}"/>
              </a:ext>
            </a:extLst>
          </p:cNvPr>
          <p:cNvSpPr txBox="1"/>
          <p:nvPr/>
        </p:nvSpPr>
        <p:spPr>
          <a:xfrm>
            <a:off x="3842386" y="3986991"/>
            <a:ext cx="1980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Benjamín Varas</a:t>
            </a:r>
          </a:p>
        </p:txBody>
      </p:sp>
    </p:spTree>
    <p:extLst>
      <p:ext uri="{BB962C8B-B14F-4D97-AF65-F5344CB8AC3E}">
        <p14:creationId xmlns:p14="http://schemas.microsoft.com/office/powerpoint/2010/main" val="28407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AC3B09-C3AB-0125-0D8B-9538BBF56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6243" cy="5143500"/>
          </a:xfrm>
          <a:prstGeom prst="rect">
            <a:avLst/>
          </a:prstGeom>
        </p:spPr>
      </p:pic>
      <p:sp>
        <p:nvSpPr>
          <p:cNvPr id="203" name="Google Shape;203;p30"/>
          <p:cNvSpPr/>
          <p:nvPr/>
        </p:nvSpPr>
        <p:spPr>
          <a:xfrm rot="-5400000">
            <a:off x="6349650" y="643825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dirty="0">
                <a:solidFill>
                  <a:schemeClr val="lt1"/>
                </a:solidFill>
              </a:rPr>
              <a:t>1. Introducción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7137478" y="2918086"/>
            <a:ext cx="1549322" cy="8031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¿Quiénes somos?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¿Cuál es nuestro objetivo</a:t>
            </a:r>
          </a:p>
        </p:txBody>
      </p:sp>
      <p:sp>
        <p:nvSpPr>
          <p:cNvPr id="207" name="Google Shape;207;p30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66EFF-6D1F-A3F5-4E09-48E87A887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5726414" y="928491"/>
            <a:ext cx="3751522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PROBLEMAS ENCONTRADOS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30;p33">
            <a:extLst>
              <a:ext uri="{FF2B5EF4-FFF2-40B4-BE49-F238E27FC236}">
                <a16:creationId xmlns:a16="http://schemas.microsoft.com/office/drawing/2014/main" id="{E3BDA569-BEC0-4FCB-E4E3-7A6CB67EC2DD}"/>
              </a:ext>
            </a:extLst>
          </p:cNvPr>
          <p:cNvSpPr/>
          <p:nvPr/>
        </p:nvSpPr>
        <p:spPr>
          <a:xfrm rot="5400000">
            <a:off x="3003732" y="-977295"/>
            <a:ext cx="2282092" cy="725117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4AB8970-B616-DD13-802F-260E9757C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4" y="2014844"/>
            <a:ext cx="1421987" cy="14219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357EEF-4715-4A0E-CFAC-A7C13BF04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43" y="2049511"/>
            <a:ext cx="1847840" cy="16359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C2CB5B-86BD-4AB7-89EC-A6FDDE697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05" y="2114088"/>
            <a:ext cx="1594388" cy="159438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ED7D5DF-314F-5DD2-5524-BC8375CC318F}"/>
              </a:ext>
            </a:extLst>
          </p:cNvPr>
          <p:cNvSpPr txBox="1"/>
          <p:nvPr/>
        </p:nvSpPr>
        <p:spPr>
          <a:xfrm>
            <a:off x="706174" y="1545338"/>
            <a:ext cx="153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Problemas de conexión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01EEF4-2C60-0B3B-764C-B796BE4F5C8F}"/>
              </a:ext>
            </a:extLst>
          </p:cNvPr>
          <p:cNvSpPr txBox="1"/>
          <p:nvPr/>
        </p:nvSpPr>
        <p:spPr>
          <a:xfrm>
            <a:off x="3124488" y="1545338"/>
            <a:ext cx="175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Problemas en el desarrollo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80610B-2F98-92F1-7FD9-D3E7CC1A0FF2}"/>
              </a:ext>
            </a:extLst>
          </p:cNvPr>
          <p:cNvSpPr txBox="1"/>
          <p:nvPr/>
        </p:nvSpPr>
        <p:spPr>
          <a:xfrm>
            <a:off x="5837537" y="1526291"/>
            <a:ext cx="175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Problemas de gestión de recursos</a:t>
            </a:r>
          </a:p>
        </p:txBody>
      </p:sp>
    </p:spTree>
    <p:extLst>
      <p:ext uri="{BB962C8B-B14F-4D97-AF65-F5344CB8AC3E}">
        <p14:creationId xmlns:p14="http://schemas.microsoft.com/office/powerpoint/2010/main" val="417240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>
            <a:off x="2580354" y="2173963"/>
            <a:ext cx="3983292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PRODUCTO FINAL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9"/>
          <p:cNvSpPr/>
          <p:nvPr/>
        </p:nvSpPr>
        <p:spPr>
          <a:xfrm rot="5400000">
            <a:off x="2892600" y="-82650"/>
            <a:ext cx="3358800" cy="5026500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5" name="Google Shape;575;p49"/>
          <p:cNvSpPr txBox="1">
            <a:spLocks noGrp="1"/>
          </p:cNvSpPr>
          <p:nvPr>
            <p:ph type="ctrTitle"/>
          </p:nvPr>
        </p:nvSpPr>
        <p:spPr>
          <a:xfrm>
            <a:off x="3473661" y="751200"/>
            <a:ext cx="260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solidFill>
                  <a:schemeClr val="lt1"/>
                </a:solidFill>
              </a:rPr>
              <a:t>Conclusión</a:t>
            </a:r>
            <a:endParaRPr sz="3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17C7CB0-4216-3C63-C963-43161B4E1113}"/>
              </a:ext>
            </a:extLst>
          </p:cNvPr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r>
              <a:rPr lang="es-CL" dirty="0"/>
              <a:t>PERSONAL</a:t>
            </a:r>
          </a:p>
        </p:txBody>
      </p:sp>
      <p:sp>
        <p:nvSpPr>
          <p:cNvPr id="15" name="Google Shape;420;p43">
            <a:extLst>
              <a:ext uri="{FF2B5EF4-FFF2-40B4-BE49-F238E27FC236}">
                <a16:creationId xmlns:a16="http://schemas.microsoft.com/office/drawing/2014/main" id="{2A6BB101-1ED5-22D0-5500-E06CC9F83BDE}"/>
              </a:ext>
            </a:extLst>
          </p:cNvPr>
          <p:cNvSpPr/>
          <p:nvPr/>
        </p:nvSpPr>
        <p:spPr>
          <a:xfrm>
            <a:off x="3396136" y="575361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Google Shape;325;p37">
            <a:extLst>
              <a:ext uri="{FF2B5EF4-FFF2-40B4-BE49-F238E27FC236}">
                <a16:creationId xmlns:a16="http://schemas.microsoft.com/office/drawing/2014/main" id="{0A4E2D5E-432C-97F3-AC96-67BC23B58146}"/>
              </a:ext>
            </a:extLst>
          </p:cNvPr>
          <p:cNvSpPr/>
          <p:nvPr/>
        </p:nvSpPr>
        <p:spPr>
          <a:xfrm>
            <a:off x="786490" y="433375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679E1B8-E015-FA68-CFD5-A2EB80E49439}"/>
              </a:ext>
            </a:extLst>
          </p:cNvPr>
          <p:cNvSpPr txBox="1"/>
          <p:nvPr/>
        </p:nvSpPr>
        <p:spPr>
          <a:xfrm>
            <a:off x="1107810" y="626586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Analista Programador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71C2B8-DBB6-F7A1-8E1B-0E6C34F4663F}"/>
              </a:ext>
            </a:extLst>
          </p:cNvPr>
          <p:cNvSpPr txBox="1"/>
          <p:nvPr/>
        </p:nvSpPr>
        <p:spPr>
          <a:xfrm>
            <a:off x="3827010" y="629597"/>
            <a:ext cx="198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Hernán </a:t>
            </a:r>
            <a:r>
              <a:rPr lang="es-CL" sz="1000" dirty="0" err="1">
                <a:solidFill>
                  <a:schemeClr val="bg1"/>
                </a:solidFill>
              </a:rPr>
              <a:t>Vazque</a:t>
            </a:r>
            <a:endParaRPr lang="es-CL" sz="1000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Bairon </a:t>
            </a:r>
            <a:r>
              <a:rPr lang="es-CL" sz="1000" dirty="0" err="1">
                <a:solidFill>
                  <a:schemeClr val="bg1"/>
                </a:solidFill>
              </a:rPr>
              <a:t>Nuñez</a:t>
            </a:r>
            <a:endParaRPr lang="es-CL" sz="1000" dirty="0">
              <a:solidFill>
                <a:schemeClr val="bg1"/>
              </a:solidFill>
            </a:endParaRPr>
          </a:p>
        </p:txBody>
      </p:sp>
      <p:sp>
        <p:nvSpPr>
          <p:cNvPr id="19" name="Google Shape;325;p37">
            <a:extLst>
              <a:ext uri="{FF2B5EF4-FFF2-40B4-BE49-F238E27FC236}">
                <a16:creationId xmlns:a16="http://schemas.microsoft.com/office/drawing/2014/main" id="{B33F93BD-3147-4C3B-3EF1-AC4B5F509DD7}"/>
              </a:ext>
            </a:extLst>
          </p:cNvPr>
          <p:cNvSpPr/>
          <p:nvPr/>
        </p:nvSpPr>
        <p:spPr>
          <a:xfrm>
            <a:off x="786489" y="1530392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0" name="Google Shape;325;p37">
            <a:extLst>
              <a:ext uri="{FF2B5EF4-FFF2-40B4-BE49-F238E27FC236}">
                <a16:creationId xmlns:a16="http://schemas.microsoft.com/office/drawing/2014/main" id="{CEB6075E-A4F3-2821-F62B-931DBB90EC63}"/>
              </a:ext>
            </a:extLst>
          </p:cNvPr>
          <p:cNvSpPr/>
          <p:nvPr/>
        </p:nvSpPr>
        <p:spPr>
          <a:xfrm>
            <a:off x="786489" y="2639275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1" name="Google Shape;325;p37">
            <a:extLst>
              <a:ext uri="{FF2B5EF4-FFF2-40B4-BE49-F238E27FC236}">
                <a16:creationId xmlns:a16="http://schemas.microsoft.com/office/drawing/2014/main" id="{920EC820-A410-1176-66D8-15A40C2BB008}"/>
              </a:ext>
            </a:extLst>
          </p:cNvPr>
          <p:cNvSpPr/>
          <p:nvPr/>
        </p:nvSpPr>
        <p:spPr>
          <a:xfrm>
            <a:off x="786489" y="3734784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2" name="Google Shape;420;p43">
            <a:extLst>
              <a:ext uri="{FF2B5EF4-FFF2-40B4-BE49-F238E27FC236}">
                <a16:creationId xmlns:a16="http://schemas.microsoft.com/office/drawing/2014/main" id="{A6ADF29E-A701-B252-D488-7E588228CAEE}"/>
              </a:ext>
            </a:extLst>
          </p:cNvPr>
          <p:cNvSpPr/>
          <p:nvPr/>
        </p:nvSpPr>
        <p:spPr>
          <a:xfrm>
            <a:off x="3396136" y="1675835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3" name="Google Shape;420;p43">
            <a:extLst>
              <a:ext uri="{FF2B5EF4-FFF2-40B4-BE49-F238E27FC236}">
                <a16:creationId xmlns:a16="http://schemas.microsoft.com/office/drawing/2014/main" id="{AEAD83A5-894F-643D-5CC5-7E50E83B1AD9}"/>
              </a:ext>
            </a:extLst>
          </p:cNvPr>
          <p:cNvSpPr/>
          <p:nvPr/>
        </p:nvSpPr>
        <p:spPr>
          <a:xfrm>
            <a:off x="3396136" y="2784718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4" name="Google Shape;420;p43">
            <a:extLst>
              <a:ext uri="{FF2B5EF4-FFF2-40B4-BE49-F238E27FC236}">
                <a16:creationId xmlns:a16="http://schemas.microsoft.com/office/drawing/2014/main" id="{FFFBEFC7-30E0-877C-5D77-68F04F15507C}"/>
              </a:ext>
            </a:extLst>
          </p:cNvPr>
          <p:cNvSpPr/>
          <p:nvPr/>
        </p:nvSpPr>
        <p:spPr>
          <a:xfrm>
            <a:off x="3396136" y="3893601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86726C3-CF36-7A56-C3DC-2E02AE611838}"/>
              </a:ext>
            </a:extLst>
          </p:cNvPr>
          <p:cNvSpPr txBox="1"/>
          <p:nvPr/>
        </p:nvSpPr>
        <p:spPr>
          <a:xfrm>
            <a:off x="1107810" y="1726074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Project Manager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C9CB427-2031-AC68-7051-4C218CFE5743}"/>
              </a:ext>
            </a:extLst>
          </p:cNvPr>
          <p:cNvSpPr txBox="1"/>
          <p:nvPr/>
        </p:nvSpPr>
        <p:spPr>
          <a:xfrm>
            <a:off x="1053033" y="2832486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Social Media Manager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F15B3A4-ACA1-15CE-F8DF-96EAE81F2333}"/>
              </a:ext>
            </a:extLst>
          </p:cNvPr>
          <p:cNvSpPr txBox="1"/>
          <p:nvPr/>
        </p:nvSpPr>
        <p:spPr>
          <a:xfrm>
            <a:off x="1111880" y="3927995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Administración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BA66578-6B2F-032A-968A-253F6088AB1D}"/>
              </a:ext>
            </a:extLst>
          </p:cNvPr>
          <p:cNvSpPr txBox="1"/>
          <p:nvPr/>
        </p:nvSpPr>
        <p:spPr>
          <a:xfrm>
            <a:off x="3842386" y="1739285"/>
            <a:ext cx="1980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Hernán </a:t>
            </a:r>
            <a:r>
              <a:rPr lang="es-CL" sz="1000" dirty="0" err="1">
                <a:solidFill>
                  <a:schemeClr val="bg1"/>
                </a:solidFill>
              </a:rPr>
              <a:t>Vazque</a:t>
            </a:r>
            <a:endParaRPr lang="es-CL" sz="1000" dirty="0">
              <a:solidFill>
                <a:schemeClr val="bg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AB79416-FAD5-2215-C959-F5C30EBB8626}"/>
              </a:ext>
            </a:extLst>
          </p:cNvPr>
          <p:cNvSpPr txBox="1"/>
          <p:nvPr/>
        </p:nvSpPr>
        <p:spPr>
          <a:xfrm>
            <a:off x="3827010" y="2843949"/>
            <a:ext cx="198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Juan Yampara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Joaquín Guarachi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0066DC1-64C7-965E-C8D7-2E9B4ED7365C}"/>
              </a:ext>
            </a:extLst>
          </p:cNvPr>
          <p:cNvSpPr txBox="1"/>
          <p:nvPr/>
        </p:nvSpPr>
        <p:spPr>
          <a:xfrm>
            <a:off x="3842386" y="3986991"/>
            <a:ext cx="1980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Benjamín Varas</a:t>
            </a:r>
          </a:p>
        </p:txBody>
      </p:sp>
    </p:spTree>
    <p:extLst>
      <p:ext uri="{BB962C8B-B14F-4D97-AF65-F5344CB8AC3E}">
        <p14:creationId xmlns:p14="http://schemas.microsoft.com/office/powerpoint/2010/main" val="17955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200" y="541750"/>
            <a:ext cx="7195801" cy="405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/>
          <p:nvPr/>
        </p:nvSpPr>
        <p:spPr>
          <a:xfrm rot="-5400000" flipH="1">
            <a:off x="3168750" y="1947125"/>
            <a:ext cx="1440300" cy="38814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 txBox="1">
            <a:spLocks noGrp="1"/>
          </p:cNvSpPr>
          <p:nvPr>
            <p:ph type="ctrTitle"/>
          </p:nvPr>
        </p:nvSpPr>
        <p:spPr>
          <a:xfrm rot="-5400000">
            <a:off x="-894827" y="2269984"/>
            <a:ext cx="4059902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NUESTRO OBJETIVO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3" name="Google Shape;223;p32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CL" sz="1200" dirty="0">
                <a:solidFill>
                  <a:schemeClr val="lt1"/>
                </a:solidFill>
              </a:rPr>
              <a:t>Elaborar de un robot usando conocimientos de la programación, física y matemáticas en conjunto con un kit de partes del robot</a:t>
            </a:r>
            <a:r>
              <a:rPr lang="es-CL" dirty="0">
                <a:solidFill>
                  <a:schemeClr val="lt1"/>
                </a:solidFill>
              </a:rPr>
              <a:t>.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26F2FF-141A-435E-5C4D-EA270B508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87374" y="178387"/>
            <a:ext cx="5143499" cy="4786727"/>
          </a:xfrm>
          <a:prstGeom prst="rect">
            <a:avLst/>
          </a:prstGeom>
        </p:spPr>
      </p:pic>
      <p:sp>
        <p:nvSpPr>
          <p:cNvPr id="203" name="Google Shape;203;p30"/>
          <p:cNvSpPr/>
          <p:nvPr/>
        </p:nvSpPr>
        <p:spPr>
          <a:xfrm rot="-5400000">
            <a:off x="6363602" y="440153"/>
            <a:ext cx="1275515" cy="34483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075695" y="1728025"/>
            <a:ext cx="3556861" cy="99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lt1"/>
                </a:solidFill>
              </a:rPr>
              <a:t>2</a:t>
            </a:r>
            <a:r>
              <a:rPr lang="es-CL" sz="2800" dirty="0">
                <a:solidFill>
                  <a:schemeClr val="lt1"/>
                </a:solidFill>
              </a:rPr>
              <a:t>. </a:t>
            </a:r>
            <a:r>
              <a:rPr lang="es-CL" dirty="0">
                <a:solidFill>
                  <a:schemeClr val="lt1"/>
                </a:solidFill>
              </a:rPr>
              <a:t>DESARROLLO DEL PROYECTO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7083234" y="2926068"/>
            <a:ext cx="1642312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Nuestra propuesta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Diagramas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Planificación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Costos</a:t>
            </a:r>
            <a:endParaRPr dirty="0"/>
          </a:p>
        </p:txBody>
      </p:sp>
      <p:sp>
        <p:nvSpPr>
          <p:cNvPr id="207" name="Google Shape;207;p30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66EFF-6D1F-A3F5-4E09-48E87A887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277E56B1-76E5-DE2C-A655-96A9146E6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875" y="538515"/>
            <a:ext cx="3960600" cy="631800"/>
          </a:xfrm>
        </p:spPr>
        <p:txBody>
          <a:bodyPr/>
          <a:lstStyle/>
          <a:p>
            <a:r>
              <a:rPr lang="es-CL" sz="2400" b="1" dirty="0">
                <a:latin typeface="Livvic" pitchFamily="2" charset="0"/>
              </a:rPr>
              <a:t>ROBO-CLEANER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BA1138-6989-6684-2708-4AF875229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15" y="1725478"/>
            <a:ext cx="3630507" cy="20421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C70C45D-BBEE-29F7-AA05-604156F13E5C}"/>
              </a:ext>
            </a:extLst>
          </p:cNvPr>
          <p:cNvSpPr txBox="1"/>
          <p:nvPr/>
        </p:nvSpPr>
        <p:spPr>
          <a:xfrm>
            <a:off x="1092631" y="2177512"/>
            <a:ext cx="3479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526AB6-C3DE-93D3-D917-2FB7C7C6D8FC}"/>
              </a:ext>
            </a:extLst>
          </p:cNvPr>
          <p:cNvSpPr txBox="1"/>
          <p:nvPr/>
        </p:nvSpPr>
        <p:spPr>
          <a:xfrm>
            <a:off x="755875" y="2278373"/>
            <a:ext cx="1837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Limpia Obstáculos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836A75-C45D-85F7-7B3A-6731CD7E3E23}"/>
              </a:ext>
            </a:extLst>
          </p:cNvPr>
          <p:cNvSpPr txBox="1"/>
          <p:nvPr/>
        </p:nvSpPr>
        <p:spPr>
          <a:xfrm>
            <a:off x="6474444" y="1140120"/>
            <a:ext cx="200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Modificable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DDA82B-A066-7779-616E-0633A016F878}"/>
              </a:ext>
            </a:extLst>
          </p:cNvPr>
          <p:cNvSpPr txBox="1"/>
          <p:nvPr/>
        </p:nvSpPr>
        <p:spPr>
          <a:xfrm>
            <a:off x="6680528" y="3247200"/>
            <a:ext cx="152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Fácil Uso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AD8C49-D0B7-128C-9992-57154CAC4F8A}"/>
              </a:ext>
            </a:extLst>
          </p:cNvPr>
          <p:cNvSpPr txBox="1"/>
          <p:nvPr/>
        </p:nvSpPr>
        <p:spPr>
          <a:xfrm>
            <a:off x="1674759" y="4190400"/>
            <a:ext cx="1946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Educativo</a:t>
            </a:r>
          </a:p>
        </p:txBody>
      </p:sp>
    </p:spTree>
    <p:extLst>
      <p:ext uri="{BB962C8B-B14F-4D97-AF65-F5344CB8AC3E}">
        <p14:creationId xmlns:p14="http://schemas.microsoft.com/office/powerpoint/2010/main" val="6290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51FBC82-3571-889F-10CD-265FADC9A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EAB7D60D-BD3A-60A2-7133-F6D8052C3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FUNDAMENTOS FÍSICOS</a:t>
            </a:r>
          </a:p>
        </p:txBody>
      </p:sp>
      <p:pic>
        <p:nvPicPr>
          <p:cNvPr id="1026" name="Picture 2" descr="MOVIMIENTO CIRCULAR Flashcards | Quizlet">
            <a:extLst>
              <a:ext uri="{FF2B5EF4-FFF2-40B4-BE49-F238E27FC236}">
                <a16:creationId xmlns:a16="http://schemas.microsoft.com/office/drawing/2014/main" id="{6D3A19C4-0D6D-A457-4BBC-1A3760259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7" y="1246695"/>
            <a:ext cx="47625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2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EF31D67-8125-9A15-7FA5-FDFCB6DCC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09" y="1451537"/>
            <a:ext cx="7148856" cy="23700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4A7E58-5AA1-C1C2-5F2C-C1E2D4B08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ASIGNACIÓN DEL TIEMPO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1FBC82-3571-889F-10CD-265FADC9A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318</Words>
  <Application>Microsoft Office PowerPoint</Application>
  <PresentationFormat>Presentación en pantalla (16:9)</PresentationFormat>
  <Paragraphs>109</Paragraphs>
  <Slides>32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Roboto</vt:lpstr>
      <vt:lpstr>Arial</vt:lpstr>
      <vt:lpstr>Livvic</vt:lpstr>
      <vt:lpstr>Catamaran Light</vt:lpstr>
      <vt:lpstr>Fira Sans Extra Condensed Medium</vt:lpstr>
      <vt:lpstr>Engineering Project Proposal by Slidesgo</vt:lpstr>
      <vt:lpstr>TRABAJO PROYECTO 1</vt:lpstr>
      <vt:lpstr>TABLA DE CONTENIDO</vt:lpstr>
      <vt:lpstr>1. Introducción</vt:lpstr>
      <vt:lpstr>PERSONAL</vt:lpstr>
      <vt:lpstr>NUESTRO OBJETIVO</vt:lpstr>
      <vt:lpstr>2. DESARROLLO DEL PROYECTO</vt:lpstr>
      <vt:lpstr>Presentación de PowerPoint</vt:lpstr>
      <vt:lpstr>FUNDAMENTOS FÍSICOS</vt:lpstr>
      <vt:lpstr>ASIGNACIÓN DEL TIEMPO</vt:lpstr>
      <vt:lpstr>ASIGNACIÓN DEL TIEMPO</vt:lpstr>
      <vt:lpstr>ASIGNACIÓN DEL TIEMPO</vt:lpstr>
      <vt:lpstr>DIAGRAMA</vt:lpstr>
      <vt:lpstr>COSTOS</vt:lpstr>
      <vt:lpstr>COSTOS</vt:lpstr>
      <vt:lpstr>3. RESULTADOS</vt:lpstr>
      <vt:lpstr>CONSTRUCCIÓN: versión 1</vt:lpstr>
      <vt:lpstr>CONSTRUCCIÓN: versión 2</vt:lpstr>
      <vt:lpstr>CONSTRUCCIÓN DEL ROBOT: ver. Final</vt:lpstr>
      <vt:lpstr>CONSTRUCCIÓN DEL ROBOT: ver. final</vt:lpstr>
      <vt:lpstr>DIAGRAMA: Conexión</vt:lpstr>
      <vt:lpstr>INTERFAZ</vt:lpstr>
      <vt:lpstr>DESCRIPCIÓN DE PROGRAMA 1</vt:lpstr>
      <vt:lpstr>DESCRIPCIÓN DE PROGRAMA 1</vt:lpstr>
      <vt:lpstr>DESCRIPCIÓN DE PROGRAMA 1</vt:lpstr>
      <vt:lpstr>DESCRIPCIÓN DE PROGRAMA 1</vt:lpstr>
      <vt:lpstr>DESCRIPCIÓN DE PROGRAMA 2</vt:lpstr>
      <vt:lpstr>DESCRIPCIÓN DE PROGRAMA 3</vt:lpstr>
      <vt:lpstr>PRUEBAS REALIZADAS</vt:lpstr>
      <vt:lpstr>RESULTADOS DE LAS PRUEBAS REALIZADAS</vt:lpstr>
      <vt:lpstr>PROBLEMAS ENCONTRADOS</vt:lpstr>
      <vt:lpstr>PRODUCTO FINAL</vt:lpstr>
      <vt:lpstr>Conclusión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PROYECTO 1 </dc:title>
  <cp:lastModifiedBy>bayron nuñez</cp:lastModifiedBy>
  <cp:revision>27</cp:revision>
  <dcterms:modified xsi:type="dcterms:W3CDTF">2022-12-19T04:16:07Z</dcterms:modified>
</cp:coreProperties>
</file>