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Proxima Nova"/>
      <p:regular r:id="rId30"/>
      <p:bold r:id="rId31"/>
      <p:italic r:id="rId32"/>
      <p:boldItalic r:id="rId33"/>
    </p:embeddedFont>
    <p:embeddedFont>
      <p:font typeface="Source Sans Pro SemiBold"/>
      <p:regular r:id="rId34"/>
      <p:bold r:id="rId35"/>
      <p:italic r:id="rId36"/>
      <p:boldItalic r:id="rId37"/>
    </p:embeddedFon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hbdkIY7tz01TDZmqjCtXotMARpN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BENJAMIN ISAAC GOMEZ CAVOUR"/>
  <p:cmAuthor clrIdx="1" id="1" initials="" lastIdx="1" name="TOMAS IGNACIO SILVA MUNO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aleway-regular.fntdata"/><Relationship Id="rId25" Type="http://schemas.openxmlformats.org/officeDocument/2006/relationships/slide" Target="slides/slide19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5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4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7.xml"/><Relationship Id="rId35" Type="http://schemas.openxmlformats.org/officeDocument/2006/relationships/font" Target="fonts/SourceSansProSemiBold-bold.fntdata"/><Relationship Id="rId12" Type="http://schemas.openxmlformats.org/officeDocument/2006/relationships/slide" Target="slides/slide6.xml"/><Relationship Id="rId34" Type="http://schemas.openxmlformats.org/officeDocument/2006/relationships/font" Target="fonts/SourceSansProSemiBold-regular.fntdata"/><Relationship Id="rId15" Type="http://schemas.openxmlformats.org/officeDocument/2006/relationships/slide" Target="slides/slide9.xml"/><Relationship Id="rId37" Type="http://schemas.openxmlformats.org/officeDocument/2006/relationships/font" Target="fonts/SourceSansProSemiBold-boldItalic.fntdata"/><Relationship Id="rId14" Type="http://schemas.openxmlformats.org/officeDocument/2006/relationships/slide" Target="slides/slide8.xml"/><Relationship Id="rId36" Type="http://schemas.openxmlformats.org/officeDocument/2006/relationships/font" Target="fonts/SourceSansProSemiBold-italic.fntdata"/><Relationship Id="rId17" Type="http://schemas.openxmlformats.org/officeDocument/2006/relationships/slide" Target="slides/slide11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10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2-15T01:20:00.145">
    <p:pos x="552" y="1235"/>
    <p:text>momento ingenieril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lYeNtgM"/>
      </p:ext>
    </p:extLst>
  </p:cm>
  <p:cm authorId="1" idx="1" dt="2022-12-15T01:20:00.145">
    <p:pos x="552" y="1235"/>
    <p:text>ingeniero momen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lYeNtg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Pnacho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bnja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b9daf10d5c_56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b9daf10d5c_56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BENJA LISTO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garcias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DANI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DANIEL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Q EPSAO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FranciscO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PANCHO oe tomas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9daf10d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9daf10d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9daf10d5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9daf10d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Toma´s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tomas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tomas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tomas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banja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8" name="Google Shape;18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" name="Google Shape;19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VhZCBLSVjAwljij0YSmZU5GGprhEspk7/view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"/>
              <a:t>Presentación Final </a:t>
            </a:r>
            <a:endParaRPr/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485875" y="1738075"/>
            <a:ext cx="26388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>
                <a:solidFill>
                  <a:srgbClr val="434343"/>
                </a:solidFill>
              </a:rPr>
              <a:t>Proyectos I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1600">
                <a:solidFill>
                  <a:srgbClr val="434343"/>
                </a:solidFill>
              </a:rPr>
              <a:t>Profesor Humberto Urrutia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3124675" y="1710750"/>
            <a:ext cx="55449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>
                <a:solidFill>
                  <a:srgbClr val="434343"/>
                </a:solidFill>
              </a:rPr>
              <a:t>Integrantes</a:t>
            </a:r>
            <a:endParaRPr>
              <a:solidFill>
                <a:srgbClr val="434343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1600">
                <a:solidFill>
                  <a:srgbClr val="434343"/>
                </a:solidFill>
              </a:rPr>
              <a:t>Daniel A.  Benjamín G.  Francisco P.  Tomás S.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0134" y="4174025"/>
            <a:ext cx="2041466" cy="7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00" y="4257725"/>
            <a:ext cx="2507450" cy="5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372100" y="526350"/>
            <a:ext cx="865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/>
              <a:t>Muestra del Robot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4800"/>
              <a:buNone/>
            </a:pPr>
            <a:r>
              <a:rPr i="1" lang="es" sz="2400"/>
              <a:t>Principales funcionalidades del robot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b9daf10d5c_56_37" title="roboc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idx="2" type="body"/>
          </p:nvPr>
        </p:nvSpPr>
        <p:spPr>
          <a:xfrm>
            <a:off x="4939500" y="0"/>
            <a:ext cx="3837000" cy="50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 sz="2000"/>
              <a:t>Componente de Movimiento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Sistema de Orugas y Ruedas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Engranaje reforzado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 sz="2000"/>
              <a:t>Componente de Disparo</a:t>
            </a:r>
            <a:endParaRPr b="1" sz="1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Sistema de disparo  y recarga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Catapulta </a:t>
            </a:r>
            <a:r>
              <a:rPr i="1" lang="es" sz="1500"/>
              <a:t>(mov. parabólico)</a:t>
            </a:r>
            <a:endParaRPr i="1"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 sz="2000"/>
              <a:t>Chasis del Robot</a:t>
            </a:r>
            <a:endParaRPr b="1" sz="1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Sistema de sensores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Conexión Brick-Base y Catapulta-Base</a:t>
            </a:r>
            <a:endParaRPr sz="1500"/>
          </a:p>
        </p:txBody>
      </p:sp>
      <p:sp>
        <p:nvSpPr>
          <p:cNvPr id="162" name="Google Shape;162;p10"/>
          <p:cNvSpPr txBox="1"/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/>
              <a:t>Componentes Finales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600">
                <a:solidFill>
                  <a:srgbClr val="434343"/>
                </a:solidFill>
              </a:rPr>
              <a:t>El proyecto funciona con tres programas escritos en Python, dos presentes dentro del robot y uno controlado por el usuario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s" sz="1600">
                <a:solidFill>
                  <a:srgbClr val="434343"/>
                </a:solidFill>
              </a:rPr>
              <a:t>Para concretar la conexión se requiere estar conectado a la misma conexión Wifi y saber la dirección IPv4 del robot a conectar. 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1600"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7175" y="751775"/>
            <a:ext cx="1748876" cy="17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/>
        </p:nvSpPr>
        <p:spPr>
          <a:xfrm>
            <a:off x="7419800" y="897825"/>
            <a:ext cx="9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main.py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7349050" y="1814875"/>
            <a:ext cx="14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Funciones.py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1" name="Google Shape;171;p11"/>
          <p:cNvCxnSpPr>
            <a:stCxn id="168" idx="3"/>
            <a:endCxn id="172" idx="1"/>
          </p:cNvCxnSpPr>
          <p:nvPr/>
        </p:nvCxnSpPr>
        <p:spPr>
          <a:xfrm flipH="1" rot="10800000">
            <a:off x="5556051" y="1097913"/>
            <a:ext cx="914400" cy="528300"/>
          </a:xfrm>
          <a:prstGeom prst="straightConnector1">
            <a:avLst/>
          </a:prstGeom>
          <a:noFill/>
          <a:ln cap="flat" cmpd="sng" w="9525">
            <a:solidFill>
              <a:srgbClr val="20272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" name="Google Shape;173;p11"/>
          <p:cNvCxnSpPr>
            <a:stCxn id="168" idx="3"/>
            <a:endCxn id="174" idx="1"/>
          </p:cNvCxnSpPr>
          <p:nvPr/>
        </p:nvCxnSpPr>
        <p:spPr>
          <a:xfrm>
            <a:off x="5556051" y="1626213"/>
            <a:ext cx="914400" cy="388800"/>
          </a:xfrm>
          <a:prstGeom prst="straightConnector1">
            <a:avLst/>
          </a:prstGeom>
          <a:noFill/>
          <a:ln cap="flat" cmpd="sng" w="9525">
            <a:solidFill>
              <a:srgbClr val="20272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0375" y="1626225"/>
            <a:ext cx="777501" cy="7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0375" y="709175"/>
            <a:ext cx="777501" cy="7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0338" y="2571738"/>
            <a:ext cx="2045750" cy="20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0375" y="3205850"/>
            <a:ext cx="777501" cy="77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7143188" y="3359150"/>
            <a:ext cx="14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interfaz.py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8" name="Google Shape;178;p11"/>
          <p:cNvCxnSpPr>
            <a:stCxn id="175" idx="3"/>
            <a:endCxn id="176" idx="1"/>
          </p:cNvCxnSpPr>
          <p:nvPr/>
        </p:nvCxnSpPr>
        <p:spPr>
          <a:xfrm>
            <a:off x="5786088" y="3594613"/>
            <a:ext cx="684300" cy="0"/>
          </a:xfrm>
          <a:prstGeom prst="straightConnector1">
            <a:avLst/>
          </a:prstGeom>
          <a:noFill/>
          <a:ln cap="flat" cmpd="sng" w="9525">
            <a:solidFill>
              <a:srgbClr val="20272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9" name="Google Shape;179;p11"/>
          <p:cNvSpPr txBox="1"/>
          <p:nvPr>
            <p:ph type="title"/>
          </p:nvPr>
        </p:nvSpPr>
        <p:spPr>
          <a:xfrm>
            <a:off x="311700" y="405300"/>
            <a:ext cx="3315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200"/>
              <a:t>Los programas</a:t>
            </a:r>
            <a:endParaRPr sz="32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idx="1" type="body"/>
          </p:nvPr>
        </p:nvSpPr>
        <p:spPr>
          <a:xfrm>
            <a:off x="59912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800">
                <a:solidFill>
                  <a:srgbClr val="434343"/>
                </a:solidFill>
              </a:rPr>
              <a:t>Nos enfocamos en hacer el uso de la interfaz gráfica lo más sencilla posible.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s" sz="1800">
                <a:solidFill>
                  <a:srgbClr val="434343"/>
                </a:solidFill>
              </a:rPr>
              <a:t>La interfaz únicamente cuenta con los botones asociados a los comandos que el usuario quiera ejecutar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1600"/>
          </a:p>
        </p:txBody>
      </p:sp>
      <p:sp>
        <p:nvSpPr>
          <p:cNvPr id="185" name="Google Shape;185;p12"/>
          <p:cNvSpPr/>
          <p:nvPr/>
        </p:nvSpPr>
        <p:spPr>
          <a:xfrm>
            <a:off x="469413" y="449700"/>
            <a:ext cx="4068000" cy="4244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925" y="548106"/>
            <a:ext cx="3890975" cy="40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>
            <p:ph type="title"/>
          </p:nvPr>
        </p:nvSpPr>
        <p:spPr>
          <a:xfrm>
            <a:off x="5057300" y="342225"/>
            <a:ext cx="3741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200"/>
              <a:t>La Interfaz Gráfica</a:t>
            </a:r>
            <a:endParaRPr sz="32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/>
              <a:t>Manual de usuario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type="title"/>
          </p:nvPr>
        </p:nvSpPr>
        <p:spPr>
          <a:xfrm>
            <a:off x="311700" y="276200"/>
            <a:ext cx="3315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El Manual de usuario</a:t>
            </a:r>
            <a:endParaRPr/>
          </a:p>
        </p:txBody>
      </p:sp>
      <p:sp>
        <p:nvSpPr>
          <p:cNvPr id="198" name="Google Shape;198;p16"/>
          <p:cNvSpPr txBox="1"/>
          <p:nvPr>
            <p:ph idx="1" type="body"/>
          </p:nvPr>
        </p:nvSpPr>
        <p:spPr>
          <a:xfrm>
            <a:off x="184700" y="1173700"/>
            <a:ext cx="3917400" cy="3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700">
                <a:solidFill>
                  <a:srgbClr val="434343"/>
                </a:solidFill>
              </a:rPr>
              <a:t>El enfoque dado al manual se centra en dar los detalles más importantes para que hasta la persona menos familiarizada pueda usar nuestro producto.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s" sz="1300">
                <a:solidFill>
                  <a:srgbClr val="434343"/>
                </a:solidFill>
              </a:rPr>
              <a:t>Dentro del manual se detallan cosas como:</a:t>
            </a:r>
            <a:endParaRPr sz="1300">
              <a:solidFill>
                <a:srgbClr val="434343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</a:pPr>
            <a:r>
              <a:rPr b="1" lang="es" sz="1300">
                <a:solidFill>
                  <a:srgbClr val="434343"/>
                </a:solidFill>
              </a:rPr>
              <a:t>Cómo realizar la conexión</a:t>
            </a:r>
            <a:endParaRPr b="1" sz="1300">
              <a:solidFill>
                <a:srgbClr val="434343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</a:pPr>
            <a:r>
              <a:rPr b="1" lang="es" sz="1300">
                <a:solidFill>
                  <a:srgbClr val="434343"/>
                </a:solidFill>
              </a:rPr>
              <a:t>Cómo usar la interfaz</a:t>
            </a:r>
            <a:endParaRPr b="1" sz="1300">
              <a:solidFill>
                <a:srgbClr val="434343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</a:pPr>
            <a:r>
              <a:rPr b="1" lang="es" sz="1300">
                <a:solidFill>
                  <a:srgbClr val="434343"/>
                </a:solidFill>
              </a:rPr>
              <a:t>Cómo usar el robot</a:t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s" sz="1300"/>
              <a:t>Entre otros.</a:t>
            </a:r>
            <a:endParaRPr sz="1300"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1600"/>
          </a:p>
        </p:txBody>
      </p:sp>
      <p:pic>
        <p:nvPicPr>
          <p:cNvPr id="199" name="Google Shape;1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884" y="139700"/>
            <a:ext cx="3125366" cy="30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125" y="3225125"/>
            <a:ext cx="1720850" cy="17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2713" y="3524775"/>
            <a:ext cx="1121526" cy="112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>
            <p:ph idx="1" type="body"/>
          </p:nvPr>
        </p:nvSpPr>
        <p:spPr>
          <a:xfrm>
            <a:off x="1102050" y="4421075"/>
            <a:ext cx="69399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/>
              <a:t>Manual de usuario disponible en pomerape.redmine.cl</a:t>
            </a:r>
            <a:endParaRPr/>
          </a:p>
        </p:txBody>
      </p:sp>
      <p:pic>
        <p:nvPicPr>
          <p:cNvPr id="207" name="Google Shape;2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050" y="317500"/>
            <a:ext cx="3177625" cy="3925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8" name="Google Shape;2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225" y="3357926"/>
            <a:ext cx="3962400" cy="8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/>
          <p:nvPr>
            <p:ph type="title"/>
          </p:nvPr>
        </p:nvSpPr>
        <p:spPr>
          <a:xfrm>
            <a:off x="280775" y="421200"/>
            <a:ext cx="52506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200"/>
              <a:t>Conclusión del Proyecto</a:t>
            </a:r>
            <a:endParaRPr sz="3200"/>
          </a:p>
        </p:txBody>
      </p:sp>
      <p:sp>
        <p:nvSpPr>
          <p:cNvPr id="214" name="Google Shape;214;p18"/>
          <p:cNvSpPr txBox="1"/>
          <p:nvPr>
            <p:ph idx="1" type="body"/>
          </p:nvPr>
        </p:nvSpPr>
        <p:spPr>
          <a:xfrm>
            <a:off x="311700" y="1389600"/>
            <a:ext cx="33375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s" sz="1700">
                <a:solidFill>
                  <a:srgbClr val="434343"/>
                </a:solidFill>
              </a:rPr>
              <a:t>El robot cumple con los objetivos iniciales y de planificación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s" sz="1700">
                <a:solidFill>
                  <a:srgbClr val="434343"/>
                </a:solidFill>
              </a:rPr>
              <a:t>Se cumplieron con los plazos establecidos por el profesor</a:t>
            </a:r>
            <a:endParaRPr sz="1700">
              <a:solidFill>
                <a:srgbClr val="434343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700"/>
              <a:buChar char="●"/>
            </a:pPr>
            <a:r>
              <a:rPr lang="es" sz="1700">
                <a:solidFill>
                  <a:srgbClr val="434343"/>
                </a:solidFill>
              </a:rPr>
              <a:t>El resultado final está listo para ser distribuido en el hipotético caso de fuera comerciable</a:t>
            </a:r>
            <a:endParaRPr sz="1700">
              <a:solidFill>
                <a:srgbClr val="434343"/>
              </a:solidFill>
            </a:endParaRPr>
          </a:p>
        </p:txBody>
      </p:sp>
      <p:pic>
        <p:nvPicPr>
          <p:cNvPr id="215" name="Google Shape;2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700" y="933900"/>
            <a:ext cx="4000900" cy="40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1450" y="1515300"/>
            <a:ext cx="739800" cy="7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1450" y="2583688"/>
            <a:ext cx="739800" cy="7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1450" y="3652100"/>
            <a:ext cx="739800" cy="7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415" y="605775"/>
            <a:ext cx="2409685" cy="32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>
            <p:ph idx="1" type="body"/>
          </p:nvPr>
        </p:nvSpPr>
        <p:spPr>
          <a:xfrm>
            <a:off x="4455125" y="3550525"/>
            <a:ext cx="34404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s"/>
              <a:t>Grupo 3 trabajando en fase final del proyecto</a:t>
            </a:r>
            <a:endParaRPr/>
          </a:p>
        </p:txBody>
      </p:sp>
      <p:pic>
        <p:nvPicPr>
          <p:cNvPr id="225" name="Google Shape;2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4300" y="194525"/>
            <a:ext cx="4381225" cy="32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 txBox="1"/>
          <p:nvPr>
            <p:ph type="title"/>
          </p:nvPr>
        </p:nvSpPr>
        <p:spPr>
          <a:xfrm>
            <a:off x="280775" y="3959975"/>
            <a:ext cx="49206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2900"/>
              <a:t>Conclusión Personal</a:t>
            </a:r>
            <a:endParaRPr sz="2900"/>
          </a:p>
        </p:txBody>
      </p:sp>
      <p:sp>
        <p:nvSpPr>
          <p:cNvPr id="227" name="Google Shape;227;p19"/>
          <p:cNvSpPr/>
          <p:nvPr/>
        </p:nvSpPr>
        <p:spPr>
          <a:xfrm>
            <a:off x="3067301" y="194525"/>
            <a:ext cx="376800" cy="358500"/>
          </a:xfrm>
          <a:prstGeom prst="triangle">
            <a:avLst>
              <a:gd fmla="val 100000" name="adj"/>
            </a:avLst>
          </a:prstGeom>
          <a:solidFill>
            <a:srgbClr val="DE40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9"/>
          <p:cNvSpPr/>
          <p:nvPr/>
        </p:nvSpPr>
        <p:spPr>
          <a:xfrm rot="10800000">
            <a:off x="3514300" y="3550525"/>
            <a:ext cx="264300" cy="264000"/>
          </a:xfrm>
          <a:prstGeom prst="triangle">
            <a:avLst>
              <a:gd fmla="val 100000" name="adj"/>
            </a:avLst>
          </a:prstGeom>
          <a:solidFill>
            <a:srgbClr val="97B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med" p14:dur="6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/>
              <a:t>Tabla de Contenidos</a:t>
            </a:r>
            <a:endParaRPr/>
          </a:p>
        </p:txBody>
      </p:sp>
      <p:sp>
        <p:nvSpPr>
          <p:cNvPr id="68" name="Google Shape;68;p2"/>
          <p:cNvSpPr txBox="1"/>
          <p:nvPr>
            <p:ph idx="2" type="body"/>
          </p:nvPr>
        </p:nvSpPr>
        <p:spPr>
          <a:xfrm>
            <a:off x="4939500" y="97150"/>
            <a:ext cx="3933600" cy="49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Objetivos del Proyecto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Trayectoria y Progreso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Costo Final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El Robot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Programa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Manual de Usuario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s" sz="2100"/>
              <a:t>Conclusiones</a:t>
            </a:r>
            <a:endParaRPr sz="2100"/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9daf10d5c_0_5"/>
          <p:cNvSpPr txBox="1"/>
          <p:nvPr>
            <p:ph type="title"/>
          </p:nvPr>
        </p:nvSpPr>
        <p:spPr>
          <a:xfrm>
            <a:off x="311700" y="6515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4700"/>
              <a:t>Objetivo General</a:t>
            </a:r>
            <a:endParaRPr sz="4500"/>
          </a:p>
        </p:txBody>
      </p:sp>
      <p:sp>
        <p:nvSpPr>
          <p:cNvPr id="74" name="Google Shape;74;g1b9daf10d5c_0_5"/>
          <p:cNvSpPr txBox="1"/>
          <p:nvPr/>
        </p:nvSpPr>
        <p:spPr>
          <a:xfrm>
            <a:off x="877800" y="1961125"/>
            <a:ext cx="73884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0215" marR="452755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Aplicar los conocimientos </a:t>
            </a:r>
            <a:r>
              <a:rPr lang="es" sz="2300">
                <a:solidFill>
                  <a:schemeClr val="accent2"/>
                </a:solidFill>
                <a:highlight>
                  <a:schemeClr val="lt1"/>
                </a:highlight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informáticos</a:t>
            </a:r>
            <a:r>
              <a:rPr lang="es" sz="2300">
                <a:solidFill>
                  <a:schemeClr val="accen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r>
              <a:rPr lang="es" sz="2300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 </a:t>
            </a:r>
            <a:r>
              <a:rPr lang="es" sz="2300">
                <a:solidFill>
                  <a:schemeClr val="dk1"/>
                </a:solidFill>
                <a:highlight>
                  <a:schemeClr val="lt1"/>
                </a:highlight>
                <a:latin typeface="Source Sans Pro SemiBold"/>
                <a:ea typeface="Source Sans Pro SemiBold"/>
                <a:cs typeface="Source Sans Pro SemiBold"/>
                <a:sym typeface="Source Sans Pro SemiBold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ingenieriles</a:t>
            </a:r>
            <a:r>
              <a:rPr lang="es" sz="2300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necesarios para construir un robot que pueda controlarse de manera </a:t>
            </a:r>
            <a:r>
              <a:rPr lang="es" sz="2300">
                <a:solidFill>
                  <a:schemeClr val="dk1"/>
                </a:solidFill>
                <a:highlight>
                  <a:schemeClr val="lt1"/>
                </a:highlight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remota</a:t>
            </a:r>
            <a:r>
              <a:rPr lang="es" sz="2300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, sea capaz de moverse y pueda también </a:t>
            </a:r>
            <a:r>
              <a:rPr lang="es" sz="2300">
                <a:solidFill>
                  <a:schemeClr val="dk1"/>
                </a:solidFill>
                <a:highlight>
                  <a:schemeClr val="lt1"/>
                </a:highlight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lanzar un proyectil.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b9daf10d5c_0_13"/>
          <p:cNvSpPr txBox="1"/>
          <p:nvPr>
            <p:ph idx="1" type="body"/>
          </p:nvPr>
        </p:nvSpPr>
        <p:spPr>
          <a:xfrm>
            <a:off x="311700" y="1437975"/>
            <a:ext cx="7954500" cy="2699700"/>
          </a:xfrm>
          <a:prstGeom prst="rect">
            <a:avLst/>
          </a:prstGeom>
        </p:spPr>
        <p:txBody>
          <a:bodyPr anchorCtr="0" anchor="t" bIns="90000" lIns="91425" spcFirstLastPara="1" rIns="91425" wrap="square" tIns="91425">
            <a:noAutofit/>
          </a:bodyPr>
          <a:lstStyle/>
          <a:p>
            <a:pPr indent="-355599" lvl="0" marL="907414" marR="45275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●"/>
            </a:pPr>
            <a:r>
              <a:rPr lang="es" sz="2000">
                <a:solidFill>
                  <a:schemeClr val="dk2"/>
                </a:solidFill>
              </a:rPr>
              <a:t>Comunicarse remotamente con un robot a través de instrucciones dadas por código</a:t>
            </a:r>
            <a:endParaRPr sz="2000">
              <a:solidFill>
                <a:schemeClr val="dk2"/>
              </a:solidFill>
            </a:endParaRPr>
          </a:p>
          <a:p>
            <a:pPr indent="-355599" lvl="0" marL="907414" marR="452755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●"/>
            </a:pPr>
            <a:r>
              <a:rPr lang="es" sz="2000">
                <a:solidFill>
                  <a:schemeClr val="dk2"/>
                </a:solidFill>
              </a:rPr>
              <a:t>Implementar librería ev3.lang de Python</a:t>
            </a:r>
            <a:endParaRPr sz="2000">
              <a:solidFill>
                <a:schemeClr val="dk2"/>
              </a:solidFill>
            </a:endParaRPr>
          </a:p>
          <a:p>
            <a:pPr indent="-355599" lvl="0" marL="907414" marR="452755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●"/>
            </a:pPr>
            <a:r>
              <a:rPr lang="es" sz="2000">
                <a:solidFill>
                  <a:schemeClr val="dk2"/>
                </a:solidFill>
              </a:rPr>
              <a:t>Aplicar conocimientos adquiridos en la asignatura de Mecánica Clásica para que el robot lance un proyectil</a:t>
            </a:r>
            <a:endParaRPr sz="2000">
              <a:solidFill>
                <a:schemeClr val="dk2"/>
              </a:solidFill>
            </a:endParaRPr>
          </a:p>
          <a:p>
            <a:pPr indent="-355599" lvl="0" marL="907414" marR="452755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000"/>
              <a:buFont typeface="Source Sans Pro"/>
              <a:buChar char="●"/>
            </a:pPr>
            <a:r>
              <a:rPr lang="es" sz="2000">
                <a:solidFill>
                  <a:schemeClr val="dk2"/>
                </a:solidFill>
              </a:rPr>
              <a:t>Ensamblar partes del robot de tal forma que sea resistente y cumpla su objetivo</a:t>
            </a:r>
            <a:endParaRPr sz="2000"/>
          </a:p>
        </p:txBody>
      </p:sp>
      <p:sp>
        <p:nvSpPr>
          <p:cNvPr id="80" name="Google Shape;80;g1b9daf10d5c_0_13"/>
          <p:cNvSpPr txBox="1"/>
          <p:nvPr>
            <p:ph type="title"/>
          </p:nvPr>
        </p:nvSpPr>
        <p:spPr>
          <a:xfrm>
            <a:off x="311700" y="3211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3200"/>
              <a:t>Objetivos Específicos</a:t>
            </a:r>
            <a:endParaRPr sz="30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type="title"/>
          </p:nvPr>
        </p:nvSpPr>
        <p:spPr>
          <a:xfrm>
            <a:off x="311700" y="3211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3200"/>
              <a:t>Trayectoria y Progreso</a:t>
            </a:r>
            <a:endParaRPr sz="3200"/>
          </a:p>
        </p:txBody>
      </p:sp>
      <p:cxnSp>
        <p:nvCxnSpPr>
          <p:cNvPr id="86" name="Google Shape;86;p3"/>
          <p:cNvCxnSpPr/>
          <p:nvPr/>
        </p:nvCxnSpPr>
        <p:spPr>
          <a:xfrm flipH="1" rot="10800000">
            <a:off x="420075" y="2789216"/>
            <a:ext cx="8740200" cy="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7" name="Google Shape;87;p3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88" name="Google Shape;88;p3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" name="Google Shape;89;p3"/>
            <p:cNvCxnSpPr>
              <a:stCxn id="88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90" name="Google Shape;90;p3"/>
          <p:cNvSpPr txBox="1"/>
          <p:nvPr>
            <p:ph idx="4294967295" type="body"/>
          </p:nvPr>
        </p:nvSpPr>
        <p:spPr>
          <a:xfrm>
            <a:off x="824150" y="1299975"/>
            <a:ext cx="26184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>
                <a:solidFill>
                  <a:schemeClr val="dk2"/>
                </a:solidFill>
              </a:rPr>
              <a:t>Conceptualización del Proyecto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" sz="1400"/>
              <a:t>Entrega de los requerimientos y planeación de las tareas</a:t>
            </a:r>
            <a:endParaRPr sz="1400"/>
          </a:p>
        </p:txBody>
      </p:sp>
      <p:grpSp>
        <p:nvGrpSpPr>
          <p:cNvPr id="91" name="Google Shape;91;p3"/>
          <p:cNvGrpSpPr/>
          <p:nvPr/>
        </p:nvGrpSpPr>
        <p:grpSpPr>
          <a:xfrm>
            <a:off x="2512925" y="2692171"/>
            <a:ext cx="196200" cy="1404905"/>
            <a:chOff x="2512925" y="2768371"/>
            <a:chExt cx="196200" cy="1404905"/>
          </a:xfrm>
        </p:grpSpPr>
        <p:cxnSp>
          <p:nvCxnSpPr>
            <p:cNvPr id="92" name="Google Shape;92;p3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93" name="Google Shape;93;p3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3"/>
          <p:cNvSpPr txBox="1"/>
          <p:nvPr>
            <p:ph idx="4294967295" type="body"/>
          </p:nvPr>
        </p:nvSpPr>
        <p:spPr>
          <a:xfrm>
            <a:off x="2709125" y="3501050"/>
            <a:ext cx="26622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>
                <a:solidFill>
                  <a:schemeClr val="dk2"/>
                </a:solidFill>
              </a:rPr>
              <a:t>Organización del Grupo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/>
              <a:t>Organización funcional del grupo, repartición de roles y actividades</a:t>
            </a:r>
            <a:endParaRPr sz="1400"/>
          </a:p>
        </p:txBody>
      </p:sp>
      <p:grpSp>
        <p:nvGrpSpPr>
          <p:cNvPr id="95" name="Google Shape;95;p3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96" name="Google Shape;96;p3"/>
            <p:cNvCxnSpPr>
              <a:stCxn id="97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97" name="Google Shape;97;p3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3"/>
          <p:cNvSpPr txBox="1"/>
          <p:nvPr>
            <p:ph idx="4294967295" type="body"/>
          </p:nvPr>
        </p:nvSpPr>
        <p:spPr>
          <a:xfrm>
            <a:off x="4454450" y="1299975"/>
            <a:ext cx="2928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">
                <a:solidFill>
                  <a:schemeClr val="dk2"/>
                </a:solidFill>
              </a:rPr>
              <a:t>Familiarización con los Recursos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400"/>
              <a:t>Reconocimiento de los materiales con los que trabajamos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/>
          </a:p>
        </p:txBody>
      </p:sp>
      <p:grpSp>
        <p:nvGrpSpPr>
          <p:cNvPr id="99" name="Google Shape;99;p3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100" name="Google Shape;100;p3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101" name="Google Shape;101;p3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 txBox="1"/>
          <p:nvPr>
            <p:ph idx="4294967295" type="body"/>
          </p:nvPr>
        </p:nvSpPr>
        <p:spPr>
          <a:xfrm>
            <a:off x="6241670" y="3501050"/>
            <a:ext cx="26622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">
                <a:solidFill>
                  <a:schemeClr val="dk2"/>
                </a:solidFill>
              </a:rPr>
              <a:t>Primer Prototipo del Robot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400"/>
              <a:t>Primera versión del robot semi-funcional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4"/>
          <p:cNvCxnSpPr/>
          <p:nvPr/>
        </p:nvCxnSpPr>
        <p:spPr>
          <a:xfrm>
            <a:off x="32150" y="2786075"/>
            <a:ext cx="8724000" cy="4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08" name="Google Shape;108;p4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109" name="Google Shape;109;p4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4"/>
            <p:cNvCxnSpPr>
              <a:stCxn id="109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111" name="Google Shape;111;p4"/>
          <p:cNvSpPr txBox="1"/>
          <p:nvPr>
            <p:ph idx="4294967295" type="body"/>
          </p:nvPr>
        </p:nvSpPr>
        <p:spPr>
          <a:xfrm>
            <a:off x="824150" y="1299975"/>
            <a:ext cx="26184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>
                <a:solidFill>
                  <a:schemeClr val="dk2"/>
                </a:solidFill>
              </a:rPr>
              <a:t>Primer prototipo de Programas relevantes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400"/>
              <a:t>Reconocimiento de librerías útiles e inútiles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400"/>
          </a:p>
        </p:txBody>
      </p:sp>
      <p:grpSp>
        <p:nvGrpSpPr>
          <p:cNvPr id="112" name="Google Shape;112;p4"/>
          <p:cNvGrpSpPr/>
          <p:nvPr/>
        </p:nvGrpSpPr>
        <p:grpSpPr>
          <a:xfrm>
            <a:off x="2512925" y="2692171"/>
            <a:ext cx="196200" cy="1404905"/>
            <a:chOff x="2512925" y="2768371"/>
            <a:chExt cx="196200" cy="1404905"/>
          </a:xfrm>
        </p:grpSpPr>
        <p:cxnSp>
          <p:nvCxnSpPr>
            <p:cNvPr id="113" name="Google Shape;113;p4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114" name="Google Shape;114;p4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116" name="Google Shape;116;p4"/>
            <p:cNvCxnSpPr>
              <a:stCxn id="117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117" name="Google Shape;117;p4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4"/>
          <p:cNvSpPr txBox="1"/>
          <p:nvPr>
            <p:ph idx="4294967295" type="body"/>
          </p:nvPr>
        </p:nvSpPr>
        <p:spPr>
          <a:xfrm>
            <a:off x="4454450" y="1299975"/>
            <a:ext cx="34761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>
                <a:solidFill>
                  <a:schemeClr val="dk2"/>
                </a:solidFill>
              </a:rPr>
              <a:t>Segunda versión íntegra funcional del Robot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/>
              <a:t>Segunda versión con revisiones físicas y funcionales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120" name="Google Shape;120;p4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121" name="Google Shape;121;p4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4"/>
          <p:cNvSpPr txBox="1"/>
          <p:nvPr>
            <p:ph idx="4294967295" type="body"/>
          </p:nvPr>
        </p:nvSpPr>
        <p:spPr>
          <a:xfrm>
            <a:off x="2709125" y="3501050"/>
            <a:ext cx="26622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>
                <a:solidFill>
                  <a:schemeClr val="dk2"/>
                </a:solidFill>
              </a:rPr>
              <a:t>Primera versión íntegra funcional del Robot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/>
              <a:t>Primera versión del robot y programas asociados</a:t>
            </a:r>
            <a:endParaRPr sz="1400"/>
          </a:p>
        </p:txBody>
      </p:sp>
      <p:sp>
        <p:nvSpPr>
          <p:cNvPr id="123" name="Google Shape;123;p4"/>
          <p:cNvSpPr txBox="1"/>
          <p:nvPr>
            <p:ph idx="4294967295" type="body"/>
          </p:nvPr>
        </p:nvSpPr>
        <p:spPr>
          <a:xfrm>
            <a:off x="6241675" y="3501050"/>
            <a:ext cx="26622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>
                <a:solidFill>
                  <a:schemeClr val="dk2"/>
                </a:solidFill>
              </a:rPr>
              <a:t>Estado final del Proyecto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/>
              <a:t>Versión final de los elementos mecánicos y de software del proyecto</a:t>
            </a:r>
            <a:endParaRPr sz="1400"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/>
              <a:t>Carta Gantt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800" y="321475"/>
            <a:ext cx="8261620" cy="39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s"/>
              <a:t>$12.732.000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400"/>
              <a:t>Costo final del proyecto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311700" y="405300"/>
            <a:ext cx="3315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200"/>
              <a:t>El Robot</a:t>
            </a:r>
            <a:endParaRPr sz="3200"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311700" y="1389600"/>
            <a:ext cx="28887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600">
                <a:solidFill>
                  <a:srgbClr val="434343"/>
                </a:solidFill>
              </a:rPr>
              <a:t>El robot en su estado final puede moverse en</a:t>
            </a:r>
            <a:r>
              <a:rPr lang="es" sz="1600">
                <a:solidFill>
                  <a:srgbClr val="7F7F7F"/>
                </a:solidFill>
              </a:rPr>
              <a:t> </a:t>
            </a:r>
            <a:r>
              <a:rPr lang="es" sz="1600">
                <a:solidFill>
                  <a:srgbClr val="DE4054"/>
                </a:solidFill>
              </a:rPr>
              <a:t>todas </a:t>
            </a:r>
            <a:r>
              <a:rPr lang="es" sz="1600">
                <a:solidFill>
                  <a:srgbClr val="434343"/>
                </a:solidFill>
              </a:rPr>
              <a:t>las direcciones,</a:t>
            </a:r>
            <a:r>
              <a:rPr lang="es" sz="1600"/>
              <a:t> </a:t>
            </a:r>
            <a:r>
              <a:rPr lang="es" sz="1600">
                <a:solidFill>
                  <a:srgbClr val="0A69C1"/>
                </a:solidFill>
              </a:rPr>
              <a:t>lanzar </a:t>
            </a:r>
            <a:r>
              <a:rPr lang="es" sz="1600">
                <a:solidFill>
                  <a:srgbClr val="434343"/>
                </a:solidFill>
              </a:rPr>
              <a:t>un proyectil y</a:t>
            </a:r>
            <a:r>
              <a:rPr lang="es" sz="1600"/>
              <a:t> </a:t>
            </a:r>
            <a:r>
              <a:rPr lang="es" sz="1600">
                <a:solidFill>
                  <a:srgbClr val="974E22"/>
                </a:solidFill>
              </a:rPr>
              <a:t>medir</a:t>
            </a:r>
            <a:r>
              <a:rPr lang="es" sz="1600">
                <a:solidFill>
                  <a:srgbClr val="666666"/>
                </a:solidFill>
              </a:rPr>
              <a:t> distancias.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s" sz="1600">
                <a:solidFill>
                  <a:srgbClr val="434343"/>
                </a:solidFill>
              </a:rPr>
              <a:t>Utiliza un sistema de </a:t>
            </a:r>
            <a:r>
              <a:rPr lang="es" sz="1600">
                <a:solidFill>
                  <a:srgbClr val="DE4054"/>
                </a:solidFill>
              </a:rPr>
              <a:t>orugas</a:t>
            </a:r>
            <a:r>
              <a:rPr lang="es" sz="1600"/>
              <a:t> </a:t>
            </a:r>
            <a:r>
              <a:rPr lang="es" sz="1600">
                <a:solidFill>
                  <a:srgbClr val="DE4054"/>
                </a:solidFill>
              </a:rPr>
              <a:t>y</a:t>
            </a:r>
            <a:r>
              <a:rPr lang="es" sz="1600"/>
              <a:t> </a:t>
            </a:r>
            <a:r>
              <a:rPr lang="es" sz="1600">
                <a:solidFill>
                  <a:srgbClr val="DE4054"/>
                </a:solidFill>
              </a:rPr>
              <a:t>ruedas</a:t>
            </a:r>
            <a:r>
              <a:rPr lang="es" sz="1600"/>
              <a:t> </a:t>
            </a:r>
            <a:r>
              <a:rPr lang="es" sz="1600">
                <a:solidFill>
                  <a:srgbClr val="434343"/>
                </a:solidFill>
              </a:rPr>
              <a:t>para una mayor tracción y potencia. También usa un sistema de </a:t>
            </a:r>
            <a:r>
              <a:rPr lang="es" sz="1600">
                <a:solidFill>
                  <a:srgbClr val="0A69C1"/>
                </a:solidFill>
              </a:rPr>
              <a:t>catapulta</a:t>
            </a:r>
            <a:r>
              <a:rPr lang="es" sz="1600"/>
              <a:t> </a:t>
            </a:r>
            <a:r>
              <a:rPr lang="es" sz="1600">
                <a:solidFill>
                  <a:srgbClr val="434343"/>
                </a:solidFill>
              </a:rPr>
              <a:t>para lograr lanzar el proyectil con una gran potencia.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16291" l="0" r="-3337" t="11781"/>
          <a:stretch/>
        </p:blipFill>
        <p:spPr>
          <a:xfrm>
            <a:off x="5870652" y="384443"/>
            <a:ext cx="3108248" cy="25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19423" l="0" r="0" t="12584"/>
          <a:stretch/>
        </p:blipFill>
        <p:spPr>
          <a:xfrm>
            <a:off x="3690577" y="1930400"/>
            <a:ext cx="2107050" cy="249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 b="36979" l="30938" r="13842" t="0"/>
          <a:stretch/>
        </p:blipFill>
        <p:spPr>
          <a:xfrm>
            <a:off x="5865928" y="3017144"/>
            <a:ext cx="2319222" cy="1745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/>
          <p:nvPr/>
        </p:nvSpPr>
        <p:spPr>
          <a:xfrm>
            <a:off x="5099049" y="1161000"/>
            <a:ext cx="698577" cy="686850"/>
          </a:xfrm>
          <a:prstGeom prst="triangle">
            <a:avLst>
              <a:gd fmla="val 100000" name="adj"/>
            </a:avLst>
          </a:prstGeom>
          <a:solidFill>
            <a:srgbClr val="DE40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 rot="10800000">
            <a:off x="8249702" y="3017144"/>
            <a:ext cx="329147" cy="303906"/>
          </a:xfrm>
          <a:prstGeom prst="triangle">
            <a:avLst>
              <a:gd fmla="val 100000" name="adj"/>
            </a:avLst>
          </a:prstGeom>
          <a:solidFill>
            <a:srgbClr val="97B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med" p14:dur="6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Tomas Silva</dc:creator>
</cp:coreProperties>
</file>