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4000000" cx="39600000"/>
  <p:notesSz cx="6858000" cy="9144000"/>
  <p:embeddedFontLst>
    <p:embeddedFont>
      <p:font typeface="Amatic S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008">
          <p15:clr>
            <a:srgbClr val="A4A3A4"/>
          </p15:clr>
        </p15:guide>
        <p15:guide id="2" pos="12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08" orient="horz"/>
        <p:guide pos="124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2023" y="685800"/>
            <a:ext cx="251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72023" y="685800"/>
            <a:ext cx="251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49918" y="7817060"/>
            <a:ext cx="36900300" cy="21549600"/>
          </a:xfrm>
          <a:prstGeom prst="rect">
            <a:avLst/>
          </a:prstGeom>
        </p:spPr>
        <p:txBody>
          <a:bodyPr anchorCtr="0" anchor="b" bIns="559900" lIns="559900" spcFirstLastPara="1" rIns="559900" wrap="square" tIns="559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800"/>
              <a:buNone/>
              <a:defRPr sz="3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49882" y="29754593"/>
            <a:ext cx="36900300" cy="83214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49882" y="11612861"/>
            <a:ext cx="36900300" cy="20614200"/>
          </a:xfrm>
          <a:prstGeom prst="rect">
            <a:avLst/>
          </a:prstGeom>
        </p:spPr>
        <p:txBody>
          <a:bodyPr anchorCtr="0" anchor="b" bIns="559900" lIns="559900" spcFirstLastPara="1" rIns="559900" wrap="square" tIns="559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500"/>
              <a:buNone/>
              <a:defRPr sz="73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49882" y="33094226"/>
            <a:ext cx="36900300" cy="136566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927100" lvl="0" marL="457200" algn="ctr">
              <a:spcBef>
                <a:spcPts val="0"/>
              </a:spcBef>
              <a:spcAft>
                <a:spcPts val="0"/>
              </a:spcAft>
              <a:buSzPts val="11000"/>
              <a:buChar char="●"/>
              <a:defRPr/>
            </a:lvl1pPr>
            <a:lvl2pPr indent="-774700" lvl="1" marL="914400" algn="ctr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2pPr>
            <a:lvl3pPr indent="-774700" lvl="2" marL="1371600" algn="ctr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3pPr>
            <a:lvl4pPr indent="-774700" lvl="3" marL="1828800" algn="ctr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4pPr>
            <a:lvl5pPr indent="-774700" lvl="4" marL="2286000" algn="ctr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5pPr>
            <a:lvl6pPr indent="-774700" lvl="5" marL="2743200" algn="ctr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6pPr>
            <a:lvl7pPr indent="-774700" lvl="6" marL="3200400" algn="ctr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7pPr>
            <a:lvl8pPr indent="-774700" lvl="7" marL="3657600" algn="ctr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8pPr>
            <a:lvl9pPr indent="-774700" lvl="8" marL="4114800" algn="ctr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49882" y="22581102"/>
            <a:ext cx="36900300" cy="88377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49882" y="4672178"/>
            <a:ext cx="36900300" cy="60126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49882" y="12099475"/>
            <a:ext cx="36900300" cy="358677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927100" lvl="0" marL="457200">
              <a:spcBef>
                <a:spcPts val="0"/>
              </a:spcBef>
              <a:spcAft>
                <a:spcPts val="0"/>
              </a:spcAft>
              <a:buSzPts val="11000"/>
              <a:buChar char="●"/>
              <a:defRPr/>
            </a:lvl1pPr>
            <a:lvl2pPr indent="-774700" lvl="1" marL="9144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2pPr>
            <a:lvl3pPr indent="-774700" lvl="2" marL="13716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3pPr>
            <a:lvl4pPr indent="-774700" lvl="3" marL="18288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4pPr>
            <a:lvl5pPr indent="-774700" lvl="4" marL="22860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5pPr>
            <a:lvl6pPr indent="-774700" lvl="5" marL="27432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6pPr>
            <a:lvl7pPr indent="-774700" lvl="6" marL="32004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7pPr>
            <a:lvl8pPr indent="-774700" lvl="7" marL="36576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8pPr>
            <a:lvl9pPr indent="-774700" lvl="8" marL="41148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49882" y="4672178"/>
            <a:ext cx="36900300" cy="60126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49882" y="12099475"/>
            <a:ext cx="17322300" cy="358677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774700" lvl="0" marL="457200">
              <a:spcBef>
                <a:spcPts val="0"/>
              </a:spcBef>
              <a:spcAft>
                <a:spcPts val="0"/>
              </a:spcAft>
              <a:buSzPts val="8600"/>
              <a:buChar char="●"/>
              <a:defRPr sz="86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927717" y="12099475"/>
            <a:ext cx="17322300" cy="358677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774700" lvl="0" marL="457200">
              <a:spcBef>
                <a:spcPts val="0"/>
              </a:spcBef>
              <a:spcAft>
                <a:spcPts val="0"/>
              </a:spcAft>
              <a:buSzPts val="8600"/>
              <a:buChar char="●"/>
              <a:defRPr sz="86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49882" y="4672178"/>
            <a:ext cx="36900300" cy="60126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49882" y="5833071"/>
            <a:ext cx="12160500" cy="7933800"/>
          </a:xfrm>
          <a:prstGeom prst="rect">
            <a:avLst/>
          </a:prstGeom>
        </p:spPr>
        <p:txBody>
          <a:bodyPr anchorCtr="0" anchor="b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49882" y="14588976"/>
            <a:ext cx="12160500" cy="333795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 sz="7300"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 sz="7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123130" y="4725984"/>
            <a:ext cx="27577200" cy="429480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1pPr>
            <a:lvl2pPr lvl="1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2pPr>
            <a:lvl3pPr lvl="2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3pPr>
            <a:lvl4pPr lvl="3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4pPr>
            <a:lvl5pPr lvl="4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5pPr>
            <a:lvl6pPr lvl="5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6pPr>
            <a:lvl7pPr lvl="6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7pPr>
            <a:lvl8pPr lvl="7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8pPr>
            <a:lvl9pPr lvl="8">
              <a:spcBef>
                <a:spcPts val="0"/>
              </a:spcBef>
              <a:spcAft>
                <a:spcPts val="0"/>
              </a:spcAft>
              <a:buSzPts val="29400"/>
              <a:buNone/>
              <a:defRPr sz="29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800000" y="-1312"/>
            <a:ext cx="19800000" cy="54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59900" lIns="559900" spcFirstLastPara="1" rIns="559900" wrap="square" tIns="559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49803" y="12946719"/>
            <a:ext cx="17518800" cy="15562200"/>
          </a:xfrm>
          <a:prstGeom prst="rect">
            <a:avLst/>
          </a:prstGeom>
        </p:spPr>
        <p:txBody>
          <a:bodyPr anchorCtr="0" anchor="b" bIns="559900" lIns="559900" spcFirstLastPara="1" rIns="559900" wrap="square" tIns="559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700"/>
              <a:buNone/>
              <a:defRPr sz="2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49803" y="29428609"/>
            <a:ext cx="17518800" cy="12966900"/>
          </a:xfrm>
          <a:prstGeom prst="rect">
            <a:avLst/>
          </a:prstGeom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1391535" y="7601837"/>
            <a:ext cx="16616700" cy="387936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indent="-927100" lvl="0" marL="457200">
              <a:spcBef>
                <a:spcPts val="0"/>
              </a:spcBef>
              <a:spcAft>
                <a:spcPts val="0"/>
              </a:spcAft>
              <a:buSzPts val="11000"/>
              <a:buChar char="●"/>
              <a:defRPr/>
            </a:lvl1pPr>
            <a:lvl2pPr indent="-774700" lvl="1" marL="9144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2pPr>
            <a:lvl3pPr indent="-774700" lvl="2" marL="13716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3pPr>
            <a:lvl4pPr indent="-774700" lvl="3" marL="18288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4pPr>
            <a:lvl5pPr indent="-774700" lvl="4" marL="22860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5pPr>
            <a:lvl6pPr indent="-774700" lvl="5" marL="27432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6pPr>
            <a:lvl7pPr indent="-774700" lvl="6" marL="32004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7pPr>
            <a:lvl8pPr indent="-774700" lvl="7" marL="3657600">
              <a:spcBef>
                <a:spcPts val="0"/>
              </a:spcBef>
              <a:spcAft>
                <a:spcPts val="0"/>
              </a:spcAft>
              <a:buSzPts val="8600"/>
              <a:buChar char="○"/>
              <a:defRPr/>
            </a:lvl8pPr>
            <a:lvl9pPr indent="-774700" lvl="8" marL="4114800">
              <a:spcBef>
                <a:spcPts val="0"/>
              </a:spcBef>
              <a:spcAft>
                <a:spcPts val="0"/>
              </a:spcAft>
              <a:buSzPts val="8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49882" y="44415486"/>
            <a:ext cx="25978800" cy="63528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49882" y="4672178"/>
            <a:ext cx="369003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59900" lIns="559900" spcFirstLastPara="1" rIns="559900" wrap="square" tIns="559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0"/>
              <a:buNone/>
              <a:defRPr sz="17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49882" y="12099475"/>
            <a:ext cx="36900300" cy="35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59900" lIns="559900" spcFirstLastPara="1" rIns="559900" wrap="square" tIns="559900">
            <a:normAutofit/>
          </a:bodyPr>
          <a:lstStyle>
            <a:lvl1pPr indent="-927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0"/>
              <a:buChar char="●"/>
              <a:defRPr sz="11000">
                <a:solidFill>
                  <a:schemeClr val="dk2"/>
                </a:solidFill>
              </a:defRPr>
            </a:lvl1pPr>
            <a:lvl2pPr indent="-774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○"/>
              <a:defRPr sz="8600">
                <a:solidFill>
                  <a:schemeClr val="dk2"/>
                </a:solidFill>
              </a:defRPr>
            </a:lvl2pPr>
            <a:lvl3pPr indent="-774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■"/>
              <a:defRPr sz="8600">
                <a:solidFill>
                  <a:schemeClr val="dk2"/>
                </a:solidFill>
              </a:defRPr>
            </a:lvl3pPr>
            <a:lvl4pPr indent="-774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●"/>
              <a:defRPr sz="8600">
                <a:solidFill>
                  <a:schemeClr val="dk2"/>
                </a:solidFill>
              </a:defRPr>
            </a:lvl4pPr>
            <a:lvl5pPr indent="-774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○"/>
              <a:defRPr sz="8600">
                <a:solidFill>
                  <a:schemeClr val="dk2"/>
                </a:solidFill>
              </a:defRPr>
            </a:lvl5pPr>
            <a:lvl6pPr indent="-774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■"/>
              <a:defRPr sz="8600">
                <a:solidFill>
                  <a:schemeClr val="dk2"/>
                </a:solidFill>
              </a:defRPr>
            </a:lvl6pPr>
            <a:lvl7pPr indent="-774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●"/>
              <a:defRPr sz="8600">
                <a:solidFill>
                  <a:schemeClr val="dk2"/>
                </a:solidFill>
              </a:defRPr>
            </a:lvl7pPr>
            <a:lvl8pPr indent="-774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○"/>
              <a:defRPr sz="8600">
                <a:solidFill>
                  <a:schemeClr val="dk2"/>
                </a:solidFill>
              </a:defRPr>
            </a:lvl8pPr>
            <a:lvl9pPr indent="-774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■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691746" y="48957657"/>
            <a:ext cx="2376300" cy="41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9900" lIns="559900" spcFirstLastPara="1" rIns="559900" wrap="square" tIns="559900">
            <a:normAutofit/>
          </a:bodyPr>
          <a:lstStyle>
            <a:lvl1pPr lvl="0" algn="r">
              <a:buNone/>
              <a:defRPr sz="6100">
                <a:solidFill>
                  <a:schemeClr val="dk2"/>
                </a:solidFill>
              </a:defRPr>
            </a:lvl1pPr>
            <a:lvl2pPr lvl="1" algn="r">
              <a:buNone/>
              <a:defRPr sz="6100">
                <a:solidFill>
                  <a:schemeClr val="dk2"/>
                </a:solidFill>
              </a:defRPr>
            </a:lvl2pPr>
            <a:lvl3pPr lvl="2" algn="r">
              <a:buNone/>
              <a:defRPr sz="6100">
                <a:solidFill>
                  <a:schemeClr val="dk2"/>
                </a:solidFill>
              </a:defRPr>
            </a:lvl3pPr>
            <a:lvl4pPr lvl="3" algn="r">
              <a:buNone/>
              <a:defRPr sz="6100">
                <a:solidFill>
                  <a:schemeClr val="dk2"/>
                </a:solidFill>
              </a:defRPr>
            </a:lvl4pPr>
            <a:lvl5pPr lvl="4" algn="r">
              <a:buNone/>
              <a:defRPr sz="6100">
                <a:solidFill>
                  <a:schemeClr val="dk2"/>
                </a:solidFill>
              </a:defRPr>
            </a:lvl5pPr>
            <a:lvl6pPr lvl="5" algn="r">
              <a:buNone/>
              <a:defRPr sz="6100">
                <a:solidFill>
                  <a:schemeClr val="dk2"/>
                </a:solidFill>
              </a:defRPr>
            </a:lvl6pPr>
            <a:lvl7pPr lvl="6" algn="r">
              <a:buNone/>
              <a:defRPr sz="6100">
                <a:solidFill>
                  <a:schemeClr val="dk2"/>
                </a:solidFill>
              </a:defRPr>
            </a:lvl7pPr>
            <a:lvl8pPr lvl="7" algn="r">
              <a:buNone/>
              <a:defRPr sz="6100">
                <a:solidFill>
                  <a:schemeClr val="dk2"/>
                </a:solidFill>
              </a:defRPr>
            </a:lvl8pPr>
            <a:lvl9pPr lvl="8" algn="r">
              <a:buNone/>
              <a:defRPr sz="6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22675" y="16520238"/>
            <a:ext cx="67818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0">
                <a:solidFill>
                  <a:srgbClr val="212121"/>
                </a:solidFill>
                <a:highlight>
                  <a:srgbClr val="00FDC8"/>
                </a:highlight>
                <a:latin typeface="Amatic SC"/>
                <a:ea typeface="Amatic SC"/>
                <a:cs typeface="Amatic SC"/>
                <a:sym typeface="Amatic SC"/>
              </a:rPr>
              <a:t>INTRODUCCIÓN</a:t>
            </a:r>
            <a:endParaRPr b="1" sz="12000">
              <a:solidFill>
                <a:srgbClr val="212121"/>
              </a:solidFill>
              <a:highlight>
                <a:srgbClr val="00FDC8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22675" y="19449113"/>
            <a:ext cx="16645200" cy="5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La comunicación es algo importante y común, pero existen personas para las cuales esta acción tan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básica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y cotidiana puede resultar un problema, nos referimos a las personas que tengan alguna discapacidad auditiva y/o de habla, por ejemplo, la gente sordo muda.</a:t>
            </a:r>
            <a:endParaRPr b="1" sz="7000">
              <a:solidFill>
                <a:srgbClr val="21212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611975" y="24898550"/>
            <a:ext cx="67818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0">
                <a:solidFill>
                  <a:srgbClr val="212121"/>
                </a:solidFill>
                <a:highlight>
                  <a:srgbClr val="00FDC8"/>
                </a:highlight>
                <a:latin typeface="Amatic SC"/>
                <a:ea typeface="Amatic SC"/>
                <a:cs typeface="Amatic SC"/>
                <a:sym typeface="Amatic SC"/>
              </a:rPr>
              <a:t>desarrollo</a:t>
            </a:r>
            <a:endParaRPr b="1" sz="12000">
              <a:solidFill>
                <a:srgbClr val="212121"/>
              </a:solidFill>
              <a:highlight>
                <a:srgbClr val="00FDC8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611975" y="27683425"/>
            <a:ext cx="16156500" cy="5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Para el desarrollo de este proyecto se tenía como objetivo el utilizar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tecnologías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que sean de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fácil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uso y acceso, en base a esto la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aplicación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fue desarrollada para smartphones que cuenten con un sistema operativo android.</a:t>
            </a:r>
            <a:endParaRPr b="1" sz="7000">
              <a:solidFill>
                <a:srgbClr val="21212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22675" y="41453200"/>
            <a:ext cx="67818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0">
                <a:solidFill>
                  <a:srgbClr val="212121"/>
                </a:solidFill>
                <a:highlight>
                  <a:srgbClr val="00FDC8"/>
                </a:highlight>
                <a:latin typeface="Amatic SC"/>
                <a:ea typeface="Amatic SC"/>
                <a:cs typeface="Amatic SC"/>
                <a:sym typeface="Amatic SC"/>
              </a:rPr>
              <a:t>conclusión</a:t>
            </a:r>
            <a:endParaRPr b="1" sz="12000">
              <a:solidFill>
                <a:srgbClr val="212121"/>
              </a:solidFill>
              <a:highlight>
                <a:srgbClr val="00FDC8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22675" y="44361025"/>
            <a:ext cx="17830800" cy="5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La comunicación para las personas es primordial para poder expresar sentimientos o cualquier otro tipo de mensaje, POR LO QUE ESTE PROYECTO TUVO ESE ENFOQUE, LLEGAR A ESE PÚBLICO QUE presentan dificultades para lograr esta actividad diariamente,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permitiéndoles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expresarse COMO cualquier persona merece, tambiÉn fue la razón por la que escogimos un dispositivo al cual la mayoría de personas tienen acceso y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así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tener la posibilidad de llegar y ayudar</a:t>
            </a:r>
            <a:endParaRPr b="1" sz="7000">
              <a:solidFill>
                <a:srgbClr val="21212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a un mayor 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número</a:t>
            </a:r>
            <a:r>
              <a:rPr b="1" lang="es" sz="7000">
                <a:solidFill>
                  <a:srgbClr val="21212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de personas.</a:t>
            </a:r>
            <a:endParaRPr b="1" sz="7000">
              <a:solidFill>
                <a:srgbClr val="21212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0">
              <a:solidFill>
                <a:srgbClr val="21212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2422675" y="26999988"/>
            <a:ext cx="16156550" cy="907127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1611975" y="33792900"/>
            <a:ext cx="17100575" cy="155443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21246862" y="13504922"/>
            <a:ext cx="17830799" cy="1063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" y="0"/>
            <a:ext cx="39754850" cy="74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-25" y="7133900"/>
            <a:ext cx="39754800" cy="5336700"/>
          </a:xfrm>
          <a:prstGeom prst="rect">
            <a:avLst/>
          </a:prstGeom>
          <a:gradFill>
            <a:gsLst>
              <a:gs pos="0">
                <a:srgbClr val="00FDC8">
                  <a:alpha val="72350"/>
                </a:srgbClr>
              </a:gs>
              <a:gs pos="51000">
                <a:srgbClr val="00FDC8">
                  <a:alpha val="72350"/>
                </a:srgbClr>
              </a:gs>
              <a:gs pos="100000">
                <a:srgbClr val="82FFAD">
                  <a:alpha val="72350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5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A.c.e, Asistente conversacional </a:t>
            </a:r>
            <a:r>
              <a:rPr b="1" lang="es" sz="125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electrónico</a:t>
            </a:r>
            <a:endParaRPr b="1" sz="125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INTEGRANTES: RODRIGO SUAÑA, ANIBAL LAURA, FELIPE CRISPIN, MAURICIO BENAVIDES</a:t>
            </a:r>
            <a:endParaRPr sz="70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PROFESOR: DIEGO ARACENA PÏZARRO</a:t>
            </a:r>
            <a:endParaRPr sz="70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7945100" y="762000"/>
            <a:ext cx="17830800" cy="624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53472" y="1747838"/>
            <a:ext cx="9043375" cy="39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8">
            <a:alphaModFix/>
          </a:blip>
          <a:srcRect b="9600" l="0" r="0" t="0"/>
          <a:stretch/>
        </p:blipFill>
        <p:spPr>
          <a:xfrm>
            <a:off x="30502375" y="1499450"/>
            <a:ext cx="67818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