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va Sans" panose="020B0503030501040103" pitchFamily="34" charset="0"/>
      <p:regular r:id="rId40"/>
    </p:embeddedFont>
    <p:embeddedFont>
      <p:font typeface="Montserrat Extra-Bold" pitchFamily="2" charset="77"/>
      <p:regular r:id="rId41"/>
      <p:bold r:id="rId42"/>
    </p:embeddedFont>
    <p:embeddedFont>
      <p:font typeface="Montserrat Semi-Bold" pitchFamily="2" charset="77"/>
      <p:regular r:id="rId43"/>
      <p:bold r:id="rId44"/>
    </p:embeddedFont>
    <p:embeddedFont>
      <p:font typeface="Open Sans Extra Bold" panose="020B0906030804020204" pitchFamily="34" charset="0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 autoAdjust="0"/>
    <p:restoredTop sz="94582" autoAdjust="0"/>
  </p:normalViewPr>
  <p:slideViewPr>
    <p:cSldViewPr>
      <p:cViewPr>
        <p:scale>
          <a:sx n="49" d="100"/>
          <a:sy n="49" d="100"/>
        </p:scale>
        <p:origin x="2040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2506980"/>
            <a:ext cx="13250798" cy="500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0"/>
              </a:lnSpc>
            </a:pPr>
            <a:r>
              <a:rPr lang="en-US" sz="14400">
                <a:solidFill>
                  <a:srgbClr val="FFFFFF"/>
                </a:solidFill>
                <a:latin typeface="Montserrat Extra-Bold"/>
              </a:rPr>
              <a:t>GORILLA TANK MK II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9888" y="48826"/>
            <a:ext cx="5455297" cy="19597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4257" y="374562"/>
            <a:ext cx="1634011" cy="16340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13501346" y="4874578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0275" y="0"/>
            <a:ext cx="9947725" cy="10287000"/>
            <a:chOff x="0" y="0"/>
            <a:chExt cx="261997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977" cy="2709333"/>
            </a:xfrm>
            <a:custGeom>
              <a:avLst/>
              <a:gdLst/>
              <a:ahLst/>
              <a:cxnLst/>
              <a:rect l="l" t="t" r="r" b="b"/>
              <a:pathLst>
                <a:path w="2619977" h="2709333">
                  <a:moveTo>
                    <a:pt x="0" y="0"/>
                  </a:moveTo>
                  <a:lnTo>
                    <a:pt x="2619977" y="0"/>
                  </a:lnTo>
                  <a:lnTo>
                    <a:pt x="261997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81050" y="4267200"/>
            <a:ext cx="7311575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Montserrat Extra-Bold"/>
              </a:rPr>
              <a:t>REQUERIMIENTOS FUNCIONALES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57745" y="4147184"/>
            <a:ext cx="6662319" cy="1872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FFFFFF"/>
                </a:solidFill>
                <a:latin typeface="Montserrat Extra-Bold"/>
              </a:rPr>
              <a:t>REQUERIMIENTOS  NO FUNCIONALES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68472" y="0"/>
            <a:ext cx="2764338" cy="2764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401934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ARQUITECTURA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052587"/>
            <a:ext cx="6901432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endParaRPr/>
          </a:p>
        </p:txBody>
      </p:sp>
      <p:sp>
        <p:nvSpPr>
          <p:cNvPr id="4" name="AutoShape 4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03251" y="2589190"/>
            <a:ext cx="9870245" cy="7001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247900"/>
            <a:ext cx="9180476" cy="76246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151492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INTERFAZ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879632"/>
            <a:ext cx="6011728" cy="49929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151492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INTERFAZ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2695" y="3704043"/>
            <a:ext cx="5207050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Montserrat Semi-Bold"/>
              </a:rPr>
              <a:t>Movimiento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201" y="7002195"/>
            <a:ext cx="330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1-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879632"/>
            <a:ext cx="6011728" cy="49929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151492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INTERFAZ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2695" y="3704043"/>
            <a:ext cx="5207050" cy="180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Movimiento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Ángulo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1201" y="7002195"/>
            <a:ext cx="330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1-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9804" y="5687980"/>
            <a:ext cx="4175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2-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879632"/>
            <a:ext cx="6011728" cy="49929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151492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INTERFAZ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2695" y="3704043"/>
            <a:ext cx="5207050" cy="272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Movimiento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Ángulo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Disparar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1201" y="7002195"/>
            <a:ext cx="330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1-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9804" y="5687980"/>
            <a:ext cx="4175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2-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901554" y="8934767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3-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879632"/>
            <a:ext cx="6011728" cy="49929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151492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INTERFAZ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2695" y="3704043"/>
            <a:ext cx="5207050" cy="364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Movimiento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Ángulo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Disparar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Conectar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1201" y="7002195"/>
            <a:ext cx="330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1-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9804" y="5687980"/>
            <a:ext cx="4175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2-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901554" y="8934767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3-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6280" y="8934767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4-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879632"/>
            <a:ext cx="6011728" cy="49929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151492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INTERFAZ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2695" y="3704043"/>
            <a:ext cx="5207050" cy="457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Movimiento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Ángulo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Disparar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Conectar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Montserrat Semi-Bold"/>
              </a:rPr>
              <a:t>Logo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201" y="7002195"/>
            <a:ext cx="330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1-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9804" y="5687980"/>
            <a:ext cx="4175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2-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901554" y="8934767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3-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6280" y="8934767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4-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066939" y="5174265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5-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879632"/>
            <a:ext cx="6011728" cy="49929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151492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INTERFAZ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2695" y="3704043"/>
            <a:ext cx="5207050" cy="549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Movimiento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Ángulo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Disparar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Conectar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Montserrat Semi-Bold"/>
              </a:rPr>
              <a:t>Logo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Montserrat Semi-Bold"/>
              </a:rPr>
              <a:t>On/Off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201" y="7002195"/>
            <a:ext cx="330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1-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9804" y="5687980"/>
            <a:ext cx="4175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2-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901554" y="8934767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3-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6280" y="8934767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4-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066939" y="5174265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5-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36280" y="7683230"/>
            <a:ext cx="52070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1616"/>
                </a:solidFill>
                <a:latin typeface="Montserrat Semi-Bold"/>
              </a:rPr>
              <a:t>6-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915733"/>
            <a:ext cx="12370098" cy="53425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5149290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FUNDAMENTOS DE PROYECTIL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3398331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1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ontserrat Extra-Bold"/>
              </a:rPr>
              <a:t>ÍNDICE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25600" y="2937510"/>
            <a:ext cx="5988844" cy="632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NUEVA IMAGEN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EVOLUCION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REQUIREMENTOS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ARQUITECTURA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INTERFAZ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FUNDAMENTOS DEL PROYECTIL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DESCRIPCIÓN DEL PROGRAMA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ESTADO ACTUAL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PROBLEMAS Y SOLUCIONES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CONCLUSION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30706" y="2937510"/>
            <a:ext cx="1254249" cy="632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03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04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10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11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12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19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26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30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31</a:t>
            </a: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33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123825"/>
            <a:ext cx="18288000" cy="230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Calcular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el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tiempo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de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vuelo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sabiendo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que la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aceleración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de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gravedad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tiene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un valor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aproximado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de 10 m/s, la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velocidad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inicial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es 8/m y forma un </a:t>
            </a:r>
            <a:r>
              <a:rPr lang="en-US" sz="4300" dirty="0" err="1">
                <a:solidFill>
                  <a:srgbClr val="000000"/>
                </a:solidFill>
                <a:latin typeface="Canva Sans"/>
              </a:rPr>
              <a:t>ángulo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 de 35°.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362472" y="363308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V0x =  V0 * cosθ = 8 * cos35° = 6,55 m/s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123825"/>
            <a:ext cx="18288000" cy="230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Calcular el tiempo de vuelo sabiendo que la aceleración de gravedad tiene un valor aproximado de 10 m/s, la velocidad inicial es 8/m y forma un ángulo de 35°.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362472" y="363308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V0x =  V0 * cosθ = 8 * cos35° = 6,55 m/s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362472" y="423633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V0y =  V0 * senθ = 8 * sen35° = 4,59 m/s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123825"/>
            <a:ext cx="18288000" cy="230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Calcular el tiempo de vuelo sabiendo que la aceleración de gravedad tiene un valor aproximado de 10 m/s, la velocidad inicial es 8/m y forma un ángulo de 35°.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362472" y="363308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V0x =  V0 * cosθ = 8 * cos35° = 6,55 m/s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362472" y="423633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V0y =  V0 * senθ = 8 * sen35° = 4,59 m/s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900693" y="483958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Vy = 0 m/s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123825"/>
            <a:ext cx="18288000" cy="230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Calcular el tiempo de vuelo sabiendo que la aceleración de gravedad tiene un valor aproximado de 10 m/s, la velocidad inicial es 8/m y forma un ángulo de 35°.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362472" y="363308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V0x =  V0 * cosθ = 8 * cos35° = 6,55 m/s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362472" y="423633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V0y =  V0 * senθ = 8 * sen35° = 4,59 m/s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900693" y="483958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Vy = 0 m/s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3623021" y="544283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tiempo de subida = 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123825"/>
            <a:ext cx="18288000" cy="230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Calcular el tiempo de vuelo sabiendo que la aceleración de gravedad tiene un valor aproximado de 10 m/s, la velocidad inicial es 8/m y forma un ángulo de 35°.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362472" y="363308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V0x =  V0 * cosθ = 8 * cos35° = 6,55 m/s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362472" y="423633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V0y =  V0 * senθ = 8 * sen35° = 4,59 m/s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900693" y="483958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Vy = 0 m/s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3623021" y="544283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tiempo de subida =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8111" y="6435725"/>
            <a:ext cx="12984886" cy="282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Vfy = V0y ± g * t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0 = 50 - 10t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10t = 50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 = 5s.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123825"/>
            <a:ext cx="18288000" cy="230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Calcular el tiempo de vuelo sabiendo que la aceleración de gravedad tiene un valor aproximado de 10 m/s, la velocidad inicial es 8/m y forma un ángulo de 35°.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4992" y="2729208"/>
            <a:ext cx="12984886" cy="282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Vfy = V0y ± g * t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0 = 50 - 10t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10t = 50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 = 5s.</a:t>
            </a:r>
          </a:p>
        </p:txBody>
      </p:sp>
      <p:sp>
        <p:nvSpPr>
          <p:cNvPr id="4" name="AutoShape 4"/>
          <p:cNvSpPr/>
          <p:nvPr/>
        </p:nvSpPr>
        <p:spPr>
          <a:xfrm rot="1472699">
            <a:off x="2505134" y="5817542"/>
            <a:ext cx="324520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" name="TextBox 5"/>
          <p:cNvSpPr txBox="1"/>
          <p:nvPr/>
        </p:nvSpPr>
        <p:spPr>
          <a:xfrm>
            <a:off x="4063647" y="6104233"/>
            <a:ext cx="12984886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tiempo de subida = tiempo de bajada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63647" y="6870625"/>
            <a:ext cx="14490196" cy="211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tiempo de vuelo = tiempo de subida + tiempo de vuelo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tiempo de vuelo = 5s + 5s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tiempo de vuelo = 10s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594954"/>
            <a:ext cx="10053700" cy="74359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871045"/>
            <a:ext cx="7128402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87"/>
              </a:lnSpc>
              <a:spcBef>
                <a:spcPct val="0"/>
              </a:spcBef>
            </a:pPr>
            <a:r>
              <a:rPr lang="en-US" sz="5655">
                <a:solidFill>
                  <a:srgbClr val="FFFFFF"/>
                </a:solidFill>
                <a:latin typeface="Montserrat Extra-Bold"/>
              </a:rPr>
              <a:t>DESCRIPCION DEL PROGRAMA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17"/>
          <a:stretch>
            <a:fillRect/>
          </a:stretch>
        </p:blipFill>
        <p:spPr>
          <a:xfrm>
            <a:off x="1151164" y="304682"/>
            <a:ext cx="9534583" cy="42538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492"/>
          <a:stretch>
            <a:fillRect/>
          </a:stretch>
        </p:blipFill>
        <p:spPr>
          <a:xfrm>
            <a:off x="11709267" y="3207970"/>
            <a:ext cx="6227314" cy="64429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2154" y="353177"/>
            <a:ext cx="6524371" cy="6101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1453" y="353177"/>
            <a:ext cx="10811475" cy="7008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01453" y="7362073"/>
            <a:ext cx="10811475" cy="16742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8741" y="1291856"/>
            <a:ext cx="15510518" cy="7331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43543" y="1016659"/>
            <a:ext cx="8241641" cy="82416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912937"/>
            <a:ext cx="10909639" cy="623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98"/>
              </a:lnSpc>
            </a:pPr>
            <a:r>
              <a:rPr lang="en-US" sz="11855">
                <a:solidFill>
                  <a:srgbClr val="FFFFFF"/>
                </a:solidFill>
                <a:latin typeface="Montserrat Extra-Bold"/>
              </a:rPr>
              <a:t>NUESTRA NUEVA IMAGEN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656" t="22189" r="5917" b="24131"/>
          <a:stretch>
            <a:fillRect/>
          </a:stretch>
        </p:blipFill>
        <p:spPr>
          <a:xfrm>
            <a:off x="11667510" y="4133101"/>
            <a:ext cx="5591790" cy="45777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1876" t="28837" r="27179" b="13921"/>
          <a:stretch>
            <a:fillRect/>
          </a:stretch>
        </p:blipFill>
        <p:spPr>
          <a:xfrm>
            <a:off x="12797072" y="582679"/>
            <a:ext cx="3159801" cy="35504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81075"/>
            <a:ext cx="7259335" cy="90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8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Montserrat Extra-Bold"/>
              </a:rPr>
              <a:t>ESTADO ACTUAL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19863"/>
            <a:ext cx="4409484" cy="640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7010" lvl="1" indent="-488505">
              <a:lnSpc>
                <a:spcPts val="6335"/>
              </a:lnSpc>
              <a:buFont typeface="Arial"/>
              <a:buChar char="•"/>
            </a:pPr>
            <a:r>
              <a:rPr lang="en-US" sz="4525" dirty="0" err="1">
                <a:solidFill>
                  <a:srgbClr val="000000"/>
                </a:solidFill>
                <a:latin typeface="Montserrat Semi-Bold"/>
              </a:rPr>
              <a:t>Movilidad</a:t>
            </a:r>
            <a:endParaRPr lang="en-US" sz="4525" dirty="0">
              <a:solidFill>
                <a:srgbClr val="000000"/>
              </a:solidFill>
              <a:latin typeface="Montserrat Semi-Bold"/>
            </a:endParaRPr>
          </a:p>
          <a:p>
            <a:pPr marL="977010" lvl="1" indent="-488505">
              <a:lnSpc>
                <a:spcPts val="6335"/>
              </a:lnSpc>
              <a:buFont typeface="Arial"/>
              <a:buChar char="•"/>
            </a:pPr>
            <a:r>
              <a:rPr lang="en-US" sz="4525" dirty="0" err="1">
                <a:solidFill>
                  <a:srgbClr val="000000"/>
                </a:solidFill>
                <a:latin typeface="Montserrat Semi-Bold"/>
              </a:rPr>
              <a:t>Estructura</a:t>
            </a:r>
            <a:endParaRPr lang="en-US" sz="4525" dirty="0">
              <a:solidFill>
                <a:srgbClr val="000000"/>
              </a:solidFill>
              <a:latin typeface="Montserrat Semi-Bold"/>
            </a:endParaRPr>
          </a:p>
          <a:p>
            <a:pPr marL="977010" lvl="1" indent="-488505">
              <a:lnSpc>
                <a:spcPts val="6335"/>
              </a:lnSpc>
              <a:buFont typeface="Arial"/>
              <a:buChar char="•"/>
            </a:pPr>
            <a:r>
              <a:rPr lang="en-US" sz="4525" dirty="0" err="1">
                <a:solidFill>
                  <a:srgbClr val="000000"/>
                </a:solidFill>
                <a:latin typeface="Montserrat Semi-Bold"/>
              </a:rPr>
              <a:t>Interfaz</a:t>
            </a:r>
            <a:endParaRPr lang="en-US" sz="4525" dirty="0">
              <a:solidFill>
                <a:srgbClr val="000000"/>
              </a:solidFill>
              <a:latin typeface="Montserrat Semi-Bold"/>
            </a:endParaRPr>
          </a:p>
          <a:p>
            <a:pPr marL="977010" lvl="1" indent="-488505">
              <a:lnSpc>
                <a:spcPts val="6335"/>
              </a:lnSpc>
              <a:buFont typeface="Arial"/>
              <a:buChar char="•"/>
            </a:pPr>
            <a:r>
              <a:rPr lang="en-US" sz="4525" dirty="0" err="1">
                <a:solidFill>
                  <a:srgbClr val="000000"/>
                </a:solidFill>
                <a:latin typeface="Montserrat Semi-Bold"/>
              </a:rPr>
              <a:t>Servidor</a:t>
            </a:r>
            <a:endParaRPr lang="en-US" sz="4525" dirty="0">
              <a:solidFill>
                <a:srgbClr val="000000"/>
              </a:solidFill>
              <a:latin typeface="Montserrat Semi-Bold"/>
            </a:endParaRPr>
          </a:p>
          <a:p>
            <a:pPr marL="977010" lvl="1" indent="-488505">
              <a:lnSpc>
                <a:spcPts val="6335"/>
              </a:lnSpc>
              <a:buFont typeface="Arial"/>
              <a:buChar char="•"/>
            </a:pPr>
            <a:r>
              <a:rPr lang="en-US" sz="4525" dirty="0" err="1">
                <a:solidFill>
                  <a:srgbClr val="000000"/>
                </a:solidFill>
                <a:latin typeface="Montserrat Semi-Bold"/>
              </a:rPr>
              <a:t>Conexión</a:t>
            </a:r>
            <a:endParaRPr lang="en-US" sz="4525" dirty="0">
              <a:solidFill>
                <a:srgbClr val="000000"/>
              </a:solidFill>
              <a:latin typeface="Montserrat Semi-Bold"/>
            </a:endParaRPr>
          </a:p>
          <a:p>
            <a:pPr marL="977010" lvl="1" indent="-488505">
              <a:lnSpc>
                <a:spcPts val="6335"/>
              </a:lnSpc>
              <a:buFont typeface="Arial"/>
              <a:buChar char="•"/>
            </a:pPr>
            <a:r>
              <a:rPr lang="en-US" sz="4525" dirty="0">
                <a:solidFill>
                  <a:srgbClr val="000000"/>
                </a:solidFill>
                <a:latin typeface="Montserrat Semi-Bold"/>
              </a:rPr>
              <a:t>Carta Gantt</a:t>
            </a:r>
          </a:p>
          <a:p>
            <a:pPr marL="977010" lvl="1" indent="-488505">
              <a:lnSpc>
                <a:spcPts val="6335"/>
              </a:lnSpc>
              <a:buFont typeface="Arial"/>
              <a:buChar char="•"/>
            </a:pPr>
            <a:r>
              <a:rPr lang="en-US" sz="4525" dirty="0">
                <a:solidFill>
                  <a:srgbClr val="000000"/>
                </a:solidFill>
                <a:latin typeface="Montserrat Semi-Bold"/>
              </a:rPr>
              <a:t>Wiki</a:t>
            </a:r>
          </a:p>
          <a:p>
            <a:pPr marL="977010" lvl="1" indent="-488505">
              <a:lnSpc>
                <a:spcPts val="6335"/>
              </a:lnSpc>
              <a:buFont typeface="Arial"/>
              <a:buChar char="•"/>
            </a:pPr>
            <a:r>
              <a:rPr lang="en-US" sz="4525" dirty="0" err="1">
                <a:solidFill>
                  <a:srgbClr val="000000"/>
                </a:solidFill>
                <a:latin typeface="Montserrat Semi-Bold"/>
              </a:rPr>
              <a:t>Bitácoras</a:t>
            </a:r>
            <a:endParaRPr lang="en-US" sz="4525" dirty="0">
              <a:solidFill>
                <a:srgbClr val="00000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06749" y="4295775"/>
            <a:ext cx="1387450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Soluciones y Problemas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9445753" y="2303390"/>
            <a:ext cx="7573627" cy="5680220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33114113-6912-1D36-9FBB-DB9C7A2D4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52274"/>
              </p:ext>
            </p:extLst>
          </p:nvPr>
        </p:nvGraphicFramePr>
        <p:xfrm>
          <a:off x="1371600" y="794571"/>
          <a:ext cx="8019916" cy="86502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9958">
                  <a:extLst>
                    <a:ext uri="{9D8B030D-6E8A-4147-A177-3AD203B41FA5}">
                      <a16:colId xmlns:a16="http://schemas.microsoft.com/office/drawing/2014/main" val="106792540"/>
                    </a:ext>
                  </a:extLst>
                </a:gridCol>
                <a:gridCol w="4009958">
                  <a:extLst>
                    <a:ext uri="{9D8B030D-6E8A-4147-A177-3AD203B41FA5}">
                      <a16:colId xmlns:a16="http://schemas.microsoft.com/office/drawing/2014/main" val="1806509665"/>
                    </a:ext>
                  </a:extLst>
                </a:gridCol>
              </a:tblGrid>
              <a:tr h="1054611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Problemas encontrados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Soluciones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52646"/>
                  </a:ext>
                </a:extLst>
              </a:tr>
              <a:tr h="105461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Fallo de la micro SD durante la fase de pruebas.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 cambió la micro SD y se formateó.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134172"/>
                  </a:ext>
                </a:extLst>
              </a:tr>
              <a:tr h="105461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 ángulo de inclinación no respondía de manera correcta a la hora de enviarle instrucciones.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Para arreglar este error, se chequeó el código para ver si había que reforzar la función del ángulo. 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079321"/>
                  </a:ext>
                </a:extLst>
              </a:tr>
              <a:tr h="1054611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Para insertar el ángulo en el cañón, fue complejo, debido a que era inestable.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 modificaron las fuerzas del motor y se agregaron piezas para reforzar.   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421517"/>
                  </a:ext>
                </a:extLst>
              </a:tr>
              <a:tr h="1054611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Los tiempos en la Carta Gantt no eran realistas, por lo que muchas de las actividades no fueron realizadas cuando correspondían.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 reajustó el tiempo teniendo el cuenta las horas trabajadas en clases, autónomas y los días feriados.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947736"/>
                  </a:ext>
                </a:extLst>
              </a:tr>
              <a:tr h="1054611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 red wifi del departamento es deficiente, siendo este un problema al momento de trabajar con Putty.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 utilizó una red propia del equipo compartida por uno de sus integrantes, usando su plan de datos. 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860639"/>
                  </a:ext>
                </a:extLst>
              </a:tr>
              <a:tr h="1054611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Conocimientos débiles para las predicciones del lanzamiento de proyectiles.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Retroalimentación de materia vista en el semestre pasado en Mecánica Clásica y utilizar herramientas para medir la distancia y la velocidad de forma exacta.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043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621400"/>
            <a:ext cx="14563386" cy="272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59"/>
              </a:lnSpc>
            </a:pPr>
            <a:r>
              <a:rPr lang="en-US" sz="15899">
                <a:solidFill>
                  <a:srgbClr val="FFFFFF"/>
                </a:solidFill>
                <a:latin typeface="Montserrat Extra-Bold"/>
              </a:rPr>
              <a:t>CONCLUSIÓN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9663" b="11736"/>
          <a:stretch>
            <a:fillRect/>
          </a:stretch>
        </p:blipFill>
        <p:spPr>
          <a:xfrm>
            <a:off x="3695820" y="2939129"/>
            <a:ext cx="8388177" cy="6593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9829" y="781050"/>
            <a:ext cx="15952940" cy="215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11"/>
              </a:lnSpc>
            </a:pPr>
            <a:r>
              <a:rPr lang="en-US" sz="12579" dirty="0">
                <a:solidFill>
                  <a:srgbClr val="FFFFFF"/>
                </a:solidFill>
                <a:latin typeface="Montserrat Extra-Bold"/>
              </a:rPr>
              <a:t>MUCHAS GRACIAS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874578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014591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ontserrat Semi-Bold"/>
              </a:rPr>
              <a:t>MK 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66466" y="3261617"/>
            <a:ext cx="6756517" cy="566123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EVOLUCIÓN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014591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ontserrat Semi-Bold"/>
              </a:rPr>
              <a:t>MK 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10906" y="7014591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ontserrat Semi-Bold"/>
              </a:rPr>
              <a:t>MK 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66466" y="3261617"/>
            <a:ext cx="4546359" cy="38093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7010" b="36202"/>
          <a:stretch>
            <a:fillRect/>
          </a:stretch>
        </p:blipFill>
        <p:spPr>
          <a:xfrm>
            <a:off x="6248672" y="3261617"/>
            <a:ext cx="6745976" cy="561113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EVOLUCIÓN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014591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ontserrat Semi-Bold"/>
              </a:rPr>
              <a:t>MK 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10906" y="7014591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ontserrat Semi-Bold"/>
              </a:rPr>
              <a:t>MK 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66466" y="3261617"/>
            <a:ext cx="4546359" cy="38093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7010" b="36202"/>
          <a:stretch>
            <a:fillRect/>
          </a:stretch>
        </p:blipFill>
        <p:spPr>
          <a:xfrm>
            <a:off x="6248672" y="3261617"/>
            <a:ext cx="4546359" cy="37815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8808" b="18808"/>
          <a:stretch>
            <a:fillRect/>
          </a:stretch>
        </p:blipFill>
        <p:spPr>
          <a:xfrm>
            <a:off x="11433206" y="3261617"/>
            <a:ext cx="4546359" cy="378154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EVOLUCIÓN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33206" y="7042404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ontserrat Semi-Bold"/>
              </a:rPr>
              <a:t>MK II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28700" y="2690117"/>
            <a:ext cx="6767847" cy="567073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MK N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81494" y="3763116"/>
            <a:ext cx="5990339" cy="268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221" lvl="1" indent="-411111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Movilidad reducida</a:t>
            </a:r>
          </a:p>
          <a:p>
            <a:pPr marL="822221" lvl="1" indent="-411111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Sin acceso a USB</a:t>
            </a:r>
          </a:p>
          <a:p>
            <a:pPr marL="822221" lvl="1" indent="-411111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Sin espacio para lanzar proyectiles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28700" y="2690117"/>
            <a:ext cx="6767847" cy="567073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MK I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42431" y="3322283"/>
            <a:ext cx="5990339" cy="4684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La base de movimiento es inestable</a:t>
            </a:r>
          </a:p>
          <a:p>
            <a:pPr>
              <a:lnSpc>
                <a:spcPts val="5331"/>
              </a:lnSpc>
            </a:pPr>
            <a:endParaRPr lang="en-US" sz="3808">
              <a:solidFill>
                <a:srgbClr val="000000"/>
              </a:solidFill>
              <a:latin typeface="Montserrat Semi-Bold"/>
            </a:endParaRPr>
          </a:p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Espacio reducido para construir el cañon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7010" b="36202"/>
          <a:stretch>
            <a:fillRect/>
          </a:stretch>
        </p:blipFill>
        <p:spPr>
          <a:xfrm>
            <a:off x="1028700" y="2690117"/>
            <a:ext cx="6767847" cy="56293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28700" y="2690117"/>
            <a:ext cx="6767847" cy="567073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MK II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04132" y="3435305"/>
            <a:ext cx="5990339" cy="334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Cañón</a:t>
            </a: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estable</a:t>
            </a: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 y </a:t>
            </a: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firme</a:t>
            </a:r>
            <a:endParaRPr lang="en-US" sz="3808" dirty="0">
              <a:solidFill>
                <a:srgbClr val="000000"/>
              </a:solidFill>
              <a:latin typeface="Montserrat Semi-Bold"/>
            </a:endParaRPr>
          </a:p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Movilidad</a:t>
            </a: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óptima</a:t>
            </a:r>
            <a:endParaRPr lang="en-US" sz="3808" dirty="0">
              <a:solidFill>
                <a:srgbClr val="000000"/>
              </a:solidFill>
              <a:latin typeface="Montserrat Semi-Bold"/>
            </a:endParaRPr>
          </a:p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Alta </a:t>
            </a: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capacidad</a:t>
            </a: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 de </a:t>
            </a: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munición</a:t>
            </a:r>
            <a:endParaRPr lang="en-US" sz="3808" dirty="0">
              <a:solidFill>
                <a:srgbClr val="000000"/>
              </a:solidFill>
              <a:latin typeface="Montserrat Semi-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7010" b="36202"/>
          <a:stretch>
            <a:fillRect/>
          </a:stretch>
        </p:blipFill>
        <p:spPr>
          <a:xfrm>
            <a:off x="1028700" y="2690117"/>
            <a:ext cx="6767847" cy="56293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18808" b="18808"/>
          <a:stretch>
            <a:fillRect/>
          </a:stretch>
        </p:blipFill>
        <p:spPr>
          <a:xfrm>
            <a:off x="1028700" y="2690117"/>
            <a:ext cx="6767847" cy="56293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912</Words>
  <Application>Microsoft Macintosh PowerPoint</Application>
  <PresentationFormat>Personalizado</PresentationFormat>
  <Paragraphs>180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Montserrat Extra-Bold</vt:lpstr>
      <vt:lpstr>Open Sans Extra Bold</vt:lpstr>
      <vt:lpstr>Montserrat Semi-Bold</vt:lpstr>
      <vt:lpstr>Canva Sans</vt:lpstr>
      <vt:lpstr>Times New Roman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Gorilla Tank II</dc:title>
  <cp:lastModifiedBy>Vranika Santiago</cp:lastModifiedBy>
  <cp:revision>3</cp:revision>
  <dcterms:created xsi:type="dcterms:W3CDTF">2006-08-16T00:00:00Z</dcterms:created>
  <dcterms:modified xsi:type="dcterms:W3CDTF">2022-11-04T20:13:08Z</dcterms:modified>
  <dc:identifier>DAFO7Jcp5Pc</dc:identifier>
</cp:coreProperties>
</file>