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Now" charset="1" panose="00000500000000000000"/>
      <p:regular r:id="rId10"/>
    </p:embeddedFont>
    <p:embeddedFont>
      <p:font typeface="Now Bold" charset="1" panose="00000600000000000000"/>
      <p:regular r:id="rId11"/>
    </p:embeddedFont>
    <p:embeddedFont>
      <p:font typeface="Now Bold" charset="1" panose="00000800000000000000"/>
      <p:regular r:id="rId12"/>
    </p:embeddedFont>
    <p:embeddedFont>
      <p:font typeface="Now Bold Bold" charset="1" panose="00000A00000000000000"/>
      <p:regular r:id="rId13"/>
    </p:embeddedFont>
    <p:embeddedFont>
      <p:font typeface="Fira Sans Medium" charset="1" panose="020B0603050000020004"/>
      <p:regular r:id="rId14"/>
    </p:embeddedFont>
    <p:embeddedFont>
      <p:font typeface="Fira Sans Medium Bold" charset="1" panose="020B0603050000020004"/>
      <p:regular r:id="rId15"/>
    </p:embeddedFont>
    <p:embeddedFont>
      <p:font typeface="Fira Sans Medium Italics" charset="1" panose="020B0603050000020004"/>
      <p:regular r:id="rId16"/>
    </p:embeddedFont>
    <p:embeddedFont>
      <p:font typeface="Fira Sans Medium Bold Italics" charset="1" panose="020B07030500000200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24" Target="slides/slide7.xml" Type="http://schemas.openxmlformats.org/officeDocument/2006/relationships/slide"/><Relationship Id="rId25" Target="slides/slide8.xml" Type="http://schemas.openxmlformats.org/officeDocument/2006/relationships/slide"/><Relationship Id="rId26" Target="slides/slide9.xml" Type="http://schemas.openxmlformats.org/officeDocument/2006/relationships/slide"/><Relationship Id="rId27" Target="slides/slide10.xml" Type="http://schemas.openxmlformats.org/officeDocument/2006/relationships/slide"/><Relationship Id="rId28" Target="slides/slide11.xml" Type="http://schemas.openxmlformats.org/officeDocument/2006/relationships/slide"/><Relationship Id="rId29" Target="slides/slide12.xml" Type="http://schemas.openxmlformats.org/officeDocument/2006/relationships/slide"/><Relationship Id="rId3" Target="viewProps.xml" Type="http://schemas.openxmlformats.org/officeDocument/2006/relationships/viewProps"/><Relationship Id="rId30" Target="slides/slide13.xml" Type="http://schemas.openxmlformats.org/officeDocument/2006/relationships/slide"/><Relationship Id="rId31" Target="slides/slide14.xml" Type="http://schemas.openxmlformats.org/officeDocument/2006/relationships/slide"/><Relationship Id="rId32" Target="slides/slide15.xml" Type="http://schemas.openxmlformats.org/officeDocument/2006/relationships/slide"/><Relationship Id="rId33" Target="slides/slide16.xml" Type="http://schemas.openxmlformats.org/officeDocument/2006/relationships/slide"/><Relationship Id="rId34" Target="slides/slide17.xml" Type="http://schemas.openxmlformats.org/officeDocument/2006/relationships/slide"/><Relationship Id="rId35" Target="slides/slide18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1430" r="0" b="2356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3589782" y="2283714"/>
            <a:ext cx="11108436" cy="5719572"/>
            <a:chOff x="0" y="0"/>
            <a:chExt cx="2925679" cy="1506389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2925679" cy="1506389"/>
            </a:xfrm>
            <a:custGeom>
              <a:avLst/>
              <a:gdLst/>
              <a:ahLst/>
              <a:cxnLst/>
              <a:rect r="r" b="b" t="t" l="l"/>
              <a:pathLst>
                <a:path h="1506389" w="2925679">
                  <a:moveTo>
                    <a:pt x="0" y="0"/>
                  </a:moveTo>
                  <a:lnTo>
                    <a:pt x="2925679" y="0"/>
                  </a:lnTo>
                  <a:lnTo>
                    <a:pt x="2925679" y="1506389"/>
                  </a:lnTo>
                  <a:lnTo>
                    <a:pt x="0" y="1506389"/>
                  </a:lnTo>
                  <a:close/>
                </a:path>
              </a:pathLst>
            </a:custGeom>
            <a:solidFill>
              <a:srgbClr val="172530">
                <a:alpha val="69804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60"/>
                </a:lnSpc>
              </a:pP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93096" y="373605"/>
            <a:ext cx="3909699" cy="1075413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4922788" y="3188223"/>
            <a:ext cx="8442424" cy="4372595"/>
            <a:chOff x="0" y="0"/>
            <a:chExt cx="11256566" cy="5830127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934829"/>
              <a:ext cx="11256566" cy="42792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463"/>
                </a:lnSpc>
              </a:pPr>
              <a:r>
                <a:rPr lang="en-US" sz="7112">
                  <a:solidFill>
                    <a:srgbClr val="FFFFFF"/>
                  </a:solidFill>
                  <a:latin typeface="Now Bold"/>
                </a:rPr>
                <a:t>“ROBOT EV3 HU45C4R T-800 V.2.2.-”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0"/>
              <a:ext cx="10569074" cy="7172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33"/>
                </a:lnSpc>
              </a:pPr>
              <a:r>
                <a:rPr lang="en-US" sz="3557" spc="1266">
                  <a:solidFill>
                    <a:srgbClr val="00E3B8"/>
                  </a:solidFill>
                  <a:latin typeface="Now"/>
                </a:rPr>
                <a:t>PLAN DE PROYECTO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343746" y="5471479"/>
              <a:ext cx="10569074" cy="3586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42"/>
                </a:lnSpc>
              </a:pPr>
              <a:r>
                <a:rPr lang="en-US" sz="1800" spc="640">
                  <a:solidFill>
                    <a:srgbClr val="00E3B8"/>
                  </a:solidFill>
                  <a:latin typeface="Now"/>
                </a:rPr>
                <a:t>GRUPO 4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315387" y="8194230"/>
            <a:ext cx="9909684" cy="2640593"/>
            <a:chOff x="0" y="0"/>
            <a:chExt cx="2609958" cy="695465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2609958" cy="695465"/>
            </a:xfrm>
            <a:custGeom>
              <a:avLst/>
              <a:gdLst/>
              <a:ahLst/>
              <a:cxnLst/>
              <a:rect r="r" b="b" t="t" l="l"/>
              <a:pathLst>
                <a:path h="695465" w="2609958">
                  <a:moveTo>
                    <a:pt x="0" y="0"/>
                  </a:moveTo>
                  <a:lnTo>
                    <a:pt x="2609958" y="0"/>
                  </a:lnTo>
                  <a:lnTo>
                    <a:pt x="2609958" y="695465"/>
                  </a:lnTo>
                  <a:lnTo>
                    <a:pt x="0" y="695465"/>
                  </a:lnTo>
                  <a:close/>
                </a:path>
              </a:pathLst>
            </a:custGeom>
            <a:solidFill>
              <a:srgbClr val="172530">
                <a:alpha val="69804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60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370476" y="8350379"/>
            <a:ext cx="9225289" cy="1763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78"/>
              </a:lnSpc>
              <a:spcBef>
                <a:spcPct val="0"/>
              </a:spcBef>
            </a:pPr>
            <a:r>
              <a:rPr lang="en-US" sz="2137" spc="106" u="none">
                <a:solidFill>
                  <a:srgbClr val="FFFFFF"/>
                </a:solidFill>
                <a:latin typeface="Fira Sans Medium Bold"/>
              </a:rPr>
              <a:t>Alumnos: Patricio Chang, Cristina Cortez, Pablo Varas, Dylan Rivero.</a:t>
            </a:r>
          </a:p>
          <a:p>
            <a:pPr algn="l" marL="0" indent="0" lvl="0">
              <a:lnSpc>
                <a:spcPts val="2778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2778"/>
              </a:lnSpc>
              <a:spcBef>
                <a:spcPct val="0"/>
              </a:spcBef>
            </a:pPr>
            <a:r>
              <a:rPr lang="en-US" sz="2137" spc="106" u="none">
                <a:solidFill>
                  <a:srgbClr val="FFFFFF"/>
                </a:solidFill>
                <a:latin typeface="Fira Sans Medium Bold"/>
              </a:rPr>
              <a:t>Asignatura: Proyecto I.</a:t>
            </a:r>
          </a:p>
          <a:p>
            <a:pPr algn="l" marL="0" indent="0" lvl="0">
              <a:lnSpc>
                <a:spcPts val="2778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2778"/>
              </a:lnSpc>
              <a:spcBef>
                <a:spcPct val="0"/>
              </a:spcBef>
            </a:pPr>
            <a:r>
              <a:rPr lang="en-US" sz="2137" spc="106" u="none">
                <a:solidFill>
                  <a:srgbClr val="FFFFFF"/>
                </a:solidFill>
                <a:latin typeface="Fira Sans Medium Bold"/>
              </a:rPr>
              <a:t>Profesor: Humberto Urrutia.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1725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899666" y="1343978"/>
            <a:ext cx="5172475" cy="2277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7892"/>
              </a:lnSpc>
            </a:pPr>
            <a:r>
              <a:rPr lang="en-US" sz="15292">
                <a:solidFill>
                  <a:srgbClr val="00E3B8"/>
                </a:solidFill>
                <a:latin typeface="Now Bold"/>
              </a:rPr>
              <a:t>WIKI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5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1457" y="1028700"/>
            <a:ext cx="16017843" cy="8229600"/>
            <a:chOff x="0" y="0"/>
            <a:chExt cx="4218691" cy="2167467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4218691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18691">
                  <a:moveTo>
                    <a:pt x="0" y="0"/>
                  </a:moveTo>
                  <a:lnTo>
                    <a:pt x="4218691" y="0"/>
                  </a:lnTo>
                  <a:lnTo>
                    <a:pt x="4218691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172530">
                <a:alpha val="69804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60"/>
                </a:lnSpc>
              </a:pP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672331" y="2407588"/>
            <a:ext cx="8943338" cy="6707503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660840" y="1427798"/>
            <a:ext cx="13247821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50"/>
              </a:lnSpc>
            </a:pPr>
            <a:r>
              <a:rPr lang="en-US" sz="5000">
                <a:solidFill>
                  <a:srgbClr val="00E3B8"/>
                </a:solidFill>
                <a:latin typeface="Now Bold"/>
              </a:rPr>
              <a:t>ARQUITECTURA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5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1457" y="1028700"/>
            <a:ext cx="15805087" cy="8229600"/>
            <a:chOff x="0" y="0"/>
            <a:chExt cx="4162657" cy="2167467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4162657" cy="2167467"/>
            </a:xfrm>
            <a:custGeom>
              <a:avLst/>
              <a:gdLst/>
              <a:ahLst/>
              <a:cxnLst/>
              <a:rect r="r" b="b" t="t" l="l"/>
              <a:pathLst>
                <a:path h="2167467" w="4162657">
                  <a:moveTo>
                    <a:pt x="0" y="0"/>
                  </a:moveTo>
                  <a:lnTo>
                    <a:pt x="4162657" y="0"/>
                  </a:lnTo>
                  <a:lnTo>
                    <a:pt x="4162657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172530">
                <a:alpha val="69804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60"/>
                </a:lnSpc>
              </a:pP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241457" y="2940246"/>
            <a:ext cx="8601756" cy="6160597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2408383" y="1963763"/>
            <a:ext cx="13247821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50"/>
              </a:lnSpc>
            </a:pPr>
            <a:r>
              <a:rPr lang="en-US" sz="5000">
                <a:solidFill>
                  <a:srgbClr val="20FFD5"/>
                </a:solidFill>
                <a:latin typeface="Now Bold"/>
              </a:rPr>
              <a:t>INTERFAZ DE USUARIO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595124" y="2620988"/>
            <a:ext cx="6163959" cy="56727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98"/>
              </a:lnSpc>
            </a:pPr>
            <a:r>
              <a:rPr lang="en-US" sz="2200" spc="30">
                <a:solidFill>
                  <a:srgbClr val="FFFFFF"/>
                </a:solidFill>
                <a:latin typeface="Now"/>
              </a:rPr>
              <a:t>Se realizó una interfaz prototipo para el control del robot. </a:t>
            </a:r>
          </a:p>
          <a:p>
            <a:pPr>
              <a:lnSpc>
                <a:spcPts val="3498"/>
              </a:lnSpc>
            </a:pPr>
          </a:p>
          <a:p>
            <a:pPr>
              <a:lnSpc>
                <a:spcPts val="3498"/>
              </a:lnSpc>
            </a:pPr>
            <a:r>
              <a:rPr lang="en-US" sz="2200" spc="30">
                <a:solidFill>
                  <a:srgbClr val="FFFFFF"/>
                </a:solidFill>
                <a:latin typeface="Now"/>
              </a:rPr>
              <a:t>La interfaz es lo más simple y fácil de usar para evitar confusiones. </a:t>
            </a:r>
          </a:p>
          <a:p>
            <a:pPr>
              <a:lnSpc>
                <a:spcPts val="3498"/>
              </a:lnSpc>
            </a:pPr>
          </a:p>
          <a:p>
            <a:pPr>
              <a:lnSpc>
                <a:spcPts val="3498"/>
              </a:lnSpc>
            </a:pPr>
            <a:r>
              <a:rPr lang="en-US" sz="2200" spc="30">
                <a:solidFill>
                  <a:srgbClr val="FFFFFF"/>
                </a:solidFill>
                <a:latin typeface="Now"/>
              </a:rPr>
              <a:t>Las flechas gruesas son para mover el robot, hacia adelante, atrás, izquierda y derecha, además, el botón conectar y desconectar para poder usar la interfaz con el robot. Y finalmente, el botón circular para disparar proyectiles en un ángulo de 45 grados.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1725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861554" y="1621946"/>
            <a:ext cx="8564892" cy="978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34"/>
              </a:lnSpc>
            </a:pPr>
            <a:r>
              <a:rPr lang="en-US" sz="6525">
                <a:solidFill>
                  <a:srgbClr val="00E3B8"/>
                </a:solidFill>
                <a:latin typeface="Now Bold"/>
              </a:rPr>
              <a:t>IMPLEMENTACIÓN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5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3088241" y="2550924"/>
            <a:ext cx="12111517" cy="5822845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660840" y="1427798"/>
            <a:ext cx="13247821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50"/>
              </a:lnSpc>
            </a:pPr>
            <a:r>
              <a:rPr lang="en-US" sz="5000">
                <a:solidFill>
                  <a:srgbClr val="00E3B8"/>
                </a:solidFill>
                <a:latin typeface="Now Bold"/>
              </a:rPr>
              <a:t>FUNDAMENTO DE PROYECTILES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5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1457" y="1028700"/>
            <a:ext cx="15805087" cy="8229600"/>
            <a:chOff x="0" y="0"/>
            <a:chExt cx="4162657" cy="2167467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4162657" cy="2167467"/>
            </a:xfrm>
            <a:custGeom>
              <a:avLst/>
              <a:gdLst/>
              <a:ahLst/>
              <a:cxnLst/>
              <a:rect r="r" b="b" t="t" l="l"/>
              <a:pathLst>
                <a:path h="2167467" w="4162657">
                  <a:moveTo>
                    <a:pt x="0" y="0"/>
                  </a:moveTo>
                  <a:lnTo>
                    <a:pt x="4162657" y="0"/>
                  </a:lnTo>
                  <a:lnTo>
                    <a:pt x="4162657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172530">
                <a:alpha val="69804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60"/>
                </a:lnSpc>
              </a:pP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3734499" y="3177377"/>
            <a:ext cx="10819002" cy="5030176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2408383" y="1963763"/>
            <a:ext cx="13247821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50"/>
              </a:lnSpc>
            </a:pPr>
            <a:r>
              <a:rPr lang="en-US" sz="5000">
                <a:solidFill>
                  <a:srgbClr val="00E3B8"/>
                </a:solidFill>
                <a:latin typeface="Now Bold"/>
              </a:rPr>
              <a:t>PROBLEMAS ENCONTRADOS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5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1457" y="1028700"/>
            <a:ext cx="15805087" cy="8229600"/>
            <a:chOff x="0" y="0"/>
            <a:chExt cx="4162657" cy="2167467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4162657" cy="2167467"/>
            </a:xfrm>
            <a:custGeom>
              <a:avLst/>
              <a:gdLst/>
              <a:ahLst/>
              <a:cxnLst/>
              <a:rect r="r" b="b" t="t" l="l"/>
              <a:pathLst>
                <a:path h="2167467" w="4162657">
                  <a:moveTo>
                    <a:pt x="0" y="0"/>
                  </a:moveTo>
                  <a:lnTo>
                    <a:pt x="4162657" y="0"/>
                  </a:lnTo>
                  <a:lnTo>
                    <a:pt x="4162657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172530">
                <a:alpha val="69804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60"/>
                </a:lnSpc>
              </a:pPr>
            </a:p>
          </p:txBody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0097080" y="3175453"/>
            <a:ext cx="6730236" cy="5246370"/>
            <a:chOff x="0" y="0"/>
            <a:chExt cx="5904230" cy="4602480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5904230" cy="4602480"/>
            </a:xfrm>
            <a:custGeom>
              <a:avLst/>
              <a:gdLst/>
              <a:ahLst/>
              <a:cxnLst/>
              <a:rect r="r" b="b" t="t" l="l"/>
              <a:pathLst>
                <a:path h="4602480" w="5904230">
                  <a:moveTo>
                    <a:pt x="5904230" y="1905000"/>
                  </a:moveTo>
                  <a:lnTo>
                    <a:pt x="5904230" y="2697480"/>
                  </a:lnTo>
                  <a:cubicBezTo>
                    <a:pt x="5904230" y="3749040"/>
                    <a:pt x="5050790" y="4602480"/>
                    <a:pt x="3999230" y="4602480"/>
                  </a:cubicBezTo>
                  <a:lnTo>
                    <a:pt x="1905000" y="4602480"/>
                  </a:lnTo>
                  <a:cubicBezTo>
                    <a:pt x="853440" y="4602480"/>
                    <a:pt x="0" y="3749040"/>
                    <a:pt x="0" y="2697480"/>
                  </a:cubicBezTo>
                  <a:lnTo>
                    <a:pt x="0" y="1905000"/>
                  </a:lnTo>
                  <a:cubicBezTo>
                    <a:pt x="0" y="853440"/>
                    <a:pt x="853440" y="0"/>
                    <a:pt x="1905000" y="0"/>
                  </a:cubicBezTo>
                  <a:lnTo>
                    <a:pt x="3999230" y="0"/>
                  </a:lnTo>
                  <a:cubicBezTo>
                    <a:pt x="5052060" y="0"/>
                    <a:pt x="5904230" y="853440"/>
                    <a:pt x="5904230" y="1905000"/>
                  </a:cubicBezTo>
                  <a:close/>
                </a:path>
              </a:pathLst>
            </a:custGeom>
            <a:blipFill>
              <a:blip r:embed="rId2"/>
              <a:stretch>
                <a:fillRect l="-1968" r="-1968" t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>
              <a:off x="-10160" y="-10160"/>
              <a:ext cx="5924550" cy="4622800"/>
            </a:xfrm>
            <a:custGeom>
              <a:avLst/>
              <a:gdLst/>
              <a:ahLst/>
              <a:cxnLst/>
              <a:rect r="r" b="b" t="t" l="l"/>
              <a:pathLst>
                <a:path h="4622800" w="5924550">
                  <a:moveTo>
                    <a:pt x="5924550" y="1915160"/>
                  </a:moveTo>
                  <a:lnTo>
                    <a:pt x="5924550" y="2707640"/>
                  </a:lnTo>
                  <a:cubicBezTo>
                    <a:pt x="5924550" y="3763010"/>
                    <a:pt x="5066030" y="4622800"/>
                    <a:pt x="4009390" y="4622800"/>
                  </a:cubicBezTo>
                  <a:lnTo>
                    <a:pt x="1915160" y="4622800"/>
                  </a:lnTo>
                  <a:cubicBezTo>
                    <a:pt x="859790" y="4622800"/>
                    <a:pt x="0" y="3764280"/>
                    <a:pt x="0" y="2707640"/>
                  </a:cubicBezTo>
                  <a:lnTo>
                    <a:pt x="0" y="1915160"/>
                  </a:lnTo>
                  <a:cubicBezTo>
                    <a:pt x="1270" y="859790"/>
                    <a:pt x="859790" y="0"/>
                    <a:pt x="1915160" y="0"/>
                  </a:cubicBezTo>
                  <a:lnTo>
                    <a:pt x="4009390" y="0"/>
                  </a:lnTo>
                  <a:cubicBezTo>
                    <a:pt x="5066030" y="0"/>
                    <a:pt x="5924550" y="859790"/>
                    <a:pt x="5924550" y="1915160"/>
                  </a:cubicBezTo>
                  <a:close/>
                  <a:moveTo>
                    <a:pt x="20320" y="2707640"/>
                  </a:moveTo>
                  <a:cubicBezTo>
                    <a:pt x="20320" y="3752850"/>
                    <a:pt x="871220" y="4602480"/>
                    <a:pt x="1915160" y="4602480"/>
                  </a:cubicBezTo>
                  <a:lnTo>
                    <a:pt x="4009390" y="4602480"/>
                  </a:lnTo>
                  <a:cubicBezTo>
                    <a:pt x="5054600" y="4602480"/>
                    <a:pt x="5904230" y="3751580"/>
                    <a:pt x="5904230" y="2707640"/>
                  </a:cubicBezTo>
                  <a:lnTo>
                    <a:pt x="5904230" y="1915160"/>
                  </a:lnTo>
                  <a:cubicBezTo>
                    <a:pt x="5904230" y="869950"/>
                    <a:pt x="5053330" y="20320"/>
                    <a:pt x="4009390" y="20320"/>
                  </a:cubicBezTo>
                  <a:lnTo>
                    <a:pt x="1915160" y="20320"/>
                  </a:lnTo>
                  <a:cubicBezTo>
                    <a:pt x="869950" y="19050"/>
                    <a:pt x="20320" y="869950"/>
                    <a:pt x="20320" y="1915160"/>
                  </a:cubicBezTo>
                  <a:lnTo>
                    <a:pt x="20320" y="27076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2408383" y="1963763"/>
            <a:ext cx="13247821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50"/>
              </a:lnSpc>
            </a:pPr>
            <a:r>
              <a:rPr lang="en-US" sz="5000">
                <a:solidFill>
                  <a:srgbClr val="00E3B8"/>
                </a:solidFill>
                <a:latin typeface="Now Bold"/>
              </a:rPr>
              <a:t>ESTADO ACTUAL DEL PROYECTO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408383" y="3244978"/>
            <a:ext cx="6163959" cy="2833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16"/>
              </a:lnSpc>
            </a:pPr>
            <a:r>
              <a:rPr lang="en-US" sz="2400" spc="33">
                <a:solidFill>
                  <a:srgbClr val="FFFFFF"/>
                </a:solidFill>
                <a:latin typeface="Now"/>
              </a:rPr>
              <a:t>El robot se encuentra completamente terminado, las funciones de la interfaz, así como su funcionalidad en el robot son completamente efectivas.</a:t>
            </a:r>
          </a:p>
          <a:p>
            <a:pPr>
              <a:lnSpc>
                <a:spcPts val="3816"/>
              </a:lnSpc>
            </a:pPr>
          </a:p>
          <a:p>
            <a:pPr>
              <a:lnSpc>
                <a:spcPts val="3816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2408383" y="5703388"/>
            <a:ext cx="6163959" cy="2357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16"/>
              </a:lnSpc>
            </a:pPr>
            <a:r>
              <a:rPr lang="en-US" sz="2400" spc="33">
                <a:solidFill>
                  <a:srgbClr val="FFFFFF"/>
                </a:solidFill>
                <a:latin typeface="Now"/>
              </a:rPr>
              <a:t>Se corrigió la carta Gantt y se realizaron sus tareas pendientes, también se finalizaron los informes, bitácoras, presentaciones, wiki, etc.</a:t>
            </a:r>
          </a:p>
          <a:p>
            <a:pPr>
              <a:lnSpc>
                <a:spcPts val="3816"/>
              </a:lnSpc>
            </a:pP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5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39549" y="2662732"/>
            <a:ext cx="11108436" cy="5719572"/>
            <a:chOff x="0" y="0"/>
            <a:chExt cx="2925679" cy="1506389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2925679" cy="1506389"/>
            </a:xfrm>
            <a:custGeom>
              <a:avLst/>
              <a:gdLst/>
              <a:ahLst/>
              <a:cxnLst/>
              <a:rect r="r" b="b" t="t" l="l"/>
              <a:pathLst>
                <a:path h="1506389" w="2925679">
                  <a:moveTo>
                    <a:pt x="0" y="0"/>
                  </a:moveTo>
                  <a:lnTo>
                    <a:pt x="2925679" y="0"/>
                  </a:lnTo>
                  <a:lnTo>
                    <a:pt x="2925679" y="1506389"/>
                  </a:lnTo>
                  <a:lnTo>
                    <a:pt x="0" y="1506389"/>
                  </a:lnTo>
                  <a:close/>
                </a:path>
              </a:pathLst>
            </a:custGeom>
            <a:solidFill>
              <a:srgbClr val="172530">
                <a:alpha val="69804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6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47831" y="1028700"/>
            <a:ext cx="19435831" cy="7779921"/>
            <a:chOff x="0" y="0"/>
            <a:chExt cx="5118902" cy="2049033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5118902" cy="2049033"/>
            </a:xfrm>
            <a:custGeom>
              <a:avLst/>
              <a:gdLst/>
              <a:ahLst/>
              <a:cxnLst/>
              <a:rect r="r" b="b" t="t" l="l"/>
              <a:pathLst>
                <a:path h="2049033" w="5118902">
                  <a:moveTo>
                    <a:pt x="0" y="0"/>
                  </a:moveTo>
                  <a:lnTo>
                    <a:pt x="5118902" y="0"/>
                  </a:lnTo>
                  <a:lnTo>
                    <a:pt x="5118902" y="2049033"/>
                  </a:lnTo>
                  <a:lnTo>
                    <a:pt x="0" y="2049033"/>
                  </a:lnTo>
                  <a:close/>
                </a:path>
              </a:pathLst>
            </a:custGeom>
            <a:solidFill>
              <a:srgbClr val="172530">
                <a:alpha val="69804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60"/>
                </a:lnSpc>
              </a:pPr>
            </a:p>
          </p:txBody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0216980" y="3336329"/>
            <a:ext cx="7287297" cy="4372378"/>
            <a:chOff x="0" y="0"/>
            <a:chExt cx="6350000" cy="3810000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r="r" b="b" t="t" l="l"/>
              <a:pathLst>
                <a:path h="3810000" w="6350000">
                  <a:moveTo>
                    <a:pt x="0" y="3175000"/>
                  </a:move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3175000"/>
                  </a:lnTo>
                  <a:cubicBezTo>
                    <a:pt x="6350000" y="3525520"/>
                    <a:pt x="6065520" y="3810000"/>
                    <a:pt x="5715000" y="3810000"/>
                  </a:cubicBezTo>
                  <a:lnTo>
                    <a:pt x="635000" y="3810000"/>
                  </a:lnTo>
                  <a:cubicBezTo>
                    <a:pt x="284480" y="3810000"/>
                    <a:pt x="0" y="3525520"/>
                    <a:pt x="0" y="3175000"/>
                  </a:cubicBezTo>
                  <a:close/>
                </a:path>
              </a:pathLst>
            </a:custGeom>
            <a:blipFill>
              <a:blip r:embed="rId2"/>
              <a:stretch>
                <a:fillRect l="0" r="0" t="-12500" b="-1250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r="r" b="b" t="t" l="l"/>
              <a:pathLst>
                <a:path h="3810000" w="6350000">
                  <a:moveTo>
                    <a:pt x="5715000" y="19050"/>
                  </a:moveTo>
                  <a:cubicBezTo>
                    <a:pt x="6054090" y="19050"/>
                    <a:pt x="6330950" y="295910"/>
                    <a:pt x="6330950" y="635000"/>
                  </a:cubicBezTo>
                  <a:lnTo>
                    <a:pt x="6330950" y="3175000"/>
                  </a:lnTo>
                  <a:cubicBezTo>
                    <a:pt x="6330950" y="3514090"/>
                    <a:pt x="6054090" y="3790950"/>
                    <a:pt x="5715000" y="3790950"/>
                  </a:cubicBezTo>
                  <a:lnTo>
                    <a:pt x="635000" y="3790950"/>
                  </a:lnTo>
                  <a:cubicBezTo>
                    <a:pt x="295910" y="3790950"/>
                    <a:pt x="19050" y="3514090"/>
                    <a:pt x="19050" y="3175000"/>
                  </a:cubicBezTo>
                  <a:lnTo>
                    <a:pt x="19050" y="635000"/>
                  </a:lnTo>
                  <a:cubicBezTo>
                    <a:pt x="19050" y="295910"/>
                    <a:pt x="295910" y="19050"/>
                    <a:pt x="635000" y="19050"/>
                  </a:cubicBezTo>
                  <a:lnTo>
                    <a:pt x="5715000" y="19050"/>
                  </a:lnTo>
                  <a:moveTo>
                    <a:pt x="5715000" y="0"/>
                  </a:moveTo>
                  <a:lnTo>
                    <a:pt x="635000" y="0"/>
                  </a:lnTo>
                  <a:cubicBezTo>
                    <a:pt x="284480" y="0"/>
                    <a:pt x="0" y="284480"/>
                    <a:pt x="0" y="635000"/>
                  </a:cubicBezTo>
                  <a:lnTo>
                    <a:pt x="0" y="3175000"/>
                  </a:lnTo>
                  <a:cubicBezTo>
                    <a:pt x="0" y="3525520"/>
                    <a:pt x="284480" y="3810000"/>
                    <a:pt x="635000" y="3810000"/>
                  </a:cubicBezTo>
                  <a:lnTo>
                    <a:pt x="5715000" y="3810000"/>
                  </a:lnTo>
                  <a:cubicBezTo>
                    <a:pt x="6065520" y="3810000"/>
                    <a:pt x="6350000" y="3525520"/>
                    <a:pt x="6350000" y="3175000"/>
                  </a:cubicBezTo>
                  <a:lnTo>
                    <a:pt x="6350000" y="635000"/>
                  </a:lnTo>
                  <a:cubicBezTo>
                    <a:pt x="6350000" y="284480"/>
                    <a:pt x="6065520" y="0"/>
                    <a:pt x="5715000" y="0"/>
                  </a:cubicBezTo>
                  <a:lnTo>
                    <a:pt x="5715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410589" y="1790975"/>
            <a:ext cx="6735617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50"/>
              </a:lnSpc>
            </a:pPr>
            <a:r>
              <a:rPr lang="en-US" sz="5000">
                <a:solidFill>
                  <a:srgbClr val="00E3B8"/>
                </a:solidFill>
                <a:latin typeface="Now Bold"/>
              </a:rPr>
              <a:t>CONCLUSIÓN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10589" y="2857986"/>
            <a:ext cx="8562437" cy="48950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75"/>
              </a:lnSpc>
            </a:pPr>
            <a:r>
              <a:rPr lang="en-US" sz="2099" spc="29">
                <a:solidFill>
                  <a:srgbClr val="FFFFFF"/>
                </a:solidFill>
                <a:latin typeface="Now"/>
              </a:rPr>
              <a:t>Durante este tiempo, como grupo, nos hemos podido dar cuenta de muchas cosas, hemos tenido problemas igualmente, pero hemos sabido solucionarlos para salir adelante con el proyecto.</a:t>
            </a:r>
          </a:p>
          <a:p>
            <a:pPr>
              <a:lnSpc>
                <a:spcPts val="3275"/>
              </a:lnSpc>
            </a:pPr>
          </a:p>
          <a:p>
            <a:pPr>
              <a:lnSpc>
                <a:spcPts val="3275"/>
              </a:lnSpc>
            </a:pPr>
            <a:r>
              <a:rPr lang="en-US" sz="2099" spc="29">
                <a:solidFill>
                  <a:srgbClr val="FFFFFF"/>
                </a:solidFill>
                <a:latin typeface="Now"/>
              </a:rPr>
              <a:t>Aunque hayamos tenido altibajos , pudimos salir adelante con el proyecto, pudiendo presentar lo que estamos exponiendo actualmente. </a:t>
            </a:r>
          </a:p>
          <a:p>
            <a:pPr>
              <a:lnSpc>
                <a:spcPts val="3275"/>
              </a:lnSpc>
            </a:pPr>
          </a:p>
          <a:p>
            <a:pPr>
              <a:lnSpc>
                <a:spcPts val="3275"/>
              </a:lnSpc>
            </a:pPr>
            <a:r>
              <a:rPr lang="en-US" sz="2099" spc="29">
                <a:solidFill>
                  <a:srgbClr val="FFFFFF"/>
                </a:solidFill>
                <a:latin typeface="Now"/>
              </a:rPr>
              <a:t>En estos momentos, nos encontramos orgullosos del progreso realizado en el proyecto, confiamos firmemente que se finalizará de forma exitosa. 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>
  <p:cSld>
    <p:bg>
      <p:bgPr>
        <a:solidFill>
          <a:srgbClr val="1725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39549" y="2662732"/>
            <a:ext cx="11108436" cy="5719572"/>
            <a:chOff x="0" y="0"/>
            <a:chExt cx="2925679" cy="1506389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2925679" cy="1506389"/>
            </a:xfrm>
            <a:custGeom>
              <a:avLst/>
              <a:gdLst/>
              <a:ahLst/>
              <a:cxnLst/>
              <a:rect r="r" b="b" t="t" l="l"/>
              <a:pathLst>
                <a:path h="1506389" w="2925679">
                  <a:moveTo>
                    <a:pt x="0" y="0"/>
                  </a:moveTo>
                  <a:lnTo>
                    <a:pt x="2925679" y="0"/>
                  </a:lnTo>
                  <a:lnTo>
                    <a:pt x="2925679" y="1506389"/>
                  </a:lnTo>
                  <a:lnTo>
                    <a:pt x="0" y="1506389"/>
                  </a:lnTo>
                  <a:close/>
                </a:path>
              </a:pathLst>
            </a:custGeom>
            <a:solidFill>
              <a:srgbClr val="172530">
                <a:alpha val="69804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6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47831" y="1028700"/>
            <a:ext cx="19435831" cy="7779921"/>
            <a:chOff x="0" y="0"/>
            <a:chExt cx="5118902" cy="2049033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5118902" cy="2049033"/>
            </a:xfrm>
            <a:custGeom>
              <a:avLst/>
              <a:gdLst/>
              <a:ahLst/>
              <a:cxnLst/>
              <a:rect r="r" b="b" t="t" l="l"/>
              <a:pathLst>
                <a:path h="2049033" w="5118902">
                  <a:moveTo>
                    <a:pt x="0" y="0"/>
                  </a:moveTo>
                  <a:lnTo>
                    <a:pt x="5118902" y="0"/>
                  </a:lnTo>
                  <a:lnTo>
                    <a:pt x="5118902" y="2049033"/>
                  </a:lnTo>
                  <a:lnTo>
                    <a:pt x="0" y="2049033"/>
                  </a:lnTo>
                  <a:close/>
                </a:path>
              </a:pathLst>
            </a:custGeom>
            <a:solidFill>
              <a:srgbClr val="172530">
                <a:alpha val="69804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6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6353397" y="1047750"/>
            <a:ext cx="4433376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50"/>
              </a:lnSpc>
            </a:pPr>
            <a:r>
              <a:rPr lang="en-US" sz="5000">
                <a:solidFill>
                  <a:srgbClr val="00E3B8"/>
                </a:solidFill>
                <a:latin typeface="Now Bold"/>
              </a:rPr>
              <a:t>REFERENCIAS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373633" y="2886550"/>
            <a:ext cx="11540733" cy="5495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15"/>
              </a:lnSpc>
            </a:pPr>
            <a:r>
              <a:rPr lang="en-US" sz="2830" spc="39">
                <a:solidFill>
                  <a:srgbClr val="FFFFFF"/>
                </a:solidFill>
                <a:latin typeface="Now"/>
              </a:rPr>
              <a:t>LEGO, “LEGO® MINDSTORMS® – Invent a Robot“, LEGO, [Online]. Available: LEGO® MINDSTORMS® | Invent a Robot | Official LEGO® Shop GB</a:t>
            </a:r>
          </a:p>
          <a:p>
            <a:pPr>
              <a:lnSpc>
                <a:spcPts val="4415"/>
              </a:lnSpc>
            </a:pPr>
          </a:p>
          <a:p>
            <a:pPr>
              <a:lnSpc>
                <a:spcPts val="4415"/>
              </a:lnSpc>
            </a:pPr>
            <a:r>
              <a:rPr lang="en-US" sz="2830" spc="39">
                <a:solidFill>
                  <a:srgbClr val="FFFFFF"/>
                </a:solidFill>
                <a:latin typeface="Now"/>
              </a:rPr>
              <a:t>Python Software Foundation (2001). Python [Online]. Available: https://www.python.org/community</a:t>
            </a:r>
          </a:p>
          <a:p>
            <a:pPr>
              <a:lnSpc>
                <a:spcPts val="4415"/>
              </a:lnSpc>
            </a:pPr>
          </a:p>
          <a:p>
            <a:pPr>
              <a:lnSpc>
                <a:spcPts val="4415"/>
              </a:lnSpc>
            </a:pPr>
            <a:r>
              <a:rPr lang="en-US" sz="2830" spc="39">
                <a:solidFill>
                  <a:srgbClr val="FFFFFF"/>
                </a:solidFill>
                <a:latin typeface="Now"/>
              </a:rPr>
              <a:t>ev3 dev (2020). ev3 dev [Online]. Available: https://www.ev3dev.org/</a:t>
            </a:r>
          </a:p>
          <a:p>
            <a:pPr>
              <a:lnSpc>
                <a:spcPts val="4415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6310" r="0" b="631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934867" y="-697493"/>
            <a:ext cx="7353133" cy="11681987"/>
            <a:chOff x="0" y="0"/>
            <a:chExt cx="1936628" cy="3076737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1936628" cy="3076737"/>
            </a:xfrm>
            <a:custGeom>
              <a:avLst/>
              <a:gdLst/>
              <a:ahLst/>
              <a:cxnLst/>
              <a:rect r="r" b="b" t="t" l="l"/>
              <a:pathLst>
                <a:path h="3076737" w="1936628">
                  <a:moveTo>
                    <a:pt x="0" y="0"/>
                  </a:moveTo>
                  <a:lnTo>
                    <a:pt x="1936628" y="0"/>
                  </a:lnTo>
                  <a:lnTo>
                    <a:pt x="1936628" y="3076737"/>
                  </a:lnTo>
                  <a:lnTo>
                    <a:pt x="0" y="3076737"/>
                  </a:lnTo>
                  <a:close/>
                </a:path>
              </a:pathLst>
            </a:custGeom>
            <a:solidFill>
              <a:srgbClr val="172530">
                <a:alpha val="69804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6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1805237" y="1038034"/>
            <a:ext cx="9333158" cy="8378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65"/>
              </a:lnSpc>
            </a:pPr>
            <a:r>
              <a:rPr lang="en-US" sz="2199" spc="189">
                <a:solidFill>
                  <a:srgbClr val="FFFFFF"/>
                </a:solidFill>
                <a:latin typeface="Now Bold"/>
              </a:rPr>
              <a:t>Introducción</a:t>
            </a:r>
          </a:p>
          <a:p>
            <a:pPr>
              <a:lnSpc>
                <a:spcPts val="4465"/>
              </a:lnSpc>
            </a:pPr>
            <a:r>
              <a:rPr lang="en-US" sz="2199" spc="189">
                <a:solidFill>
                  <a:srgbClr val="FFFFFF"/>
                </a:solidFill>
                <a:latin typeface="Now Bold"/>
              </a:rPr>
              <a:t>Organización del equipo</a:t>
            </a:r>
          </a:p>
          <a:p>
            <a:pPr>
              <a:lnSpc>
                <a:spcPts val="4465"/>
              </a:lnSpc>
            </a:pPr>
            <a:r>
              <a:rPr lang="en-US" sz="2199" spc="189">
                <a:solidFill>
                  <a:srgbClr val="FFFFFF"/>
                </a:solidFill>
                <a:latin typeface="Now Bold"/>
              </a:rPr>
              <a:t>Objetivos</a:t>
            </a:r>
          </a:p>
          <a:p>
            <a:pPr>
              <a:lnSpc>
                <a:spcPts val="4465"/>
              </a:lnSpc>
            </a:pPr>
            <a:r>
              <a:rPr lang="en-US" sz="2199" spc="189">
                <a:solidFill>
                  <a:srgbClr val="FFFFFF"/>
                </a:solidFill>
                <a:latin typeface="Now Bold"/>
              </a:rPr>
              <a:t>Especificación de requerimientos</a:t>
            </a:r>
          </a:p>
          <a:p>
            <a:pPr>
              <a:lnSpc>
                <a:spcPts val="4465"/>
              </a:lnSpc>
            </a:pPr>
            <a:r>
              <a:rPr lang="en-US" sz="2199" spc="189">
                <a:solidFill>
                  <a:srgbClr val="FFFFFF"/>
                </a:solidFill>
                <a:latin typeface="Now Bold"/>
              </a:rPr>
              <a:t>Modificaciones realizadas</a:t>
            </a:r>
          </a:p>
          <a:p>
            <a:pPr>
              <a:lnSpc>
                <a:spcPts val="4465"/>
              </a:lnSpc>
            </a:pPr>
            <a:r>
              <a:rPr lang="en-US" sz="2199" spc="189">
                <a:solidFill>
                  <a:srgbClr val="FFFFFF"/>
                </a:solidFill>
                <a:latin typeface="Now Bold"/>
              </a:rPr>
              <a:t>Carta Gantt</a:t>
            </a:r>
          </a:p>
          <a:p>
            <a:pPr>
              <a:lnSpc>
                <a:spcPts val="4465"/>
              </a:lnSpc>
            </a:pPr>
            <a:r>
              <a:rPr lang="en-US" sz="2199" spc="189">
                <a:solidFill>
                  <a:srgbClr val="FFFFFF"/>
                </a:solidFill>
                <a:latin typeface="Now Bold"/>
              </a:rPr>
              <a:t>Wiki</a:t>
            </a:r>
          </a:p>
          <a:p>
            <a:pPr>
              <a:lnSpc>
                <a:spcPts val="4465"/>
              </a:lnSpc>
            </a:pPr>
            <a:r>
              <a:rPr lang="en-US" sz="2199" spc="189">
                <a:solidFill>
                  <a:srgbClr val="FFFFFF"/>
                </a:solidFill>
                <a:latin typeface="Now Bold"/>
              </a:rPr>
              <a:t>Arquitectura propuesta</a:t>
            </a:r>
          </a:p>
          <a:p>
            <a:pPr>
              <a:lnSpc>
                <a:spcPts val="4465"/>
              </a:lnSpc>
            </a:pPr>
            <a:r>
              <a:rPr lang="en-US" sz="2199" spc="189">
                <a:solidFill>
                  <a:srgbClr val="FFFFFF"/>
                </a:solidFill>
                <a:latin typeface="Now Bold"/>
              </a:rPr>
              <a:t>Diseño de la interfaz de usuario</a:t>
            </a:r>
          </a:p>
          <a:p>
            <a:pPr>
              <a:lnSpc>
                <a:spcPts val="4465"/>
              </a:lnSpc>
            </a:pPr>
            <a:r>
              <a:rPr lang="en-US" sz="2199" spc="189">
                <a:solidFill>
                  <a:srgbClr val="FFFFFF"/>
                </a:solidFill>
                <a:latin typeface="Now Bold"/>
              </a:rPr>
              <a:t>Implementación</a:t>
            </a:r>
          </a:p>
          <a:p>
            <a:pPr>
              <a:lnSpc>
                <a:spcPts val="4465"/>
              </a:lnSpc>
            </a:pPr>
            <a:r>
              <a:rPr lang="en-US" sz="2199" spc="189">
                <a:solidFill>
                  <a:srgbClr val="FFFFFF"/>
                </a:solidFill>
                <a:latin typeface="Now Bold"/>
              </a:rPr>
              <a:t>fundamento de proyectiles</a:t>
            </a:r>
          </a:p>
          <a:p>
            <a:pPr>
              <a:lnSpc>
                <a:spcPts val="4465"/>
              </a:lnSpc>
            </a:pPr>
            <a:r>
              <a:rPr lang="en-US" sz="2199" spc="189">
                <a:solidFill>
                  <a:srgbClr val="FFFFFF"/>
                </a:solidFill>
                <a:latin typeface="Now Bold"/>
              </a:rPr>
              <a:t>Problemas encontrados</a:t>
            </a:r>
          </a:p>
          <a:p>
            <a:pPr>
              <a:lnSpc>
                <a:spcPts val="4465"/>
              </a:lnSpc>
            </a:pPr>
            <a:r>
              <a:rPr lang="en-US" sz="2199" spc="189">
                <a:solidFill>
                  <a:srgbClr val="FFFFFF"/>
                </a:solidFill>
                <a:latin typeface="Now Bold"/>
              </a:rPr>
              <a:t>Estado actual del proyecto</a:t>
            </a:r>
          </a:p>
          <a:p>
            <a:pPr>
              <a:lnSpc>
                <a:spcPts val="4465"/>
              </a:lnSpc>
            </a:pPr>
            <a:r>
              <a:rPr lang="en-US" sz="2199" spc="189">
                <a:solidFill>
                  <a:srgbClr val="FFFFFF"/>
                </a:solidFill>
                <a:latin typeface="Now Bold"/>
              </a:rPr>
              <a:t>Conclusión</a:t>
            </a:r>
          </a:p>
          <a:p>
            <a:pPr>
              <a:lnSpc>
                <a:spcPts val="4465"/>
              </a:lnSpc>
            </a:pPr>
            <a:r>
              <a:rPr lang="en-US" sz="2199" spc="189">
                <a:solidFill>
                  <a:srgbClr val="FFFFFF"/>
                </a:solidFill>
                <a:latin typeface="Now Bold"/>
              </a:rPr>
              <a:t>Referencias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147742" y="1038034"/>
            <a:ext cx="1444428" cy="8378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465"/>
              </a:lnSpc>
            </a:pPr>
            <a:r>
              <a:rPr lang="en-US" sz="2199" spc="189">
                <a:solidFill>
                  <a:srgbClr val="00E3B8"/>
                </a:solidFill>
                <a:latin typeface="Now"/>
              </a:rPr>
              <a:t>01</a:t>
            </a:r>
          </a:p>
          <a:p>
            <a:pPr algn="r">
              <a:lnSpc>
                <a:spcPts val="4465"/>
              </a:lnSpc>
            </a:pPr>
            <a:r>
              <a:rPr lang="en-US" sz="2199" spc="189">
                <a:solidFill>
                  <a:srgbClr val="00E3B8"/>
                </a:solidFill>
                <a:latin typeface="Now"/>
              </a:rPr>
              <a:t>02</a:t>
            </a:r>
          </a:p>
          <a:p>
            <a:pPr algn="r">
              <a:lnSpc>
                <a:spcPts val="4465"/>
              </a:lnSpc>
            </a:pPr>
            <a:r>
              <a:rPr lang="en-US" sz="2199" spc="189">
                <a:solidFill>
                  <a:srgbClr val="00E3B8"/>
                </a:solidFill>
                <a:latin typeface="Now"/>
              </a:rPr>
              <a:t>03</a:t>
            </a:r>
          </a:p>
          <a:p>
            <a:pPr algn="r">
              <a:lnSpc>
                <a:spcPts val="4465"/>
              </a:lnSpc>
            </a:pPr>
            <a:r>
              <a:rPr lang="en-US" sz="2199" spc="189">
                <a:solidFill>
                  <a:srgbClr val="00E3B8"/>
                </a:solidFill>
                <a:latin typeface="Now"/>
              </a:rPr>
              <a:t>04</a:t>
            </a:r>
          </a:p>
          <a:p>
            <a:pPr algn="r">
              <a:lnSpc>
                <a:spcPts val="4465"/>
              </a:lnSpc>
            </a:pPr>
            <a:r>
              <a:rPr lang="en-US" sz="2199" spc="189">
                <a:solidFill>
                  <a:srgbClr val="00E3B8"/>
                </a:solidFill>
                <a:latin typeface="Now"/>
              </a:rPr>
              <a:t>05</a:t>
            </a:r>
          </a:p>
          <a:p>
            <a:pPr algn="r">
              <a:lnSpc>
                <a:spcPts val="4465"/>
              </a:lnSpc>
            </a:pPr>
            <a:r>
              <a:rPr lang="en-US" sz="2199" spc="189">
                <a:solidFill>
                  <a:srgbClr val="00E3B8"/>
                </a:solidFill>
                <a:latin typeface="Now"/>
              </a:rPr>
              <a:t>06</a:t>
            </a:r>
          </a:p>
          <a:p>
            <a:pPr algn="r">
              <a:lnSpc>
                <a:spcPts val="4465"/>
              </a:lnSpc>
            </a:pPr>
            <a:r>
              <a:rPr lang="en-US" sz="2199" spc="189">
                <a:solidFill>
                  <a:srgbClr val="00E3B8"/>
                </a:solidFill>
                <a:latin typeface="Now"/>
              </a:rPr>
              <a:t>07</a:t>
            </a:r>
          </a:p>
          <a:p>
            <a:pPr algn="r">
              <a:lnSpc>
                <a:spcPts val="4465"/>
              </a:lnSpc>
            </a:pPr>
            <a:r>
              <a:rPr lang="en-US" sz="2199" spc="189">
                <a:solidFill>
                  <a:srgbClr val="00E3B8"/>
                </a:solidFill>
                <a:latin typeface="Now"/>
              </a:rPr>
              <a:t>08</a:t>
            </a:r>
          </a:p>
          <a:p>
            <a:pPr algn="r">
              <a:lnSpc>
                <a:spcPts val="4465"/>
              </a:lnSpc>
            </a:pPr>
            <a:r>
              <a:rPr lang="en-US" sz="2199" spc="189">
                <a:solidFill>
                  <a:srgbClr val="00E3B8"/>
                </a:solidFill>
                <a:latin typeface="Now"/>
              </a:rPr>
              <a:t>09</a:t>
            </a:r>
          </a:p>
          <a:p>
            <a:pPr algn="r">
              <a:lnSpc>
                <a:spcPts val="4465"/>
              </a:lnSpc>
            </a:pPr>
            <a:r>
              <a:rPr lang="en-US" sz="2199" spc="189">
                <a:solidFill>
                  <a:srgbClr val="00E3B8"/>
                </a:solidFill>
                <a:latin typeface="Now"/>
              </a:rPr>
              <a:t>10</a:t>
            </a:r>
          </a:p>
          <a:p>
            <a:pPr algn="r">
              <a:lnSpc>
                <a:spcPts val="4465"/>
              </a:lnSpc>
            </a:pPr>
            <a:r>
              <a:rPr lang="en-US" sz="2199" spc="189">
                <a:solidFill>
                  <a:srgbClr val="00E3B8"/>
                </a:solidFill>
                <a:latin typeface="Now"/>
              </a:rPr>
              <a:t>11</a:t>
            </a:r>
          </a:p>
          <a:p>
            <a:pPr algn="r">
              <a:lnSpc>
                <a:spcPts val="4465"/>
              </a:lnSpc>
            </a:pPr>
            <a:r>
              <a:rPr lang="en-US" sz="2199" spc="189">
                <a:solidFill>
                  <a:srgbClr val="00E3B8"/>
                </a:solidFill>
                <a:latin typeface="Now"/>
              </a:rPr>
              <a:t>12</a:t>
            </a:r>
          </a:p>
          <a:p>
            <a:pPr algn="r">
              <a:lnSpc>
                <a:spcPts val="4465"/>
              </a:lnSpc>
            </a:pPr>
            <a:r>
              <a:rPr lang="en-US" sz="2199" spc="189">
                <a:solidFill>
                  <a:srgbClr val="00E3B8"/>
                </a:solidFill>
                <a:latin typeface="Now"/>
              </a:rPr>
              <a:t>13</a:t>
            </a:r>
          </a:p>
          <a:p>
            <a:pPr algn="r">
              <a:lnSpc>
                <a:spcPts val="4465"/>
              </a:lnSpc>
            </a:pPr>
            <a:r>
              <a:rPr lang="en-US" sz="2199" spc="189">
                <a:solidFill>
                  <a:srgbClr val="00E3B8"/>
                </a:solidFill>
                <a:latin typeface="Now"/>
              </a:rPr>
              <a:t>14</a:t>
            </a:r>
          </a:p>
          <a:p>
            <a:pPr algn="r">
              <a:lnSpc>
                <a:spcPts val="4465"/>
              </a:lnSpc>
            </a:pPr>
            <a:r>
              <a:rPr lang="en-US" sz="2199" spc="189">
                <a:solidFill>
                  <a:srgbClr val="00E3B8"/>
                </a:solidFill>
                <a:latin typeface="Now"/>
              </a:rPr>
              <a:t>15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243625" y="19050"/>
            <a:ext cx="6735617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50"/>
              </a:lnSpc>
            </a:pPr>
            <a:r>
              <a:rPr lang="en-US" sz="5000">
                <a:solidFill>
                  <a:srgbClr val="00E3B8"/>
                </a:solidFill>
                <a:latin typeface="Now Bold"/>
              </a:rPr>
              <a:t>CONTENIDOS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5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00257" y="918021"/>
            <a:ext cx="15338753" cy="8450958"/>
            <a:chOff x="0" y="0"/>
            <a:chExt cx="4039836" cy="2225767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4039836" cy="2225767"/>
            </a:xfrm>
            <a:custGeom>
              <a:avLst/>
              <a:gdLst/>
              <a:ahLst/>
              <a:cxnLst/>
              <a:rect r="r" b="b" t="t" l="l"/>
              <a:pathLst>
                <a:path h="2225767" w="4039836">
                  <a:moveTo>
                    <a:pt x="0" y="0"/>
                  </a:moveTo>
                  <a:lnTo>
                    <a:pt x="4039836" y="0"/>
                  </a:lnTo>
                  <a:lnTo>
                    <a:pt x="4039836" y="2225767"/>
                  </a:lnTo>
                  <a:lnTo>
                    <a:pt x="0" y="2225767"/>
                  </a:lnTo>
                  <a:close/>
                </a:path>
              </a:pathLst>
            </a:custGeom>
            <a:solidFill>
              <a:srgbClr val="172530">
                <a:alpha val="69804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60"/>
                </a:lnSpc>
              </a:pPr>
            </a:p>
          </p:txBody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9943897" y="2616619"/>
            <a:ext cx="6690817" cy="6535953"/>
            <a:chOff x="0" y="0"/>
            <a:chExt cx="4828540" cy="4716780"/>
          </a:xfrm>
        </p:grpSpPr>
        <p:sp>
          <p:nvSpPr>
            <p:cNvPr name="Freeform 6" id="6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2"/>
              <a:stretch>
                <a:fillRect l="-15089" r="-15089" t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2534015" y="1873669"/>
            <a:ext cx="6735617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50"/>
              </a:lnSpc>
            </a:pPr>
            <a:r>
              <a:rPr lang="en-US" sz="5000">
                <a:solidFill>
                  <a:srgbClr val="00E3B8"/>
                </a:solidFill>
                <a:latin typeface="Now Bold"/>
              </a:rPr>
              <a:t>INTRODUCCIÓN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534015" y="3033369"/>
            <a:ext cx="6163959" cy="6167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16"/>
              </a:lnSpc>
            </a:pPr>
            <a:r>
              <a:rPr lang="en-US" sz="2400" spc="33">
                <a:solidFill>
                  <a:srgbClr val="FFFFFF"/>
                </a:solidFill>
                <a:latin typeface="Now"/>
              </a:rPr>
              <a:t>En la anterior presentación se expuso la planificación del proyecto, ahora mostraremos un avance en base a la planificación ya hecha anteriormente. </a:t>
            </a:r>
          </a:p>
          <a:p>
            <a:pPr>
              <a:lnSpc>
                <a:spcPts val="3816"/>
              </a:lnSpc>
            </a:pPr>
          </a:p>
          <a:p>
            <a:pPr>
              <a:lnSpc>
                <a:spcPts val="3816"/>
              </a:lnSpc>
            </a:pPr>
            <a:r>
              <a:rPr lang="en-US" sz="2400" spc="33">
                <a:solidFill>
                  <a:srgbClr val="FFFFFF"/>
                </a:solidFill>
                <a:latin typeface="Now"/>
              </a:rPr>
              <a:t>Los proyectos están llenos de altibajos, por lo que en esta presentación trataremos esos problemas encontrados en el camino, el avance y estado actual del robot, especificaciones y arquitectura del robot, entre otras cosas.</a:t>
            </a:r>
          </a:p>
          <a:p>
            <a:pPr>
              <a:lnSpc>
                <a:spcPts val="3816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5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804592" y="3215757"/>
            <a:ext cx="2536931" cy="335411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876625" y="3363709"/>
            <a:ext cx="2774788" cy="320616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184752" y="3125677"/>
            <a:ext cx="2648899" cy="344419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940986" y="3263977"/>
            <a:ext cx="2569700" cy="3405626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605905" y="2148957"/>
            <a:ext cx="6735617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50"/>
              </a:lnSpc>
            </a:pPr>
            <a:r>
              <a:rPr lang="en-US" sz="5000">
                <a:solidFill>
                  <a:srgbClr val="00E3B8"/>
                </a:solidFill>
                <a:latin typeface="Now Bold"/>
              </a:rPr>
              <a:t>EQUIPO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5798266" y="6894708"/>
            <a:ext cx="3239861" cy="1005210"/>
            <a:chOff x="0" y="0"/>
            <a:chExt cx="4319815" cy="1340280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648765"/>
              <a:ext cx="4319815" cy="6915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070"/>
                </a:lnSpc>
              </a:pPr>
              <a:r>
                <a:rPr lang="en-US" sz="1800" spc="25">
                  <a:solidFill>
                    <a:srgbClr val="FFFFFF"/>
                  </a:solidFill>
                  <a:latin typeface="Now"/>
                </a:rPr>
                <a:t>PROGRAMACIÓN, ENSAMBLACIÓN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9525"/>
              <a:ext cx="4319815" cy="4679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60"/>
                </a:lnSpc>
              </a:pPr>
              <a:r>
                <a:rPr lang="en-US" sz="2400" spc="33">
                  <a:solidFill>
                    <a:srgbClr val="00E3B8"/>
                  </a:solidFill>
                  <a:latin typeface="Now Bold"/>
                </a:rPr>
                <a:t>PATRICIO CHANG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605905" y="6894708"/>
            <a:ext cx="3239861" cy="1005210"/>
            <a:chOff x="0" y="0"/>
            <a:chExt cx="4319815" cy="1340280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648765"/>
              <a:ext cx="4319815" cy="6915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070"/>
                </a:lnSpc>
              </a:pPr>
              <a:r>
                <a:rPr lang="en-US" sz="1800" spc="25">
                  <a:solidFill>
                    <a:srgbClr val="FFFFFF"/>
                  </a:solidFill>
                  <a:latin typeface="Now"/>
                </a:rPr>
                <a:t>ENSAMBLACIÓN, DOCUMENTACIÓN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9525"/>
              <a:ext cx="4319815" cy="4679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60"/>
                </a:lnSpc>
              </a:pPr>
              <a:r>
                <a:rPr lang="en-US" sz="2400" spc="33">
                  <a:solidFill>
                    <a:srgbClr val="00E3B8"/>
                  </a:solidFill>
                  <a:latin typeface="Now Bold"/>
                </a:rPr>
                <a:t>CRISTINA CORTEZ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990628" y="6894708"/>
            <a:ext cx="3241624" cy="1005210"/>
            <a:chOff x="0" y="0"/>
            <a:chExt cx="4322166" cy="1340280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648765"/>
              <a:ext cx="4319815" cy="6915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070"/>
                </a:lnSpc>
              </a:pPr>
              <a:r>
                <a:rPr lang="en-US" sz="1800" spc="25">
                  <a:solidFill>
                    <a:srgbClr val="FFFFFF"/>
                  </a:solidFill>
                  <a:latin typeface="Now"/>
                </a:rPr>
                <a:t>ESCRITURA Y DOCUMENTACIÓN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2351" y="9525"/>
              <a:ext cx="4319815" cy="4679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60"/>
                </a:lnSpc>
              </a:pPr>
              <a:r>
                <a:rPr lang="en-US" sz="2400" spc="33">
                  <a:solidFill>
                    <a:srgbClr val="00E3B8"/>
                  </a:solidFill>
                  <a:latin typeface="Now Bold"/>
                </a:rPr>
                <a:t>DYLAN RIVERO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4184752" y="6894708"/>
            <a:ext cx="3241624" cy="1262385"/>
            <a:chOff x="0" y="0"/>
            <a:chExt cx="4322166" cy="1683180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2351" y="648765"/>
              <a:ext cx="4319815" cy="10344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070"/>
                </a:lnSpc>
              </a:pPr>
              <a:r>
                <a:rPr lang="en-US" sz="1800" spc="25">
                  <a:solidFill>
                    <a:srgbClr val="FFFFFF"/>
                  </a:solidFill>
                  <a:latin typeface="Now"/>
                </a:rPr>
                <a:t>ENSAMBLACIÓN, FOTOGRAFÍA Y DOCUMENTACIÓN.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9525"/>
              <a:ext cx="4319815" cy="4679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60"/>
                </a:lnSpc>
              </a:pPr>
              <a:r>
                <a:rPr lang="en-US" sz="2400" spc="33">
                  <a:solidFill>
                    <a:srgbClr val="00E3B8"/>
                  </a:solidFill>
                  <a:latin typeface="Now Bold"/>
                </a:rPr>
                <a:t>PABLO VARAS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1359" r="0" b="142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8169849" y="-697493"/>
            <a:ext cx="11108436" cy="11681987"/>
            <a:chOff x="0" y="0"/>
            <a:chExt cx="2925679" cy="3076737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2925679" cy="3076737"/>
            </a:xfrm>
            <a:custGeom>
              <a:avLst/>
              <a:gdLst/>
              <a:ahLst/>
              <a:cxnLst/>
              <a:rect r="r" b="b" t="t" l="l"/>
              <a:pathLst>
                <a:path h="3076737" w="2925679">
                  <a:moveTo>
                    <a:pt x="0" y="0"/>
                  </a:moveTo>
                  <a:lnTo>
                    <a:pt x="2925679" y="0"/>
                  </a:lnTo>
                  <a:lnTo>
                    <a:pt x="2925679" y="3076737"/>
                  </a:lnTo>
                  <a:lnTo>
                    <a:pt x="0" y="3076737"/>
                  </a:lnTo>
                  <a:close/>
                </a:path>
              </a:pathLst>
            </a:custGeom>
            <a:solidFill>
              <a:srgbClr val="172530">
                <a:alpha val="69804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6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9466937" y="2493323"/>
            <a:ext cx="925320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00E3B8"/>
                </a:solidFill>
                <a:latin typeface="Now Bold Bold"/>
              </a:rPr>
              <a:t>01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466937" y="4392512"/>
            <a:ext cx="925320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00E3B8"/>
                </a:solidFill>
                <a:latin typeface="Now Bold Bold"/>
              </a:rPr>
              <a:t>02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466937" y="8009329"/>
            <a:ext cx="925320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00E3B8"/>
                </a:solidFill>
                <a:latin typeface="Now Bold Bold"/>
              </a:rPr>
              <a:t>04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466937" y="6144444"/>
            <a:ext cx="773162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00E3B8"/>
                </a:solidFill>
                <a:latin typeface="Now Bold Bold"/>
              </a:rPr>
              <a:t>03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623806" y="2521898"/>
            <a:ext cx="5960770" cy="772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Now"/>
              </a:rPr>
              <a:t>Construir el robot “HU45C4R T-800”, en base al diseño escogido.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623806" y="4421087"/>
            <a:ext cx="5960770" cy="772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Now"/>
              </a:rPr>
              <a:t>Realizar pruebas y verificar su íntegro funcionamiento.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623806" y="8037904"/>
            <a:ext cx="5960770" cy="772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Now"/>
              </a:rPr>
              <a:t>Realizar la programación del robot para que funcione correctamente.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623806" y="6173019"/>
            <a:ext cx="5960770" cy="772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Now"/>
              </a:rPr>
              <a:t>Desarrollar una forma de control de movimiento de forma remota.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466937" y="1275445"/>
            <a:ext cx="6735617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50"/>
              </a:lnSpc>
            </a:pPr>
            <a:r>
              <a:rPr lang="en-US" sz="5000">
                <a:solidFill>
                  <a:srgbClr val="00E3B8"/>
                </a:solidFill>
                <a:latin typeface="Now Bold"/>
              </a:rPr>
              <a:t>OBJETIVOS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1725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1457" y="1028700"/>
            <a:ext cx="15805087" cy="8229600"/>
            <a:chOff x="0" y="0"/>
            <a:chExt cx="4162657" cy="2167467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4162657" cy="2167467"/>
            </a:xfrm>
            <a:custGeom>
              <a:avLst/>
              <a:gdLst/>
              <a:ahLst/>
              <a:cxnLst/>
              <a:rect r="r" b="b" t="t" l="l"/>
              <a:pathLst>
                <a:path h="2167467" w="4162657">
                  <a:moveTo>
                    <a:pt x="0" y="0"/>
                  </a:moveTo>
                  <a:lnTo>
                    <a:pt x="4162657" y="0"/>
                  </a:lnTo>
                  <a:lnTo>
                    <a:pt x="4162657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172530">
                <a:alpha val="69804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6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408383" y="1963763"/>
            <a:ext cx="13247821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50"/>
              </a:lnSpc>
            </a:pPr>
            <a:r>
              <a:rPr lang="en-US" sz="5000">
                <a:solidFill>
                  <a:srgbClr val="00E3B8"/>
                </a:solidFill>
                <a:latin typeface="Now Bold"/>
              </a:rPr>
              <a:t>ESPECIFICACIÓN DE REQUERIMIENTOS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408383" y="3244978"/>
            <a:ext cx="6163959" cy="4738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16"/>
              </a:lnSpc>
            </a:pPr>
            <a:r>
              <a:rPr lang="en-US" sz="2400" spc="33">
                <a:solidFill>
                  <a:srgbClr val="FFFFFF"/>
                </a:solidFill>
                <a:latin typeface="Now"/>
              </a:rPr>
              <a:t>El usuario dispondrá de una interfaz en un computador, a través de esta podrá controlar el robot para que ejecute movimientos/acciones. Esta interfaz contiene botones de cada movimiento/acción en específico con su debida función y estará conectado con el “brick” del robot vía wifi para su funcionalidad.</a:t>
            </a:r>
          </a:p>
          <a:p>
            <a:pPr>
              <a:lnSpc>
                <a:spcPts val="3816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0083978" y="3292603"/>
            <a:ext cx="5572225" cy="2501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spc="33">
                <a:solidFill>
                  <a:srgbClr val="FFFFFF"/>
                </a:solidFill>
                <a:latin typeface="Now"/>
              </a:rPr>
              <a:t>Se implementará un robot que estará capacitado con motores para poder realizar los movimientos/acciones correspondientes mediante un cañón y su base.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1725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41884" y="1203575"/>
            <a:ext cx="17004232" cy="7879849"/>
            <a:chOff x="0" y="0"/>
            <a:chExt cx="4478481" cy="2075351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4478481" cy="2075351"/>
            </a:xfrm>
            <a:custGeom>
              <a:avLst/>
              <a:gdLst/>
              <a:ahLst/>
              <a:cxnLst/>
              <a:rect r="r" b="b" t="t" l="l"/>
              <a:pathLst>
                <a:path h="2075351" w="4478481">
                  <a:moveTo>
                    <a:pt x="0" y="0"/>
                  </a:moveTo>
                  <a:lnTo>
                    <a:pt x="4478481" y="0"/>
                  </a:lnTo>
                  <a:lnTo>
                    <a:pt x="4478481" y="2075351"/>
                  </a:lnTo>
                  <a:lnTo>
                    <a:pt x="0" y="2075351"/>
                  </a:lnTo>
                  <a:close/>
                </a:path>
              </a:pathLst>
            </a:custGeom>
            <a:solidFill>
              <a:srgbClr val="172530">
                <a:alpha val="69804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6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3036623"/>
            <a:ext cx="4714980" cy="2096756"/>
            <a:chOff x="0" y="0"/>
            <a:chExt cx="6286640" cy="2795674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95250"/>
              <a:ext cx="6099961" cy="9865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203"/>
                </a:lnSpc>
              </a:pPr>
              <a:r>
                <a:rPr lang="en-US" sz="4431" spc="381">
                  <a:solidFill>
                    <a:srgbClr val="00E3B8"/>
                  </a:solidFill>
                  <a:latin typeface="Now Bold"/>
                </a:rPr>
                <a:t>01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101021"/>
              <a:ext cx="6099961" cy="3726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322"/>
                </a:lnSpc>
              </a:pPr>
              <a:r>
                <a:rPr lang="en-US" sz="1800" spc="154">
                  <a:solidFill>
                    <a:srgbClr val="FFFFFF"/>
                  </a:solidFill>
                  <a:latin typeface="Now Bold"/>
                </a:rPr>
                <a:t>Designación del jefe de grupo.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661056"/>
              <a:ext cx="6286640" cy="11346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322"/>
                </a:lnSpc>
              </a:pPr>
              <a:r>
                <a:rPr lang="en-US" sz="1800" spc="154">
                  <a:solidFill>
                    <a:srgbClr val="FFFFFF"/>
                  </a:solidFill>
                  <a:latin typeface="Now"/>
                </a:rPr>
                <a:t>Luego de discutirlo, designamos a Patricio Chang como el jefe de equipo.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28700" y="6113555"/>
            <a:ext cx="4714980" cy="2654255"/>
            <a:chOff x="0" y="0"/>
            <a:chExt cx="6286640" cy="3539006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95250"/>
              <a:ext cx="6099961" cy="9865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203"/>
                </a:lnSpc>
                <a:spcBef>
                  <a:spcPct val="0"/>
                </a:spcBef>
              </a:pPr>
              <a:r>
                <a:rPr lang="en-US" sz="4431" spc="381" u="none">
                  <a:solidFill>
                    <a:srgbClr val="00E3B8"/>
                  </a:solidFill>
                  <a:latin typeface="Now Bold"/>
                </a:rPr>
                <a:t>04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082353"/>
              <a:ext cx="6099961" cy="3726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1">
                <a:lnSpc>
                  <a:spcPts val="2322"/>
                </a:lnSpc>
                <a:spcBef>
                  <a:spcPct val="0"/>
                </a:spcBef>
              </a:pPr>
              <a:r>
                <a:rPr lang="en-US" sz="1800" spc="154">
                  <a:solidFill>
                    <a:srgbClr val="FFFFFF"/>
                  </a:solidFill>
                  <a:latin typeface="Now Bold"/>
                </a:rPr>
                <a:t>Modificación en los roles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1642388"/>
              <a:ext cx="6286640" cy="18966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1">
                <a:lnSpc>
                  <a:spcPts val="2322"/>
                </a:lnSpc>
                <a:spcBef>
                  <a:spcPct val="0"/>
                </a:spcBef>
              </a:pPr>
              <a:r>
                <a:rPr lang="en-US" sz="1800" spc="154">
                  <a:solidFill>
                    <a:srgbClr val="FFFFFF"/>
                  </a:solidFill>
                  <a:latin typeface="Now"/>
                </a:rPr>
                <a:t>Luego de ir avanzando en el proyecto nos dimos cuenta que algunas personas podían tener otros roles, por lo que decidimos modificarlos.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6559050" y="3036623"/>
            <a:ext cx="4714980" cy="2096756"/>
            <a:chOff x="0" y="0"/>
            <a:chExt cx="6286640" cy="2795674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-95250"/>
              <a:ext cx="6099961" cy="9865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203"/>
                </a:lnSpc>
                <a:spcBef>
                  <a:spcPct val="0"/>
                </a:spcBef>
              </a:pPr>
              <a:r>
                <a:rPr lang="en-US" sz="4431" spc="381" u="none">
                  <a:solidFill>
                    <a:srgbClr val="00E3B8"/>
                  </a:solidFill>
                  <a:latin typeface="Now Bold"/>
                </a:rPr>
                <a:t>02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1101021"/>
              <a:ext cx="6099961" cy="3726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1">
                <a:lnSpc>
                  <a:spcPts val="2322"/>
                </a:lnSpc>
                <a:spcBef>
                  <a:spcPct val="0"/>
                </a:spcBef>
              </a:pPr>
              <a:r>
                <a:rPr lang="en-US" sz="1800" spc="154">
                  <a:solidFill>
                    <a:srgbClr val="FFFFFF"/>
                  </a:solidFill>
                  <a:latin typeface="Now Bold"/>
                </a:rPr>
                <a:t>Completación Carta Gantt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1661056"/>
              <a:ext cx="6286640" cy="11346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1">
                <a:lnSpc>
                  <a:spcPts val="2322"/>
                </a:lnSpc>
                <a:spcBef>
                  <a:spcPct val="0"/>
                </a:spcBef>
              </a:pPr>
              <a:r>
                <a:rPr lang="en-US" sz="1800" spc="154">
                  <a:solidFill>
                    <a:srgbClr val="FFFFFF"/>
                  </a:solidFill>
                  <a:latin typeface="Now"/>
                </a:rPr>
                <a:t>Se completaron las tareas a realizar y se agregaron a la carta gantt exitosamente.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6559050" y="6113555"/>
            <a:ext cx="4714980" cy="2669495"/>
            <a:chOff x="0" y="0"/>
            <a:chExt cx="6286640" cy="3559326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-95250"/>
              <a:ext cx="6099961" cy="9865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203"/>
                </a:lnSpc>
                <a:spcBef>
                  <a:spcPct val="0"/>
                </a:spcBef>
              </a:pPr>
              <a:r>
                <a:rPr lang="en-US" sz="4431" spc="381" u="none">
                  <a:solidFill>
                    <a:srgbClr val="00E3B8"/>
                  </a:solidFill>
                  <a:latin typeface="Now Bold"/>
                </a:rPr>
                <a:t>05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1082353"/>
              <a:ext cx="6099961" cy="7739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1">
                <a:lnSpc>
                  <a:spcPts val="2322"/>
                </a:lnSpc>
                <a:spcBef>
                  <a:spcPct val="0"/>
                </a:spcBef>
              </a:pPr>
              <a:r>
                <a:rPr lang="en-US" sz="1800" spc="154">
                  <a:solidFill>
                    <a:srgbClr val="FFFFFF"/>
                  </a:solidFill>
                  <a:latin typeface="Now Bold"/>
                </a:rPr>
                <a:t>Modificación de los software usados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2043708"/>
              <a:ext cx="6286640" cy="15156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1">
                <a:lnSpc>
                  <a:spcPts val="2322"/>
                </a:lnSpc>
                <a:spcBef>
                  <a:spcPct val="0"/>
                </a:spcBef>
              </a:pPr>
              <a:r>
                <a:rPr lang="en-US" sz="1800" spc="154">
                  <a:solidFill>
                    <a:srgbClr val="FFFFFF"/>
                  </a:solidFill>
                  <a:latin typeface="Now"/>
                </a:rPr>
                <a:t>Luego de un análisis exhaustivo, se llegó a la conclusión que se debían reconsiderar algunos programas a utilizar.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2187406" y="3036623"/>
            <a:ext cx="4714980" cy="2397746"/>
            <a:chOff x="0" y="0"/>
            <a:chExt cx="6286640" cy="3196994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0" y="-95250"/>
              <a:ext cx="6099961" cy="9865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203"/>
                </a:lnSpc>
                <a:spcBef>
                  <a:spcPct val="0"/>
                </a:spcBef>
              </a:pPr>
              <a:r>
                <a:rPr lang="en-US" sz="4431" spc="381" u="none">
                  <a:solidFill>
                    <a:srgbClr val="00E3B8"/>
                  </a:solidFill>
                  <a:latin typeface="Now Bold"/>
                </a:rPr>
                <a:t>03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1101021"/>
              <a:ext cx="6099961" cy="7739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1">
                <a:lnSpc>
                  <a:spcPts val="2322"/>
                </a:lnSpc>
                <a:spcBef>
                  <a:spcPct val="0"/>
                </a:spcBef>
              </a:pPr>
              <a:r>
                <a:rPr lang="en-US" sz="1800" spc="154">
                  <a:solidFill>
                    <a:srgbClr val="FFFFFF"/>
                  </a:solidFill>
                  <a:latin typeface="Now Bold"/>
                </a:rPr>
                <a:t>Adición de la mano de obra a la estimación de costos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0" y="2062376"/>
              <a:ext cx="6286640" cy="11346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1">
                <a:lnSpc>
                  <a:spcPts val="2322"/>
                </a:lnSpc>
                <a:spcBef>
                  <a:spcPct val="0"/>
                </a:spcBef>
              </a:pPr>
              <a:r>
                <a:rPr lang="en-US" sz="1800" spc="154">
                  <a:solidFill>
                    <a:srgbClr val="FFFFFF"/>
                  </a:solidFill>
                  <a:latin typeface="Now"/>
                </a:rPr>
                <a:t>Se agregaron las horas de trabajo y valores totales por cada uno a la sección estimación de costos.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1028700" y="1823990"/>
            <a:ext cx="12249197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50"/>
              </a:lnSpc>
            </a:pPr>
            <a:r>
              <a:rPr lang="en-US" sz="5000">
                <a:solidFill>
                  <a:srgbClr val="00E3B8"/>
                </a:solidFill>
                <a:latin typeface="Now Bold"/>
              </a:rPr>
              <a:t>MODIFICACIONES REALIZADAS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5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1457" y="1028700"/>
            <a:ext cx="15805087" cy="8229600"/>
            <a:chOff x="0" y="0"/>
            <a:chExt cx="4162657" cy="2167467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4162657" cy="2167467"/>
            </a:xfrm>
            <a:custGeom>
              <a:avLst/>
              <a:gdLst/>
              <a:ahLst/>
              <a:cxnLst/>
              <a:rect r="r" b="b" t="t" l="l"/>
              <a:pathLst>
                <a:path h="2167467" w="4162657">
                  <a:moveTo>
                    <a:pt x="0" y="0"/>
                  </a:moveTo>
                  <a:lnTo>
                    <a:pt x="4162657" y="0"/>
                  </a:lnTo>
                  <a:lnTo>
                    <a:pt x="4162657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172530">
                <a:alpha val="69804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60"/>
                </a:lnSpc>
              </a:pP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13897" t="0" r="30772" b="0"/>
          <a:stretch>
            <a:fillRect/>
          </a:stretch>
        </p:blipFill>
        <p:spPr>
          <a:xfrm flipH="false" flipV="false" rot="0">
            <a:off x="12390471" y="7518736"/>
            <a:ext cx="3994056" cy="141167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5216" t="0" r="9484" b="13788"/>
          <a:stretch>
            <a:fillRect/>
          </a:stretch>
        </p:blipFill>
        <p:spPr>
          <a:xfrm flipH="false" flipV="false" rot="0">
            <a:off x="1369165" y="2928870"/>
            <a:ext cx="6723594" cy="3739453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8197" t="9652" r="7093" b="0"/>
          <a:stretch>
            <a:fillRect/>
          </a:stretch>
        </p:blipFill>
        <p:spPr>
          <a:xfrm flipH="false" flipV="false" rot="0">
            <a:off x="9530529" y="2928870"/>
            <a:ext cx="7155893" cy="3739453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0">
            <a:off x="8233384" y="4220337"/>
            <a:ext cx="1156521" cy="1156521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90500" y="200025"/>
              <a:ext cx="431800" cy="422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60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2408383" y="1944713"/>
            <a:ext cx="13247821" cy="605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79"/>
              </a:lnSpc>
            </a:pPr>
            <a:r>
              <a:rPr lang="en-US" sz="3999">
                <a:solidFill>
                  <a:srgbClr val="00E3B8"/>
                </a:solidFill>
                <a:latin typeface="Now Bold Bold"/>
              </a:rPr>
              <a:t>ESTIMACIÓN DE COSTOS Y SOFTWARE USADOS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5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207618" y="1790700"/>
            <a:ext cx="10160710" cy="8084435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028700" y="1047750"/>
            <a:ext cx="12092572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50"/>
              </a:lnSpc>
            </a:pPr>
            <a:r>
              <a:rPr lang="en-US" sz="5000">
                <a:solidFill>
                  <a:srgbClr val="00E3B8"/>
                </a:solidFill>
                <a:latin typeface="Now Bold"/>
              </a:rPr>
              <a:t>CARTA GANTT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DAFQ2WUHQbg</dc:identifier>
  <dcterms:modified xsi:type="dcterms:W3CDTF">2011-08-01T06:04:30Z</dcterms:modified>
  <cp:revision>1</cp:revision>
  <dc:title>Patricio Chang</dc:title>
</cp:coreProperties>
</file>