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Fira Sans Bold" charset="1" panose="020B0803050000020004"/>
      <p:regular r:id="rId14"/>
    </p:embeddedFont>
    <p:embeddedFont>
      <p:font typeface="Fira Sans Bold Bold" charset="1" panose="020B0903050000020004"/>
      <p:regular r:id="rId15"/>
    </p:embeddedFont>
    <p:embeddedFont>
      <p:font typeface="Fira Sans Bold Italics" charset="1" panose="020B0803050000020004"/>
      <p:regular r:id="rId16"/>
    </p:embeddedFont>
    <p:embeddedFont>
      <p:font typeface="Fira Sans Bold Bold Italics" charset="1" panose="020B0903050000020004"/>
      <p:regular r:id="rId17"/>
    </p:embeddedFont>
    <p:embeddedFont>
      <p:font typeface="Fira Sans Light" charset="1" panose="020B0403050000020004"/>
      <p:regular r:id="rId18"/>
    </p:embeddedFont>
    <p:embeddedFont>
      <p:font typeface="Fira Sans Light Bold" charset="1" panose="020B0503050000020004"/>
      <p:regular r:id="rId19"/>
    </p:embeddedFont>
    <p:embeddedFont>
      <p:font typeface="Fira Sans Light Italics" charset="1" panose="020B0403050000020004"/>
      <p:regular r:id="rId20"/>
    </p:embeddedFont>
    <p:embeddedFont>
      <p:font typeface="Fira Sans Light Bold Italics" charset="1" panose="020B0503050000020004"/>
      <p:regular r:id="rId21"/>
    </p:embeddedFont>
    <p:embeddedFont>
      <p:font typeface="Fira Sans Medium" charset="1" panose="020B0603050000020004"/>
      <p:regular r:id="rId22"/>
    </p:embeddedFont>
    <p:embeddedFont>
      <p:font typeface="Fira Sans Medium Bold" charset="1" panose="020B0603050000020004"/>
      <p:regular r:id="rId23"/>
    </p:embeddedFont>
    <p:embeddedFont>
      <p:font typeface="Fira Sans Medium Italics" charset="1" panose="020B0603050000020004"/>
      <p:regular r:id="rId24"/>
    </p:embeddedFont>
    <p:embeddedFont>
      <p:font typeface="Fira Sans Medium Bold Italics" charset="1" panose="020B070305000002000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37" Target="slides/slide12.xml" Type="http://schemas.openxmlformats.org/officeDocument/2006/relationships/slide"/><Relationship Id="rId38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7983" y="2099073"/>
            <a:ext cx="12057284" cy="6616337"/>
            <a:chOff x="0" y="0"/>
            <a:chExt cx="16076379" cy="882178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749449"/>
              <a:ext cx="16076379" cy="6197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989"/>
                </a:lnSpc>
              </a:pPr>
              <a:r>
                <a:rPr lang="en-US" sz="8324">
                  <a:solidFill>
                    <a:srgbClr val="000000"/>
                  </a:solidFill>
                  <a:latin typeface="Fira Sans Bold"/>
                </a:rPr>
                <a:t>Plan de Proyecto</a:t>
              </a:r>
            </a:p>
            <a:p>
              <a:pPr>
                <a:lnSpc>
                  <a:spcPts val="8399"/>
                </a:lnSpc>
              </a:pPr>
              <a:r>
                <a:rPr lang="en-US" sz="6999">
                  <a:solidFill>
                    <a:srgbClr val="000000"/>
                  </a:solidFill>
                  <a:latin typeface="Fira Sans Bold"/>
                </a:rPr>
                <a:t>“ROBOT EV3 HU45C4R T-800 v.1.0.-”</a:t>
              </a:r>
            </a:p>
            <a:p>
              <a:pPr>
                <a:lnSpc>
                  <a:spcPts val="9989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8016553"/>
              <a:ext cx="16076379" cy="805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328902" y="2317173"/>
            <a:ext cx="7321033" cy="6340049"/>
            <a:chOff x="0" y="0"/>
            <a:chExt cx="3619627" cy="3134614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122944" y="7035126"/>
            <a:ext cx="4970154" cy="4304177"/>
            <a:chOff x="0" y="0"/>
            <a:chExt cx="3619627" cy="3134614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336342" y="5954842"/>
            <a:ext cx="2271679" cy="1967285"/>
            <a:chOff x="0" y="0"/>
            <a:chExt cx="3619627" cy="3134614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737770" y="373605"/>
            <a:ext cx="3799619" cy="3290488"/>
            <a:chOff x="0" y="0"/>
            <a:chExt cx="3619627" cy="3134614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203679" y="1730973"/>
            <a:ext cx="4212844" cy="586200"/>
            <a:chOff x="0" y="0"/>
            <a:chExt cx="5617125" cy="78160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293956" y="104415"/>
              <a:ext cx="432316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</a:p>
          </p:txBody>
        </p:sp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905010" cy="781600"/>
            </a:xfrm>
            <a:prstGeom prst="rect">
              <a:avLst/>
            </a:prstGeom>
          </p:spPr>
        </p:pic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93096" y="373605"/>
            <a:ext cx="3909699" cy="1075413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467983" y="7573595"/>
            <a:ext cx="11223427" cy="213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79"/>
              </a:lnSpc>
              <a:spcBef>
                <a:spcPct val="0"/>
              </a:spcBef>
            </a:pPr>
            <a:r>
              <a:rPr lang="en-US" sz="2599" spc="129">
                <a:solidFill>
                  <a:srgbClr val="000000"/>
                </a:solidFill>
                <a:latin typeface="Fira Sans Medium Bold"/>
              </a:rPr>
              <a:t>Alumnos: Patricio Chang, Cristina Cortez, Pablo Varas, Dylan Rivero.</a:t>
            </a:r>
          </a:p>
          <a:p>
            <a:pPr>
              <a:lnSpc>
                <a:spcPts val="3379"/>
              </a:lnSpc>
              <a:spcBef>
                <a:spcPct val="0"/>
              </a:spcBef>
            </a:pPr>
          </a:p>
          <a:p>
            <a:pPr>
              <a:lnSpc>
                <a:spcPts val="3379"/>
              </a:lnSpc>
              <a:spcBef>
                <a:spcPct val="0"/>
              </a:spcBef>
            </a:pPr>
            <a:r>
              <a:rPr lang="en-US" sz="2599" spc="129">
                <a:solidFill>
                  <a:srgbClr val="000000"/>
                </a:solidFill>
                <a:latin typeface="Fira Sans Medium Bold"/>
              </a:rPr>
              <a:t>Asignatura: Proyecto I.</a:t>
            </a:r>
          </a:p>
          <a:p>
            <a:pPr>
              <a:lnSpc>
                <a:spcPts val="3379"/>
              </a:lnSpc>
              <a:spcBef>
                <a:spcPct val="0"/>
              </a:spcBef>
            </a:pPr>
          </a:p>
          <a:p>
            <a:pPr>
              <a:lnSpc>
                <a:spcPts val="3379"/>
              </a:lnSpc>
              <a:spcBef>
                <a:spcPct val="0"/>
              </a:spcBef>
            </a:pPr>
            <a:r>
              <a:rPr lang="en-US" sz="2599" spc="129">
                <a:solidFill>
                  <a:srgbClr val="000000"/>
                </a:solidFill>
                <a:latin typeface="Fira Sans Medium Bold"/>
              </a:rPr>
              <a:t>Profesor: Humberto Urrutia.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85950" y="-517425"/>
            <a:ext cx="6210236" cy="5378093"/>
            <a:chOff x="0" y="0"/>
            <a:chExt cx="3619627" cy="313461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009993" y="306851"/>
            <a:ext cx="3151914" cy="2729572"/>
            <a:chOff x="0" y="0"/>
            <a:chExt cx="3619627" cy="3134614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74971" y="1028700"/>
            <a:ext cx="8265731" cy="842123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2009993" y="5539762"/>
            <a:ext cx="6910589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4F4F4"/>
                </a:solidFill>
                <a:latin typeface="Fira Sans Medium"/>
              </a:rPr>
              <a:t>Riesgos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88919" y="521177"/>
            <a:ext cx="1172103" cy="1015046"/>
            <a:chOff x="0" y="0"/>
            <a:chExt cx="3619627" cy="3134614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2EF1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144000" y="9083520"/>
            <a:ext cx="1123100" cy="972610"/>
            <a:chOff x="0" y="0"/>
            <a:chExt cx="3619627" cy="3134614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740701" y="8717103"/>
            <a:ext cx="888937" cy="732833"/>
            <a:chOff x="0" y="0"/>
            <a:chExt cx="3191206" cy="2630806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3191206" cy="2630806"/>
            </a:xfrm>
            <a:custGeom>
              <a:avLst/>
              <a:gdLst/>
              <a:ahLst/>
              <a:cxnLst/>
              <a:rect r="r" b="b" t="t" l="l"/>
              <a:pathLst>
                <a:path h="2630806" w="3191206">
                  <a:moveTo>
                    <a:pt x="3191206" y="1315403"/>
                  </a:moveTo>
                  <a:lnTo>
                    <a:pt x="2286331" y="2630806"/>
                  </a:lnTo>
                  <a:lnTo>
                    <a:pt x="904875" y="2630806"/>
                  </a:lnTo>
                  <a:lnTo>
                    <a:pt x="0" y="1315403"/>
                  </a:lnTo>
                  <a:lnTo>
                    <a:pt x="904875" y="0"/>
                  </a:lnTo>
                  <a:lnTo>
                    <a:pt x="2286204" y="0"/>
                  </a:lnTo>
                  <a:lnTo>
                    <a:pt x="3191206" y="1315403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85950" y="-517425"/>
            <a:ext cx="6210236" cy="5378093"/>
            <a:chOff x="0" y="0"/>
            <a:chExt cx="3619627" cy="313461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009993" y="306851"/>
            <a:ext cx="3151914" cy="2729572"/>
            <a:chOff x="0" y="0"/>
            <a:chExt cx="3619627" cy="3134614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2612288"/>
            <a:ext cx="11186278" cy="620809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1028700"/>
            <a:ext cx="6910589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4F4F4"/>
                </a:solidFill>
                <a:latin typeface="Fira Sans Medium"/>
              </a:rPr>
              <a:t>Recursos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42125" y="866775"/>
            <a:ext cx="5403751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FFF"/>
                </a:solidFill>
                <a:latin typeface="Fira Sans Medium"/>
              </a:rPr>
              <a:t>Conclusión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5617" y="2930311"/>
            <a:ext cx="11180258" cy="772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Fira Sans Light"/>
              </a:rPr>
              <a:t>Adquisición de conocimientos para futuros proyectos.</a:t>
            </a: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Fira Sans Light"/>
              </a:rPr>
              <a:t>Mejora en el trabajo en equipo.</a:t>
            </a: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Fira Sans Light"/>
              </a:rPr>
              <a:t>Conocimientos sobre programación para programar a ev3.</a:t>
            </a: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Fira Sans Light"/>
              </a:rPr>
              <a:t>Desarrollo de la creatividad y pensamiento lógico en el armado del robot.</a:t>
            </a:r>
          </a:p>
          <a:p>
            <a:pPr>
              <a:lnSpc>
                <a:spcPts val="5599"/>
              </a:lnSpc>
            </a:pPr>
          </a:p>
          <a:p>
            <a:pPr>
              <a:lnSpc>
                <a:spcPts val="5599"/>
              </a:lnSpc>
            </a:pPr>
          </a:p>
          <a:p>
            <a:pPr>
              <a:lnSpc>
                <a:spcPts val="5599"/>
              </a:lnSpc>
            </a:pPr>
          </a:p>
          <a:p>
            <a:pPr>
              <a:lnSpc>
                <a:spcPts val="5599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2091536" y="2514953"/>
            <a:ext cx="4985461" cy="4317433"/>
            <a:chOff x="0" y="0"/>
            <a:chExt cx="3619627" cy="3134614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4925554" y="6040376"/>
            <a:ext cx="3480308" cy="3013963"/>
            <a:chOff x="0" y="0"/>
            <a:chExt cx="3619627" cy="3134614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name="Group 8" id="8"/>
          <p:cNvGrpSpPr/>
          <p:nvPr/>
        </p:nvGrpSpPr>
        <p:grpSpPr>
          <a:xfrm rot="-10800000">
            <a:off x="15669185" y="2317751"/>
            <a:ext cx="1798578" cy="1557577"/>
            <a:chOff x="0" y="0"/>
            <a:chExt cx="3619627" cy="3134614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13698606" y="4962846"/>
            <a:ext cx="3378391" cy="2925703"/>
            <a:chOff x="0" y="0"/>
            <a:chExt cx="3619627" cy="3134614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68908" y="1087025"/>
            <a:ext cx="4212844" cy="586200"/>
            <a:chOff x="0" y="0"/>
            <a:chExt cx="5617125" cy="78160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1293956" y="104415"/>
              <a:ext cx="432316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</a:p>
          </p:txBody>
        </p: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905010" cy="781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00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346278" y="866775"/>
            <a:ext cx="5788025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FFF"/>
                </a:solidFill>
                <a:latin typeface="Fira Sans Medium"/>
              </a:rPr>
              <a:t>Referencias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69945" y="2652405"/>
            <a:ext cx="15540690" cy="7093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5"/>
              </a:lnSpc>
              <a:spcBef>
                <a:spcPct val="0"/>
              </a:spcBef>
            </a:pPr>
            <a:r>
              <a:rPr lang="en-US" sz="3089">
                <a:solidFill>
                  <a:srgbClr val="FFFFFF"/>
                </a:solidFill>
                <a:latin typeface="Fira Sans Light"/>
              </a:rPr>
              <a:t>LEGO, “LEGO® MINDSTORMS® – Invent a Robot“, LEGO, [Online]. Available: LEGO® MINDSTORMS® | Invent a Robot | Official LEGO® Shop GB</a:t>
            </a:r>
          </a:p>
          <a:p>
            <a:pPr>
              <a:lnSpc>
                <a:spcPts val="4325"/>
              </a:lnSpc>
              <a:spcBef>
                <a:spcPct val="0"/>
              </a:spcBef>
            </a:pPr>
          </a:p>
          <a:p>
            <a:pPr>
              <a:lnSpc>
                <a:spcPts val="4325"/>
              </a:lnSpc>
              <a:spcBef>
                <a:spcPct val="0"/>
              </a:spcBef>
            </a:pPr>
            <a:r>
              <a:rPr lang="en-US" sz="3089">
                <a:solidFill>
                  <a:srgbClr val="FFFFFF"/>
                </a:solidFill>
                <a:latin typeface="Fira Sans Light"/>
              </a:rPr>
              <a:t>Python Software Foundation (2001). Python [Online]. Available: https://www.python.org/community</a:t>
            </a:r>
          </a:p>
          <a:p>
            <a:pPr>
              <a:lnSpc>
                <a:spcPts val="4325"/>
              </a:lnSpc>
              <a:spcBef>
                <a:spcPct val="0"/>
              </a:spcBef>
            </a:pPr>
          </a:p>
          <a:p>
            <a:pPr>
              <a:lnSpc>
                <a:spcPts val="4325"/>
              </a:lnSpc>
              <a:spcBef>
                <a:spcPct val="0"/>
              </a:spcBef>
            </a:pPr>
            <a:r>
              <a:rPr lang="en-US" sz="3089">
                <a:solidFill>
                  <a:srgbClr val="FFFFFF"/>
                </a:solidFill>
                <a:latin typeface="Fira Sans Light"/>
              </a:rPr>
              <a:t>Virtual Robotics Toolkit (2022). Virtual Robotics Toolkit [Online]. Available: https://www.virtualroboticstoolkit.com/</a:t>
            </a:r>
          </a:p>
          <a:p>
            <a:pPr>
              <a:lnSpc>
                <a:spcPts val="4325"/>
              </a:lnSpc>
              <a:spcBef>
                <a:spcPct val="0"/>
              </a:spcBef>
            </a:pPr>
          </a:p>
          <a:p>
            <a:pPr>
              <a:lnSpc>
                <a:spcPts val="4325"/>
              </a:lnSpc>
              <a:spcBef>
                <a:spcPct val="0"/>
              </a:spcBef>
            </a:pPr>
            <a:r>
              <a:rPr lang="en-US" sz="3089">
                <a:solidFill>
                  <a:srgbClr val="FFFFFF"/>
                </a:solidFill>
                <a:latin typeface="Fira Sans Light"/>
              </a:rPr>
              <a:t>ev3 dev (2020). ev3 dev [Online]. Available: https://www.ev3dev.org/</a:t>
            </a:r>
          </a:p>
          <a:p>
            <a:pPr>
              <a:lnSpc>
                <a:spcPts val="4325"/>
              </a:lnSpc>
              <a:spcBef>
                <a:spcPct val="0"/>
              </a:spcBef>
            </a:pPr>
          </a:p>
          <a:p>
            <a:pPr>
              <a:lnSpc>
                <a:spcPts val="4325"/>
              </a:lnSpc>
              <a:spcBef>
                <a:spcPct val="0"/>
              </a:spcBef>
            </a:pPr>
            <a:r>
              <a:rPr lang="en-US" sz="3089">
                <a:solidFill>
                  <a:srgbClr val="FFFFFF"/>
                </a:solidFill>
                <a:latin typeface="Fira Sans Light"/>
              </a:rPr>
              <a:t>kueden (2018). Rebrickable [Online]. Available: https://rebrickable.com/mocs/MOC-12999/kueden/d3f3nd3r/#details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0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27743" y="-89986"/>
            <a:ext cx="10138115" cy="8779655"/>
            <a:chOff x="0" y="0"/>
            <a:chExt cx="3619627" cy="313461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05679" y="5832746"/>
            <a:ext cx="5966980" cy="5167433"/>
            <a:chOff x="0" y="0"/>
            <a:chExt cx="3619627" cy="3134614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4114532"/>
            <a:ext cx="5278938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59"/>
              </a:lnSpc>
              <a:spcBef>
                <a:spcPct val="0"/>
              </a:spcBef>
            </a:pPr>
            <a:r>
              <a:rPr lang="en-US" sz="8049" spc="-80">
                <a:solidFill>
                  <a:srgbClr val="F4F4F4"/>
                </a:solidFill>
                <a:latin typeface="Fira Sans Medium"/>
              </a:rPr>
              <a:t>Contenidos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28936" y="1826136"/>
            <a:ext cx="610932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Introducción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28936" y="2429284"/>
            <a:ext cx="610932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Objetivos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28936" y="4991525"/>
            <a:ext cx="610932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Fotos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28936" y="6835929"/>
            <a:ext cx="610932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Recursos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028936" y="3734844"/>
            <a:ext cx="610932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Organización del equipo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028936" y="6182973"/>
            <a:ext cx="610932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Riesgos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28936" y="5587155"/>
            <a:ext cx="610932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Carta Gantt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28936" y="7488884"/>
            <a:ext cx="610932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Conclusión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28936" y="3148739"/>
            <a:ext cx="610932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Restricciones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28936" y="8208339"/>
            <a:ext cx="610932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Referencias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028936" y="4395895"/>
            <a:ext cx="610932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Actividades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51770" y="4201140"/>
            <a:ext cx="7027514" cy="6085860"/>
            <a:chOff x="0" y="0"/>
            <a:chExt cx="3619627" cy="313461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687322" y="1028700"/>
            <a:ext cx="4961246" cy="4296462"/>
            <a:chOff x="0" y="0"/>
            <a:chExt cx="3619627" cy="3134614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1028700"/>
            <a:ext cx="4212844" cy="586200"/>
            <a:chOff x="0" y="0"/>
            <a:chExt cx="5617125" cy="7816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1293956" y="104415"/>
              <a:ext cx="432316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</a:p>
          </p:txBody>
        </p:sp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905010" cy="781600"/>
            </a:xfrm>
            <a:prstGeom prst="rect">
              <a:avLst/>
            </a:prstGeom>
          </p:spPr>
        </p:pic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345997" y="2667045"/>
            <a:ext cx="7611546" cy="6591255"/>
            <a:chOff x="0" y="0"/>
            <a:chExt cx="4282440" cy="370840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7730" r="-7730" t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4210769"/>
            <a:ext cx="7784689" cy="1865518"/>
            <a:chOff x="0" y="0"/>
            <a:chExt cx="10379585" cy="2487357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0"/>
              <a:ext cx="10379585" cy="1714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199"/>
                </a:lnSpc>
                <a:spcBef>
                  <a:spcPct val="0"/>
                </a:spcBef>
              </a:pPr>
              <a:r>
                <a:rPr lang="en-US" sz="8499" spc="-84">
                  <a:solidFill>
                    <a:srgbClr val="000000"/>
                  </a:solidFill>
                  <a:latin typeface="Fira Sans Medium"/>
                </a:rPr>
                <a:t>Introducción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940124"/>
              <a:ext cx="9298793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r="r" b="b" t="t" l="l"/>
              <a:pathLst>
                <a:path h="5372100" w="11048529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611724" y="-865713"/>
            <a:ext cx="2695438" cy="2334501"/>
            <a:chOff x="0" y="0"/>
            <a:chExt cx="6202680" cy="53721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437203">
            <a:off x="5610576" y="2951315"/>
            <a:ext cx="2726132" cy="193307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971550"/>
            <a:ext cx="6629142" cy="865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922"/>
              </a:lnSpc>
              <a:spcBef>
                <a:spcPct val="0"/>
              </a:spcBef>
            </a:pPr>
            <a:r>
              <a:rPr lang="en-US" sz="5325" spc="-53">
                <a:solidFill>
                  <a:srgbClr val="000000"/>
                </a:solidFill>
                <a:latin typeface="Fira Sans Medium Bold"/>
              </a:rPr>
              <a:t>Objetivos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2425" y="4536443"/>
            <a:ext cx="5748479" cy="282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4"/>
              </a:lnSpc>
            </a:pPr>
            <a:r>
              <a:rPr lang="en-US" sz="2674">
                <a:solidFill>
                  <a:srgbClr val="F4F4F4"/>
                </a:solidFill>
                <a:latin typeface="Fira Sans Light"/>
              </a:rPr>
              <a:t>Realizar el armado del Robot según el manual escogido por el grupo, con la finalidad de que lance ligas de plástico, contando, además, con un sistema de movimiento automatizado.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2425" y="3462560"/>
            <a:ext cx="4610256" cy="815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0"/>
              </a:lnSpc>
            </a:pPr>
            <a:r>
              <a:rPr lang="en-US" sz="4728">
                <a:solidFill>
                  <a:srgbClr val="FFFFFF"/>
                </a:solidFill>
                <a:latin typeface="Open Sans"/>
              </a:rPr>
              <a:t>Objetivo general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338384" y="3462560"/>
            <a:ext cx="5850847" cy="815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0"/>
              </a:lnSpc>
            </a:pPr>
            <a:r>
              <a:rPr lang="en-US" sz="4728">
                <a:solidFill>
                  <a:srgbClr val="FFFFFF"/>
                </a:solidFill>
                <a:latin typeface="Open Sans"/>
              </a:rPr>
              <a:t>Objetivos específicos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66676" y="4545968"/>
            <a:ext cx="10194263" cy="4366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6534" indent="-268267" lvl="1">
              <a:lnSpc>
                <a:spcPts val="3479"/>
              </a:lnSpc>
              <a:buFont typeface="Arial"/>
              <a:buChar char="•"/>
            </a:pPr>
            <a:r>
              <a:rPr lang="en-US" sz="2485">
                <a:solidFill>
                  <a:srgbClr val="FFFFFF"/>
                </a:solidFill>
                <a:latin typeface="Fira Sans Light"/>
              </a:rPr>
              <a:t>Construir el robot “HU45C4R T-800”, en base al manual escogido.</a:t>
            </a:r>
          </a:p>
          <a:p>
            <a:pPr>
              <a:lnSpc>
                <a:spcPts val="3479"/>
              </a:lnSpc>
            </a:pPr>
          </a:p>
          <a:p>
            <a:pPr marL="536534" indent="-268267" lvl="1">
              <a:lnSpc>
                <a:spcPts val="3479"/>
              </a:lnSpc>
              <a:buFont typeface="Arial"/>
              <a:buChar char="•"/>
            </a:pPr>
            <a:r>
              <a:rPr lang="en-US" sz="2485">
                <a:solidFill>
                  <a:srgbClr val="FFFFFF"/>
                </a:solidFill>
                <a:latin typeface="Fira Sans Light"/>
              </a:rPr>
              <a:t>Realizar pruebas y verificar su íntegro funcionamiento. </a:t>
            </a:r>
          </a:p>
          <a:p>
            <a:pPr>
              <a:lnSpc>
                <a:spcPts val="3479"/>
              </a:lnSpc>
            </a:pPr>
          </a:p>
          <a:p>
            <a:pPr marL="536534" indent="-268267" lvl="1">
              <a:lnSpc>
                <a:spcPts val="3479"/>
              </a:lnSpc>
              <a:buFont typeface="Arial"/>
              <a:buChar char="•"/>
            </a:pPr>
            <a:r>
              <a:rPr lang="en-US" sz="2485">
                <a:solidFill>
                  <a:srgbClr val="FFFFFF"/>
                </a:solidFill>
                <a:latin typeface="Fira Sans Light"/>
              </a:rPr>
              <a:t>Desarrollar una forma de control de movimiento de forma remota. </a:t>
            </a:r>
          </a:p>
          <a:p>
            <a:pPr>
              <a:lnSpc>
                <a:spcPts val="3479"/>
              </a:lnSpc>
            </a:pPr>
          </a:p>
          <a:p>
            <a:pPr marL="536534" indent="-268267" lvl="1">
              <a:lnSpc>
                <a:spcPts val="3479"/>
              </a:lnSpc>
              <a:buFont typeface="Arial"/>
              <a:buChar char="•"/>
            </a:pPr>
            <a:r>
              <a:rPr lang="en-US" sz="2485">
                <a:solidFill>
                  <a:srgbClr val="FFFFFF"/>
                </a:solidFill>
                <a:latin typeface="Fira Sans Light"/>
              </a:rPr>
              <a:t>Realizar la programación del robot para que funcione correctamente.</a:t>
            </a:r>
          </a:p>
          <a:p>
            <a:pPr>
              <a:lnSpc>
                <a:spcPts val="3479"/>
              </a:lnSpc>
            </a:pPr>
            <a:r>
              <a:rPr lang="en-US" sz="2485">
                <a:solidFill>
                  <a:srgbClr val="FFFFFF"/>
                </a:solidFill>
                <a:latin typeface="Fira Sans Light"/>
              </a:rPr>
              <a:t> </a:t>
            </a:r>
          </a:p>
          <a:p>
            <a:pPr marL="536534" indent="-268267" lvl="1">
              <a:lnSpc>
                <a:spcPts val="3479"/>
              </a:lnSpc>
              <a:buFont typeface="Arial"/>
              <a:buChar char="•"/>
            </a:pPr>
            <a:r>
              <a:rPr lang="en-US" sz="2485">
                <a:solidFill>
                  <a:srgbClr val="FFFFFF"/>
                </a:solidFill>
                <a:latin typeface="Fira Sans Light"/>
              </a:rPr>
              <a:t>Implementar programa en tarjeta SD para operar el robot.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4800" y="1902571"/>
            <a:ext cx="7147448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latin typeface="Fira Sans Medium"/>
              </a:rPr>
              <a:t>Restricciones</a:t>
            </a:r>
          </a:p>
        </p:txBody>
      </p:sp>
      <p:grpSp>
        <p:nvGrpSpPr>
          <p:cNvPr name="Group 3" id="3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144000" y="1902571"/>
            <a:ext cx="8272402" cy="1685086"/>
            <a:chOff x="0" y="0"/>
            <a:chExt cx="11029869" cy="2246782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11029869" cy="1457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Fira Sans Light"/>
                </a:rPr>
                <a:t>La programación debe ser realizada en Python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796891"/>
              <a:ext cx="11029869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144000" y="3329170"/>
            <a:ext cx="8272402" cy="1685086"/>
            <a:chOff x="0" y="0"/>
            <a:chExt cx="11029869" cy="2246782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9525"/>
              <a:ext cx="11029869" cy="1457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Fira Sans Light"/>
                </a:rPr>
                <a:t>El trabajo tendrá que ser realizado en plazos impuestos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796891"/>
              <a:ext cx="11029869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144000" y="5014256"/>
            <a:ext cx="8272402" cy="1685086"/>
            <a:chOff x="0" y="0"/>
            <a:chExt cx="11029869" cy="2246782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9525"/>
              <a:ext cx="11029869" cy="1457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Fira Sans Light"/>
                </a:rPr>
                <a:t>El robot no debe provocar daños a terceros.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796891"/>
              <a:ext cx="11029869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20" id="20"/>
          <p:cNvSpPr/>
          <p:nvPr/>
        </p:nvSpPr>
        <p:spPr>
          <a:xfrm rot="0">
            <a:off x="9144000" y="3115815"/>
            <a:ext cx="827240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rot="0">
            <a:off x="9144000" y="4797310"/>
            <a:ext cx="827240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rot="0">
            <a:off x="9144000" y="6364412"/>
            <a:ext cx="827240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3" id="23"/>
          <p:cNvGrpSpPr/>
          <p:nvPr/>
        </p:nvGrpSpPr>
        <p:grpSpPr>
          <a:xfrm rot="0">
            <a:off x="9144000" y="6699343"/>
            <a:ext cx="8272402" cy="1685086"/>
            <a:chOff x="0" y="0"/>
            <a:chExt cx="11029869" cy="2246782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11029869" cy="1457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Fira Sans Light"/>
                </a:rPr>
                <a:t>El movimiento del robot no podrá ser manual, solo automatizado.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796891"/>
              <a:ext cx="11029869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2545467" y="-608405"/>
            <a:ext cx="13031070" cy="11284968"/>
            <a:chOff x="0" y="0"/>
            <a:chExt cx="3619627" cy="313461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6786776" y="-286119"/>
            <a:ext cx="5276948" cy="4569862"/>
            <a:chOff x="0" y="0"/>
            <a:chExt cx="3619627" cy="3134614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425250" y="250714"/>
            <a:ext cx="2695869" cy="2334501"/>
            <a:chOff x="0" y="0"/>
            <a:chExt cx="4282440" cy="370840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069542" y="2972477"/>
            <a:ext cx="2695869" cy="2334501"/>
            <a:chOff x="0" y="0"/>
            <a:chExt cx="4282440" cy="37084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2EF12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8323140" y="5462488"/>
            <a:ext cx="2695869" cy="2334501"/>
            <a:chOff x="0" y="0"/>
            <a:chExt cx="4282440" cy="37084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6260027" y="7952499"/>
            <a:ext cx="2695869" cy="2334501"/>
            <a:chOff x="0" y="0"/>
            <a:chExt cx="4282440" cy="37084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342192" y="869247"/>
            <a:ext cx="861985" cy="1097435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29583" y="8612797"/>
            <a:ext cx="956757" cy="1013904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6054052"/>
            <a:ext cx="1034632" cy="1034632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922166" y="3504955"/>
            <a:ext cx="990621" cy="1037793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 rot="0">
            <a:off x="672809" y="1846045"/>
            <a:ext cx="6113968" cy="2722210"/>
            <a:chOff x="0" y="0"/>
            <a:chExt cx="8151957" cy="362961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3006691"/>
              <a:ext cx="8151957" cy="5897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09"/>
                </a:lnSpc>
              </a:pP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66675"/>
              <a:ext cx="8151957" cy="2606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800"/>
                </a:lnSpc>
                <a:spcBef>
                  <a:spcPct val="0"/>
                </a:spcBef>
              </a:pPr>
              <a:r>
                <a:rPr lang="en-US" sz="6000" spc="-60">
                  <a:solidFill>
                    <a:srgbClr val="F4F4F4"/>
                  </a:solidFill>
                  <a:latin typeface="Fira Sans Medium"/>
                </a:rPr>
                <a:t>Organización del equipo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672809" y="4186865"/>
            <a:ext cx="5748479" cy="18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4"/>
              </a:lnSpc>
            </a:pPr>
            <a:r>
              <a:rPr lang="en-US" sz="2674">
                <a:solidFill>
                  <a:srgbClr val="F4F4F4"/>
                </a:solidFill>
                <a:latin typeface="Fira Sans Light"/>
              </a:rPr>
              <a:t>Medios de comunicación:</a:t>
            </a:r>
          </a:p>
          <a:p>
            <a:pPr marL="577402" indent="-288701" lvl="1">
              <a:lnSpc>
                <a:spcPts val="3744"/>
              </a:lnSpc>
              <a:buFont typeface="Arial"/>
              <a:buChar char="•"/>
            </a:pPr>
            <a:r>
              <a:rPr lang="en-US" sz="2674">
                <a:solidFill>
                  <a:srgbClr val="F4F4F4"/>
                </a:solidFill>
                <a:latin typeface="Fira Sans Light"/>
              </a:rPr>
              <a:t>Whatsapp.</a:t>
            </a:r>
          </a:p>
          <a:p>
            <a:pPr marL="577402" indent="-288701" lvl="1">
              <a:lnSpc>
                <a:spcPts val="3744"/>
              </a:lnSpc>
              <a:buFont typeface="Arial"/>
              <a:buChar char="•"/>
            </a:pPr>
            <a:r>
              <a:rPr lang="en-US" sz="2674">
                <a:solidFill>
                  <a:srgbClr val="F4F4F4"/>
                </a:solidFill>
                <a:latin typeface="Fira Sans Light"/>
              </a:rPr>
              <a:t>Discord.</a:t>
            </a:r>
          </a:p>
          <a:p>
            <a:pPr marL="577402" indent="-288701" lvl="1">
              <a:lnSpc>
                <a:spcPts val="3744"/>
              </a:lnSpc>
              <a:buFont typeface="Arial"/>
              <a:buChar char="•"/>
            </a:pPr>
            <a:r>
              <a:rPr lang="en-US" sz="2674">
                <a:solidFill>
                  <a:srgbClr val="F4F4F4"/>
                </a:solidFill>
                <a:latin typeface="Fira Sans Light"/>
              </a:rPr>
              <a:t>Clases.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3127361" y="3320268"/>
            <a:ext cx="4493889" cy="1823232"/>
            <a:chOff x="0" y="0"/>
            <a:chExt cx="5991852" cy="2430976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660310"/>
              <a:ext cx="5991852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Ensambladora, documentadora.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1883792"/>
              <a:ext cx="5991852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99"/>
                </a:lnSpc>
              </a:pP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-57100"/>
              <a:ext cx="5991852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Fira Sans Light"/>
                </a:rPr>
                <a:t>Cristina Cortez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2550598" y="724472"/>
            <a:ext cx="4493889" cy="1386985"/>
            <a:chOff x="0" y="0"/>
            <a:chExt cx="5991852" cy="1849313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-57100"/>
              <a:ext cx="5991852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Fira Sans Light"/>
                </a:rPr>
                <a:t>Patricio Chang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662847"/>
              <a:ext cx="5991852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Programador principal.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1302130"/>
              <a:ext cx="5991852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9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1417476" y="6137473"/>
            <a:ext cx="4493889" cy="1383179"/>
            <a:chOff x="0" y="0"/>
            <a:chExt cx="5991852" cy="1844239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657772"/>
              <a:ext cx="5991852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Ensamblador, fotógrafo.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1297055"/>
              <a:ext cx="5991852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99"/>
                </a:lnSpc>
              </a:pP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-57100"/>
              <a:ext cx="5991852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Fira Sans Light"/>
                </a:rPr>
                <a:t>Pablo Varas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425250" y="8443654"/>
            <a:ext cx="4493889" cy="1823232"/>
            <a:chOff x="0" y="0"/>
            <a:chExt cx="5991852" cy="2430976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0" y="660310"/>
              <a:ext cx="5991852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Programador, escritor, documentador.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1883792"/>
              <a:ext cx="5991852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99"/>
                </a:lnSpc>
              </a:pP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0" y="-57100"/>
              <a:ext cx="5991852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Fira Sans Light"/>
                </a:rPr>
                <a:t>Dylan Rivero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00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4077512" y="-2658491"/>
            <a:ext cx="9364349" cy="4553205"/>
            <a:chOff x="0" y="0"/>
            <a:chExt cx="11048529" cy="53721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r="r" b="b" t="t" l="l"/>
              <a:pathLst>
                <a:path h="5372100" w="11048529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305084" y="1028700"/>
            <a:ext cx="1576505" cy="1365400"/>
            <a:chOff x="0" y="0"/>
            <a:chExt cx="6202680" cy="53721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644386" y="504825"/>
            <a:ext cx="16230600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Actividades</a:t>
            </a:r>
          </a:p>
        </p:txBody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1028700" y="2561857"/>
          <a:ext cx="16230600" cy="6171346"/>
        </p:xfrm>
        <a:graphic>
          <a:graphicData uri="http://schemas.openxmlformats.org/drawingml/2006/table">
            <a:tbl>
              <a:tblPr/>
              <a:tblGrid>
                <a:gridCol w="4057650"/>
                <a:gridCol w="4057650"/>
                <a:gridCol w="4057650"/>
                <a:gridCol w="4057650"/>
              </a:tblGrid>
              <a:tr h="638668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Fira Sans Medium"/>
                        </a:rPr>
                        <a:t>Agosto</a:t>
                      </a:r>
                      <a:endParaRPr lang="en-US" sz="1100"/>
                    </a:p>
                  </a:txBody>
                  <a:tcPr>
                    <a:lnL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Fira Sans Medium Bold"/>
                        </a:rPr>
                        <a:t>Septiembre</a:t>
                      </a:r>
                      <a:endParaRPr lang="en-US" sz="1100"/>
                    </a:p>
                  </a:txBody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Fira Sans Medium Bold"/>
                        </a:rPr>
                        <a:t>Octubre</a:t>
                      </a:r>
                      <a:endParaRPr lang="en-US" sz="1100"/>
                    </a:p>
                  </a:txBody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Fira Sans Medium Bold"/>
                        </a:rPr>
                        <a:t>Noviembre</a:t>
                      </a:r>
                      <a:endParaRPr lang="en-US" sz="1100"/>
                    </a:p>
                  </a:txBody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</a:tr>
              <a:tr h="2838646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>Aprendizaje y uso de "Redmine".</a:t>
                      </a:r>
                    </a:p>
                    <a:p>
                      <a:r>
                        <a:rPr lang="en-US"/>
                        <a:t>Investigación del funcionamiento del código del robot.</a:t>
                      </a:r>
                    </a:p>
                    <a:p>
                      <a:r>
                        <a:rPr lang="en-US"/>
                        <a:t>Conteo y recopilación de piezas necesarias.</a:t>
                      </a:r>
                    </a:p>
                    <a:p>
                      <a:r>
                        <a:rPr lang="en-US"/>
                        <a:t>Organización como grupo.</a:t>
                      </a:r>
                    </a:p>
                    <a:p>
                      <a:r>
                        <a:rPr lang="en-US"/>
                        <a:t>Descarga de programas necesarios.</a:t>
                      </a:r>
                    </a:p>
                    <a:p>
                      <a:r>
                        <a:rPr lang="en-US" sz="1699">
                          <a:solidFill>
                            <a:srgbClr val="F4F4F4"/>
                          </a:solidFill>
                          <a:latin typeface="Fira Sans Light"/>
                        </a:rPr>
                        <a:t>Creación del prototipo de prueba.</a:t>
                      </a:r>
                    </a:p>
                  </a:txBody>
                  <a:tcPr>
                    <a:lnL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>Armado robot según manual.</a:t>
                      </a:r>
                    </a:p>
                    <a:p>
                      <a:r>
                        <a:rPr lang="en-US"/>
                        <a:t>Pruebas de capacidad y limitaciones con prototipo.</a:t>
                      </a:r>
                    </a:p>
                    <a:p>
                      <a:r>
                        <a:rPr lang="en-US" sz="1999">
                          <a:solidFill>
                            <a:srgbClr val="F4F4F4"/>
                          </a:solidFill>
                          <a:latin typeface="Fira Sans Light"/>
                        </a:rPr>
                        <a:t>Pruebas de control de movimiento con mando de PS4.</a:t>
                      </a:r>
                    </a:p>
                  </a:txBody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</a:tr>
              <a:tr h="743746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Fira Sans Medium"/>
                        </a:rPr>
                        <a:t>Diciembre</a:t>
                      </a:r>
                      <a:endParaRPr lang="en-US" sz="1100"/>
                    </a:p>
                  </a:txBody>
                  <a:tcPr>
                    <a:lnL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</a:tr>
              <a:tr h="1950285">
                <a:tc>
                  <a:tcPr>
                    <a:lnL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cPr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</a:tr>
            </a:tbl>
          </a:graphicData>
        </a:graphic>
      </p:graphicFrame>
      <p:grpSp>
        <p:nvGrpSpPr>
          <p:cNvPr name="Group 8" id="8"/>
          <p:cNvGrpSpPr/>
          <p:nvPr/>
        </p:nvGrpSpPr>
        <p:grpSpPr>
          <a:xfrm rot="0">
            <a:off x="12367703" y="-381889"/>
            <a:ext cx="1829048" cy="1583964"/>
            <a:chOff x="0" y="0"/>
            <a:chExt cx="3619627" cy="3134614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4077512" y="-2658491"/>
            <a:ext cx="9364349" cy="4553205"/>
            <a:chOff x="0" y="0"/>
            <a:chExt cx="11048529" cy="53721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r="r" b="b" t="t" l="l"/>
              <a:pathLst>
                <a:path h="5372100" w="11048529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305084" y="1028700"/>
            <a:ext cx="1576505" cy="1365400"/>
            <a:chOff x="0" y="0"/>
            <a:chExt cx="6202680" cy="53721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644386" y="504825"/>
            <a:ext cx="16230600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FOTOS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367703" y="-381889"/>
            <a:ext cx="1829048" cy="1583964"/>
            <a:chOff x="0" y="0"/>
            <a:chExt cx="3619627" cy="3134614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7431962" y="6444689"/>
            <a:ext cx="4081802" cy="3534657"/>
            <a:chOff x="0" y="0"/>
            <a:chExt cx="4282440" cy="370840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7730" r="-7730" t="0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8160817" y="2152223"/>
            <a:ext cx="4261348" cy="3690135"/>
            <a:chOff x="0" y="0"/>
            <a:chExt cx="4282440" cy="37084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7730" r="-7730" t="0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1626969" y="6683416"/>
            <a:ext cx="3629782" cy="3143228"/>
            <a:chOff x="0" y="0"/>
            <a:chExt cx="4282440" cy="370840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0" r="0" t="-26986" b="-26986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271739" y="6508682"/>
            <a:ext cx="4033345" cy="3492695"/>
            <a:chOff x="0" y="0"/>
            <a:chExt cx="4282440" cy="3708400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l="-7730" r="-7730" t="0" b="0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4305084" y="2295849"/>
            <a:ext cx="3855733" cy="3338891"/>
            <a:chOff x="0" y="0"/>
            <a:chExt cx="4282440" cy="370840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6"/>
              <a:stretch>
                <a:fillRect l="-7730" r="-7730" t="0" b="0"/>
              </a:stretch>
            </a:blip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0" y="2133287"/>
            <a:ext cx="4305084" cy="3728009"/>
            <a:chOff x="0" y="0"/>
            <a:chExt cx="4282440" cy="3708400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7"/>
              <a:stretch>
                <a:fillRect l="-7730" r="-7730" t="0" b="0"/>
              </a:stretch>
            </a:blip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4305084" y="6858150"/>
            <a:ext cx="3126878" cy="2707735"/>
            <a:chOff x="0" y="0"/>
            <a:chExt cx="4282440" cy="3708400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7730" r="-7730" t="0" b="0"/>
              </a:stretch>
            </a:blipFill>
          </p:spPr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12422165" y="2171160"/>
            <a:ext cx="4261348" cy="3690135"/>
            <a:chOff x="0" y="0"/>
            <a:chExt cx="4282440" cy="3708400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8"/>
              <a:stretch>
                <a:fillRect l="-8238" r="0" t="-14038" b="-52619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869491" y="3069331"/>
            <a:ext cx="14918060" cy="558935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r="r" b="b" t="t" l="l"/>
              <a:pathLst>
                <a:path h="5372100" w="11048529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15999" y="434776"/>
            <a:ext cx="5627251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Fira Sans Medium Bold"/>
              </a:rPr>
              <a:t>Carta Gantt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611724" y="-865713"/>
            <a:ext cx="2695438" cy="2334501"/>
            <a:chOff x="0" y="0"/>
            <a:chExt cx="6202680" cy="537210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DAFLdKaZJWc</dc:identifier>
  <dcterms:modified xsi:type="dcterms:W3CDTF">2011-08-01T06:04:30Z</dcterms:modified>
  <cp:revision>1</cp:revision>
  <dc:title>Proyecto 1</dc:title>
</cp:coreProperties>
</file>