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Proxima Nova"/>
      <p:regular r:id="rId36"/>
      <p:bold r:id="rId37"/>
      <p:italic r:id="rId38"/>
      <p:boldItalic r:id="rId39"/>
    </p:embeddedFont>
    <p:embeddedFont>
      <p:font typeface="Oswald"/>
      <p:regular r:id="rId40"/>
      <p:bold r:id="rId41"/>
    </p:embeddedFont>
    <p:embeddedFont>
      <p:font typeface="Alfa Slab On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slide" Target="slides/slide15.xml"/><Relationship Id="rId42" Type="http://schemas.openxmlformats.org/officeDocument/2006/relationships/font" Target="fonts/AlfaSlabOne-regular.fntdata"/><Relationship Id="rId41" Type="http://schemas.openxmlformats.org/officeDocument/2006/relationships/font" Target="fonts/Oswal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roximaNova-bold.fntdata"/><Relationship Id="rId14" Type="http://schemas.openxmlformats.org/officeDocument/2006/relationships/slide" Target="slides/slide9.xml"/><Relationship Id="rId36" Type="http://schemas.openxmlformats.org/officeDocument/2006/relationships/font" Target="fonts/ProximaNova-regular.fntdata"/><Relationship Id="rId17" Type="http://schemas.openxmlformats.org/officeDocument/2006/relationships/slide" Target="slides/slide12.xml"/><Relationship Id="rId39" Type="http://schemas.openxmlformats.org/officeDocument/2006/relationships/font" Target="fonts/ProximaNova-boldItalic.fntdata"/><Relationship Id="rId16" Type="http://schemas.openxmlformats.org/officeDocument/2006/relationships/slide" Target="slides/slide11.xml"/><Relationship Id="rId38" Type="http://schemas.openxmlformats.org/officeDocument/2006/relationships/font" Target="fonts/ProximaNov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3fec46cd3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3fec46cd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benja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81e658480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81e65848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benja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3fec46cd3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73fec46cd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benja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781e65848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781e65848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benja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73fec46cd3_0_19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73fec46cd3_0_1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benja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781e65848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781e65848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benja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7d85e074fd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7d85e074fd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benja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81e658480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81e658480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73fec46cd3_0_1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73fec46cd3_0_1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pacho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781e658480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781e658480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panchop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73fec46cd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73fec46cd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781e658480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781e658480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3fec46cd3_0_19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3fec46cd3_0_19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daniel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3fec46cd3_0_1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73fec46cd3_0_1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daniel oe maricueca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81e658480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781e658480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daniel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3fec46cd3_0_1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73fec46cd3_0_1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daniel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81e658480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781e658480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daniel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781e658480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781e658480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daniel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781e658480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781e658480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tomsa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73fec46cd3_0_1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73fec46cd3_0_1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tomas TA RE WENA LA FOTO DEJALA PIOLA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781e658480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781e658480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danielTODOS NADA QUE DANIEL AQUI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781e658480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781e658480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tomas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73fec46cd3_0_1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73fec46cd3_0_1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tomas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73fec46cd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73fec46cd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tomas QUIERO PURO SACAR ESTA DIAPO TOMAS PERO SI SABI EXPLICARLA SIN SPOILEAR EL PPT PA ABAJO DEJALA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2808eea8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2808eea8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3fec46cd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3fec46cd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	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d85e074fd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d85e074fd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pancho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2808eea8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2808eea8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81e658480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81e65848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benja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6.png"/><Relationship Id="rId5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678500"/>
            <a:ext cx="8520600" cy="11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Integrantes:	</a:t>
            </a:r>
            <a:r>
              <a:rPr lang="es" sz="1700"/>
              <a:t>Daniel Alday  -  Benjamín Gómez  -  Francisco Pantoja  -  Tomás Silva</a:t>
            </a:r>
            <a:r>
              <a:rPr lang="es" sz="1800"/>
              <a:t>	</a:t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Profesor:</a:t>
            </a:r>
            <a:r>
              <a:rPr lang="es" sz="2000"/>
              <a:t> Humberto Urrutia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Ayudante: Nicolás Jorquera					03 de Noviembre de 2022</a:t>
            </a:r>
            <a:endParaRPr sz="20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25" y="144650"/>
            <a:ext cx="992250" cy="9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4187500" y="2571750"/>
            <a:ext cx="821400" cy="35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042" y="182067"/>
            <a:ext cx="2168250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337900" y="155372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Fase de Ejecución: Proyectos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9500" y="4233725"/>
            <a:ext cx="7503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Prototipo del </a:t>
            </a:r>
            <a:r>
              <a:rPr lang="es" sz="2600"/>
              <a:t>Sistema de Movimiento</a:t>
            </a:r>
            <a:endParaRPr sz="2600"/>
          </a:p>
        </p:txBody>
      </p:sp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44788" l="26244" r="23479" t="29024"/>
          <a:stretch/>
        </p:blipFill>
        <p:spPr>
          <a:xfrm>
            <a:off x="823425" y="744150"/>
            <a:ext cx="4448400" cy="2958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5854700" y="838200"/>
            <a:ext cx="2540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Potenciado con cuatro motores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Sin ruedas, solo orugas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Lento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6565900" y="977900"/>
            <a:ext cx="260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9500" y="4233725"/>
            <a:ext cx="83850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Estado actual</a:t>
            </a:r>
            <a:r>
              <a:rPr lang="es" sz="2600"/>
              <a:t> del Sistema de Movimiento</a:t>
            </a:r>
            <a:endParaRPr sz="2600"/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19424" l="0" r="0" t="12584"/>
          <a:stretch/>
        </p:blipFill>
        <p:spPr>
          <a:xfrm>
            <a:off x="1058800" y="370575"/>
            <a:ext cx="3945000" cy="349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5829300" y="254000"/>
            <a:ext cx="25401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Potenciado con dos motores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Ruedas traseras proporcionan uniformidad en el movimiento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Orugas aportan estabilidad sobre el terreno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de disparo</a:t>
            </a:r>
            <a:endParaRPr/>
          </a:p>
        </p:txBody>
      </p:sp>
      <p:sp>
        <p:nvSpPr>
          <p:cNvPr id="132" name="Google Shape;132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26177" l="29807" r="14195" t="0"/>
          <a:stretch/>
        </p:blipFill>
        <p:spPr>
          <a:xfrm>
            <a:off x="4939500" y="673238"/>
            <a:ext cx="3837000" cy="37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50" y="350575"/>
            <a:ext cx="4579625" cy="35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La </a:t>
            </a:r>
            <a:r>
              <a:rPr lang="es" sz="3000"/>
              <a:t>Catapulta</a:t>
            </a:r>
            <a:endParaRPr sz="3000"/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4">
            <a:alphaModFix/>
          </a:blip>
          <a:srcRect b="36980" l="30938" r="13843" t="0"/>
          <a:stretch/>
        </p:blipFill>
        <p:spPr>
          <a:xfrm>
            <a:off x="600650" y="505175"/>
            <a:ext cx="3782026" cy="3241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5044875" y="687250"/>
            <a:ext cx="3659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Se modela muy fácil con el </a:t>
            </a:r>
            <a:r>
              <a:rPr lang="es" sz="2400">
                <a:latin typeface="Oswald"/>
                <a:ea typeface="Oswald"/>
                <a:cs typeface="Oswald"/>
                <a:sym typeface="Oswald"/>
              </a:rPr>
              <a:t>movimiento parabólico</a:t>
            </a:r>
            <a:endParaRPr sz="24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Sencilla de construir y programar	</a:t>
            </a:r>
            <a:br>
              <a:rPr lang="es" sz="2400">
                <a:latin typeface="Oswald"/>
                <a:ea typeface="Oswald"/>
                <a:cs typeface="Oswald"/>
                <a:sym typeface="Oswald"/>
              </a:rPr>
            </a:b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Es relativamente potente y tiene buen alcance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de sensores</a:t>
            </a:r>
            <a:endParaRPr/>
          </a:p>
        </p:txBody>
      </p:sp>
      <p:sp>
        <p:nvSpPr>
          <p:cNvPr id="148" name="Google Shape;148;p26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Oswald"/>
              <a:buChar char="-"/>
            </a:pPr>
            <a:r>
              <a:rPr lang="es" sz="2500">
                <a:latin typeface="Oswald"/>
                <a:ea typeface="Oswald"/>
                <a:cs typeface="Oswald"/>
                <a:sym typeface="Oswald"/>
              </a:rPr>
              <a:t>Obtención de datos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SzPts val="2500"/>
              <a:buFont typeface="Oswald"/>
              <a:buChar char="-"/>
            </a:pPr>
            <a:r>
              <a:rPr lang="es" sz="2500">
                <a:latin typeface="Oswald"/>
                <a:ea typeface="Oswald"/>
                <a:cs typeface="Oswald"/>
                <a:sym typeface="Oswald"/>
              </a:rPr>
              <a:t>Posicionamiento en el robot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00" y="350575"/>
            <a:ext cx="4579625" cy="35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4">
            <a:alphaModFix/>
          </a:blip>
          <a:srcRect b="16291" l="0" r="-3337" t="11781"/>
          <a:stretch/>
        </p:blipFill>
        <p:spPr>
          <a:xfrm>
            <a:off x="263425" y="276275"/>
            <a:ext cx="4745426" cy="369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5156925" y="920575"/>
            <a:ext cx="3487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Sensor ultrasónico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Ubicado en frente de la base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-"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Máxima distancia reconocida de 2,5 metros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Posición final del sensor</a:t>
            </a:r>
            <a:endParaRPr sz="3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/>
        </p:nvSpPr>
        <p:spPr>
          <a:xfrm>
            <a:off x="5908550" y="350575"/>
            <a:ext cx="254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b="15701" l="0" r="0" t="16441"/>
          <a:stretch/>
        </p:blipFill>
        <p:spPr>
          <a:xfrm>
            <a:off x="2220813" y="206400"/>
            <a:ext cx="4282976" cy="38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9500" y="4233725"/>
            <a:ext cx="8085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Sistemas ensamblados en el robot</a:t>
            </a:r>
            <a:endParaRPr sz="2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Implementación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Fundamentos de Proyectiles</a:t>
            </a:r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490250" y="3381850"/>
            <a:ext cx="740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Propuesta y Cálculo requerido 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Movimiento Parabólico</a:t>
            </a:r>
            <a:endParaRPr/>
          </a:p>
        </p:txBody>
      </p:sp>
      <p:sp>
        <p:nvSpPr>
          <p:cNvPr id="181" name="Google Shape;181;p3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 b="0" l="0" r="0" t="22564"/>
          <a:stretch/>
        </p:blipFill>
        <p:spPr>
          <a:xfrm>
            <a:off x="5007975" y="1116125"/>
            <a:ext cx="3700050" cy="29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120125"/>
            <a:ext cx="56667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032750"/>
            <a:ext cx="8427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PIZARRA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20075" l="7200" r="1308" t="15969"/>
          <a:stretch/>
        </p:blipFill>
        <p:spPr>
          <a:xfrm>
            <a:off x="-105700" y="-125200"/>
            <a:ext cx="9396324" cy="526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Diseño del Software y Programación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311700" y="202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/>
              <a:t>Software utilizado (Interfaz)</a:t>
            </a:r>
            <a:endParaRPr sz="3400"/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00" y="1571525"/>
            <a:ext cx="1964877" cy="196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175" y="1635697"/>
            <a:ext cx="1900700" cy="19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250" y="1365738"/>
            <a:ext cx="2227301" cy="244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725" y="1846112"/>
            <a:ext cx="908450" cy="9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075" y="1425900"/>
            <a:ext cx="1748876" cy="174887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/>
        </p:nvSpPr>
        <p:spPr>
          <a:xfrm>
            <a:off x="3835000" y="2923000"/>
            <a:ext cx="129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    </a:t>
            </a:r>
            <a:r>
              <a:rPr lang="es" sz="1800">
                <a:latin typeface="Oswald"/>
                <a:ea typeface="Oswald"/>
                <a:cs typeface="Oswald"/>
                <a:sym typeface="Oswald"/>
              </a:rPr>
              <a:t>Via Wifi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888" y="1277463"/>
            <a:ext cx="2045750" cy="20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806825" y="220025"/>
            <a:ext cx="6952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Arquitectura del Servidor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175" y="3788575"/>
            <a:ext cx="777500" cy="7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7275" y="3788583"/>
            <a:ext cx="777500" cy="777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5"/>
          <p:cNvCxnSpPr/>
          <p:nvPr/>
        </p:nvCxnSpPr>
        <p:spPr>
          <a:xfrm flipH="1">
            <a:off x="1015975" y="3079675"/>
            <a:ext cx="320700" cy="513300"/>
          </a:xfrm>
          <a:prstGeom prst="straightConnector1">
            <a:avLst/>
          </a:prstGeom>
          <a:noFill/>
          <a:ln cap="flat" cmpd="sng" w="9525">
            <a:solidFill>
              <a:srgbClr val="20272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35"/>
          <p:cNvCxnSpPr/>
          <p:nvPr/>
        </p:nvCxnSpPr>
        <p:spPr>
          <a:xfrm>
            <a:off x="2341850" y="3051275"/>
            <a:ext cx="278100" cy="502500"/>
          </a:xfrm>
          <a:prstGeom prst="straightConnector1">
            <a:avLst/>
          </a:prstGeom>
          <a:noFill/>
          <a:ln cap="flat" cmpd="sng" w="9525">
            <a:solidFill>
              <a:srgbClr val="20272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35"/>
          <p:cNvSpPr txBox="1"/>
          <p:nvPr/>
        </p:nvSpPr>
        <p:spPr>
          <a:xfrm>
            <a:off x="427675" y="4566075"/>
            <a:ext cx="90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main.py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2026325" y="4566075"/>
            <a:ext cx="14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Funciones.py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9" name="Google Shape;21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4500" y="3510950"/>
            <a:ext cx="1055124" cy="10551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/>
        </p:nvSpPr>
        <p:spPr>
          <a:xfrm>
            <a:off x="6360963" y="4566075"/>
            <a:ext cx="14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      interfaz</a:t>
            </a: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.py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Código del Proyecto</a:t>
            </a:r>
            <a:endParaRPr/>
          </a:p>
        </p:txBody>
      </p:sp>
      <p:sp>
        <p:nvSpPr>
          <p:cNvPr id="226" name="Google Shape;226;p36"/>
          <p:cNvSpPr txBox="1"/>
          <p:nvPr/>
        </p:nvSpPr>
        <p:spPr>
          <a:xfrm>
            <a:off x="490250" y="3381850"/>
            <a:ext cx="740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225" y="1403943"/>
            <a:ext cx="2530826" cy="25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/>
          <p:nvPr/>
        </p:nvSpPr>
        <p:spPr>
          <a:xfrm>
            <a:off x="4914175" y="1104950"/>
            <a:ext cx="3838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Archivo main.py (Servidor):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Es un archivo escrito en Python que crea un servidor con la clase Socket del mismo lenguaje.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Está encargado de recibir tokens (caracteres) que identifican y llaman a las funciones.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Archivo Functions.py (Funciones):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Es un archivo de python donde se encuentran las Funciones encargadas del movimiento y acciones principales del robot.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3" name="Google Shape;233;p37"/>
          <p:cNvSpPr txBox="1"/>
          <p:nvPr/>
        </p:nvSpPr>
        <p:spPr>
          <a:xfrm>
            <a:off x="2144550" y="0"/>
            <a:ext cx="4854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Dentro del EV3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825" y="1247250"/>
            <a:ext cx="2986475" cy="29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 txBox="1"/>
          <p:nvPr/>
        </p:nvSpPr>
        <p:spPr>
          <a:xfrm>
            <a:off x="4280350" y="1012825"/>
            <a:ext cx="427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 Interfaz </a:t>
            </a:r>
            <a:r>
              <a:rPr lang="es" sz="1800">
                <a:latin typeface="Oswald"/>
                <a:ea typeface="Oswald"/>
                <a:cs typeface="Oswald"/>
                <a:sym typeface="Oswald"/>
              </a:rPr>
              <a:t>gráfica</a:t>
            </a:r>
            <a:r>
              <a:rPr lang="es" sz="1800">
                <a:latin typeface="Oswald"/>
                <a:ea typeface="Oswald"/>
                <a:cs typeface="Oswald"/>
                <a:sym typeface="Oswald"/>
              </a:rPr>
              <a:t>.</a:t>
            </a:r>
            <a:endParaRPr sz="1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0" name="Google Shape;240;p38"/>
          <p:cNvSpPr txBox="1"/>
          <p:nvPr/>
        </p:nvSpPr>
        <p:spPr>
          <a:xfrm>
            <a:off x="2117275" y="181775"/>
            <a:ext cx="4501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Dentro del Pc</a:t>
            </a:r>
            <a:endParaRPr/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100" y="1410225"/>
            <a:ext cx="3289075" cy="349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Resultados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265500" y="1860324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Problemas encontrados y Solución propuesta</a:t>
            </a:r>
            <a:endParaRPr/>
          </a:p>
        </p:txBody>
      </p:sp>
      <p:sp>
        <p:nvSpPr>
          <p:cNvPr id="252" name="Google Shape;252;p4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">
                <a:latin typeface="Oswald"/>
                <a:ea typeface="Oswald"/>
                <a:cs typeface="Oswald"/>
                <a:sym typeface="Oswald"/>
              </a:rPr>
              <a:t>Base de movimiento con cuatro motores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">
                <a:latin typeface="Oswald"/>
                <a:ea typeface="Oswald"/>
                <a:cs typeface="Oswald"/>
                <a:sym typeface="Oswald"/>
              </a:rPr>
              <a:t>Ruedas chocando con los engranajes debido al peso de la catapulta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">
                <a:latin typeface="Oswald"/>
                <a:ea typeface="Oswald"/>
                <a:cs typeface="Oswald"/>
                <a:sym typeface="Oswald"/>
              </a:rPr>
              <a:t>Fallas en la comunicación con el robot debido a una conexión a internet débil en ciertas circunstancias, provocando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475" y="3185325"/>
            <a:ext cx="1958175" cy="19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Demostración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Análisis y Diseño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Conclusión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 de esta fase:</a:t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Ensamblaje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¿Qué ensamblar? ¿Y cómo?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Programación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¿Qué programar? ¿Con qué?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Font typeface="Oswald"/>
              <a:buChar char="-"/>
            </a:pPr>
            <a:r>
              <a:rPr lang="es" sz="2200">
                <a:latin typeface="Oswald"/>
                <a:ea typeface="Oswald"/>
                <a:cs typeface="Oswald"/>
                <a:sym typeface="Oswald"/>
              </a:rPr>
              <a:t>Lanzamiento de proyectil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-"/>
            </a:pPr>
            <a:r>
              <a:rPr lang="es" sz="1800">
                <a:latin typeface="Oswald"/>
                <a:ea typeface="Oswald"/>
                <a:cs typeface="Oswald"/>
                <a:sym typeface="Oswald"/>
              </a:rPr>
              <a:t>¿Cómo lanzar algo? ¿Qué?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Especificación </a:t>
            </a:r>
            <a:r>
              <a:rPr lang="es" sz="3355"/>
              <a:t>del Requerimiento</a:t>
            </a:r>
            <a:endParaRPr sz="3355"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2" type="body"/>
          </p:nvPr>
        </p:nvSpPr>
        <p:spPr>
          <a:xfrm>
            <a:off x="4747850" y="0"/>
            <a:ext cx="41703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Oswald"/>
                <a:ea typeface="Oswald"/>
                <a:cs typeface="Oswald"/>
                <a:sym typeface="Oswald"/>
              </a:rPr>
              <a:t>Requerimientos Funcionales: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●"/>
            </a:pPr>
            <a:r>
              <a:rPr lang="es" sz="1600">
                <a:latin typeface="Oswald"/>
                <a:ea typeface="Oswald"/>
                <a:cs typeface="Oswald"/>
                <a:sym typeface="Oswald"/>
              </a:rPr>
              <a:t>Poder Conectarse al cliente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Char char="●"/>
            </a:pPr>
            <a:r>
              <a:rPr i="1" lang="es" sz="1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Mediante una interfaz gráfica:</a:t>
            </a:r>
            <a:endParaRPr i="1" sz="16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o"/>
            </a:pPr>
            <a:r>
              <a:rPr lang="es" sz="1600">
                <a:latin typeface="Oswald"/>
                <a:ea typeface="Oswald"/>
                <a:cs typeface="Oswald"/>
                <a:sym typeface="Oswald"/>
              </a:rPr>
              <a:t>Moverse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o"/>
            </a:pPr>
            <a:r>
              <a:rPr lang="es" sz="1600">
                <a:latin typeface="Oswald"/>
                <a:ea typeface="Oswald"/>
                <a:cs typeface="Oswald"/>
                <a:sym typeface="Oswald"/>
              </a:rPr>
              <a:t>Disparar un proyectil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Oswald"/>
                <a:ea typeface="Oswald"/>
                <a:cs typeface="Oswald"/>
                <a:sym typeface="Oswald"/>
              </a:rPr>
              <a:t>Requerimientos No Funcionales: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Char char="●"/>
            </a:pPr>
            <a:r>
              <a:rPr i="1" lang="es" sz="1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Mecánicos (físicos):</a:t>
            </a:r>
            <a:endParaRPr i="1" sz="16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o"/>
            </a:pPr>
            <a:r>
              <a:rPr lang="es" sz="1600">
                <a:latin typeface="Oswald"/>
                <a:ea typeface="Oswald"/>
                <a:cs typeface="Oswald"/>
                <a:sym typeface="Oswald"/>
              </a:rPr>
              <a:t>Mantenerse estable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o"/>
            </a:pPr>
            <a:r>
              <a:rPr lang="es" sz="1600">
                <a:latin typeface="Oswald"/>
                <a:ea typeface="Oswald"/>
                <a:cs typeface="Oswald"/>
                <a:sym typeface="Oswald"/>
              </a:rPr>
              <a:t>Poder soportar los sistemas del robot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"/>
              <a:buChar char="●"/>
            </a:pPr>
            <a:r>
              <a:rPr i="1" lang="es" sz="1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De software:</a:t>
            </a:r>
            <a:endParaRPr i="1" sz="16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o"/>
            </a:pPr>
            <a:r>
              <a:rPr lang="es" sz="1600">
                <a:latin typeface="Oswald"/>
                <a:ea typeface="Oswald"/>
                <a:cs typeface="Oswald"/>
                <a:sym typeface="Oswald"/>
              </a:rPr>
              <a:t>El robot debe estar construido con LEGOs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o"/>
            </a:pPr>
            <a:r>
              <a:rPr lang="es" sz="1600">
                <a:latin typeface="Oswald"/>
                <a:ea typeface="Oswald"/>
                <a:cs typeface="Oswald"/>
                <a:sym typeface="Oswald"/>
              </a:rPr>
              <a:t>La interfaz gráfica debe estar escrita con Tkinter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Arquitectura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El bloque EV3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900" y="171725"/>
            <a:ext cx="3897275" cy="331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12" y="344800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5725" y="2336888"/>
            <a:ext cx="25241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9650" y="3716225"/>
            <a:ext cx="1761875" cy="12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9500" y="3716225"/>
            <a:ext cx="1988851" cy="121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del robot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de Movimiento</a:t>
            </a:r>
            <a:endParaRPr/>
          </a:p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Oswald"/>
              <a:buChar char="-"/>
            </a:pPr>
            <a:r>
              <a:rPr lang="es" sz="2800">
                <a:latin typeface="Oswald"/>
                <a:ea typeface="Oswald"/>
                <a:cs typeface="Oswald"/>
                <a:sym typeface="Oswald"/>
              </a:rPr>
              <a:t>Prototipos Iniciales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Font typeface="Oswald"/>
              <a:buChar char="-"/>
            </a:pPr>
            <a:r>
              <a:rPr lang="es" sz="2800">
                <a:latin typeface="Oswald"/>
                <a:ea typeface="Oswald"/>
                <a:cs typeface="Oswald"/>
                <a:sym typeface="Oswald"/>
              </a:rPr>
              <a:t>Estado actual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