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70" r:id="rId3"/>
    <p:sldId id="257" r:id="rId4"/>
    <p:sldId id="263" r:id="rId5"/>
    <p:sldId id="264" r:id="rId6"/>
    <p:sldId id="268" r:id="rId7"/>
    <p:sldId id="274" r:id="rId8"/>
    <p:sldId id="281" r:id="rId9"/>
    <p:sldId id="282" r:id="rId10"/>
    <p:sldId id="275" r:id="rId11"/>
    <p:sldId id="283" r:id="rId12"/>
    <p:sldId id="276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is YV" initials="AY" lastIdx="1" clrIdx="0">
    <p:extLst>
      <p:ext uri="{19B8F6BF-5375-455C-9EA6-DF929625EA0E}">
        <p15:presenceInfo xmlns:p15="http://schemas.microsoft.com/office/powerpoint/2012/main" userId="Alexis Y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8B6B8-B944-47EE-B13A-C074CD35ED27}" v="108" dt="2022-11-03T05:57:54.623"/>
    <p1510:client id="{3FB3B940-5B9B-4A2E-99DB-9B62F353C4C1}" v="35" dt="2022-11-03T05:17:59.849"/>
    <p1510:client id="{A3BD14D1-FF97-4909-8818-858C8DD4E39C}" v="8" dt="2022-11-03T11:21:15.506"/>
    <p1510:client id="{F09209B5-8A52-4E22-AD87-3E3B6CFF911E}" v="89" dt="2022-11-03T05:03:08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1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7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4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4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1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9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37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2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2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8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1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73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39CBC-1EEB-0B43-4572-3A1DD3029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613" y="963797"/>
            <a:ext cx="9192011" cy="2677648"/>
          </a:xfrm>
        </p:spPr>
        <p:txBody>
          <a:bodyPr/>
          <a:lstStyle/>
          <a:p>
            <a:r>
              <a:rPr lang="es-ES"/>
              <a:t>“THE SCORPION MACHINE”</a:t>
            </a:r>
          </a:p>
        </p:txBody>
      </p:sp>
      <p:sp>
        <p:nvSpPr>
          <p:cNvPr id="5" name="Google Shape;135;p13">
            <a:extLst>
              <a:ext uri="{FF2B5EF4-FFF2-40B4-BE49-F238E27FC236}">
                <a16:creationId xmlns:a16="http://schemas.microsoft.com/office/drawing/2014/main" id="{58E05BEA-DDC1-87A3-089F-641E6F08F729}"/>
              </a:ext>
            </a:extLst>
          </p:cNvPr>
          <p:cNvSpPr txBox="1">
            <a:spLocks/>
          </p:cNvSpPr>
          <p:nvPr/>
        </p:nvSpPr>
        <p:spPr bwMode="gray">
          <a:xfrm>
            <a:off x="8749861" y="4918841"/>
            <a:ext cx="2913719" cy="142436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Autores:      	   	-ALEXIS YUCRA</a:t>
            </a:r>
          </a:p>
          <a:p>
            <a:pPr>
              <a:lnSpc>
                <a:spcPct val="90000"/>
              </a:lnSpc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	  		-LEANDRO MOLINA</a:t>
            </a:r>
          </a:p>
          <a:p>
            <a:pPr>
              <a:lnSpc>
                <a:spcPct val="90000"/>
              </a:lnSpc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			-FRANCISCO SILVA</a:t>
            </a:r>
          </a:p>
          <a:p>
            <a:pPr>
              <a:lnSpc>
                <a:spcPct val="90000"/>
              </a:lnSpc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			-SEBASTIAN CAYUPI</a:t>
            </a:r>
          </a:p>
          <a:p>
            <a:pPr>
              <a:lnSpc>
                <a:spcPct val="90000"/>
              </a:lnSpc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	 		-ARTURO RODRIGUEZ</a:t>
            </a:r>
          </a:p>
          <a:p>
            <a:pPr>
              <a:lnSpc>
                <a:spcPct val="90000"/>
              </a:lnSpc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Asignatura: Proyecto 1</a:t>
            </a:r>
          </a:p>
          <a:p>
            <a:pPr>
              <a:lnSpc>
                <a:spcPct val="90000"/>
              </a:lnSpc>
              <a:buSzPts val="275"/>
            </a:pPr>
            <a:r>
              <a:rPr lang="es-ES" sz="1000">
                <a:latin typeface="Century Gothic"/>
                <a:ea typeface="Century Gothic"/>
                <a:cs typeface="Century Gothic"/>
                <a:sym typeface="Century Gothic"/>
              </a:rPr>
              <a:t>Profesor:  Leonel Alarcón  Bravo</a:t>
            </a:r>
          </a:p>
          <a:p>
            <a:pPr>
              <a:lnSpc>
                <a:spcPct val="90000"/>
              </a:lnSpc>
              <a:spcBef>
                <a:spcPts val="0"/>
              </a:spcBef>
              <a:buSzPts val="275"/>
            </a:pPr>
            <a:endParaRPr lang="es-ES" sz="800"/>
          </a:p>
        </p:txBody>
      </p:sp>
      <p:pic>
        <p:nvPicPr>
          <p:cNvPr id="8" name="Google Shape;136;p13">
            <a:extLst>
              <a:ext uri="{FF2B5EF4-FFF2-40B4-BE49-F238E27FC236}">
                <a16:creationId xmlns:a16="http://schemas.microsoft.com/office/drawing/2014/main" id="{0373C8E0-8C92-31CE-BE10-5D2816A601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17273" y="831971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767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3B36E-141D-FDE3-0CFD-E07F0EB6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21059"/>
            <a:ext cx="10571998" cy="970450"/>
          </a:xfrm>
        </p:spPr>
        <p:txBody>
          <a:bodyPr/>
          <a:lstStyle/>
          <a:p>
            <a:pPr algn="ctr"/>
            <a:r>
              <a:rPr lang="es-ES"/>
              <a:t>Arquitectura propuesta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AB7F8-DCAB-3A6E-548E-6CC7995A3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206" y="2362918"/>
            <a:ext cx="8157587" cy="3974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Google Shape;136;p13">
            <a:extLst>
              <a:ext uri="{FF2B5EF4-FFF2-40B4-BE49-F238E27FC236}">
                <a16:creationId xmlns:a16="http://schemas.microsoft.com/office/drawing/2014/main" id="{193FF7E7-D0F9-ECF3-E6F8-53D6862A2A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7669" t="6740" r="-7657" b="-6739"/>
          <a:stretch/>
        </p:blipFill>
        <p:spPr>
          <a:xfrm>
            <a:off x="86397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3CE63A-8267-4102-A74D-65BD84E13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145" y="3356899"/>
            <a:ext cx="1260740" cy="863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8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7448F-6954-E5B7-F7CD-6AD81088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Concepto físico: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0BF541-1F6E-1AB6-1DA7-2C1CD6F17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15" y="1268489"/>
            <a:ext cx="10554574" cy="3636511"/>
          </a:xfrm>
        </p:spPr>
        <p:txBody>
          <a:bodyPr/>
          <a:lstStyle/>
          <a:p>
            <a:pPr marL="0" indent="0" algn="ctr">
              <a:buNone/>
            </a:pPr>
            <a:r>
              <a:rPr lang="es-ES"/>
              <a:t>En nuestro proyecto se presenta </a:t>
            </a:r>
            <a:r>
              <a:rPr lang="es-ES">
                <a:effectLst/>
              </a:rPr>
              <a:t>Lanzamiento de Proyectiles</a:t>
            </a:r>
          </a:p>
          <a:p>
            <a:pPr marL="0" indent="0" algn="ctr">
              <a:buNone/>
            </a:pPr>
            <a:r>
              <a:rPr lang="es-ES"/>
              <a:t>Donde al momento de aplicar el disparo del elástico, se puede calcular :</a:t>
            </a:r>
            <a:endParaRPr lang="es-ES">
              <a:effectLst/>
            </a:endParaRPr>
          </a:p>
          <a:p>
            <a:pPr marL="0" indent="0">
              <a:buNone/>
            </a:pPr>
            <a:br>
              <a:rPr lang="es-ES" b="0" i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</a:br>
            <a:endParaRPr lang="es-ES"/>
          </a:p>
          <a:p>
            <a:pPr marL="0" indent="0">
              <a:buNone/>
            </a:pPr>
            <a:endParaRPr lang="es-ES"/>
          </a:p>
        </p:txBody>
      </p:sp>
      <p:pic>
        <p:nvPicPr>
          <p:cNvPr id="4" name="Google Shape;136;p13">
            <a:extLst>
              <a:ext uri="{FF2B5EF4-FFF2-40B4-BE49-F238E27FC236}">
                <a16:creationId xmlns:a16="http://schemas.microsoft.com/office/drawing/2014/main" id="{201AB91F-85AA-5047-57C5-296FFD7745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Tiro Parabólico y Fórmulas - Areaciencias">
            <a:extLst>
              <a:ext uri="{FF2B5EF4-FFF2-40B4-BE49-F238E27FC236}">
                <a16:creationId xmlns:a16="http://schemas.microsoft.com/office/drawing/2014/main" id="{32551107-3681-EA36-3AF3-B78F52B0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16" y="3425411"/>
            <a:ext cx="2745157" cy="2637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574EBE-C9A4-74A7-1CA2-24732FDE0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031" y="3937191"/>
            <a:ext cx="2745157" cy="770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1024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2F6ACC-8DF9-C83B-2FBC-18EE89E4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Implementación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6C024-3F5E-7A6C-0897-C8BBE5E9F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543" y="2125089"/>
            <a:ext cx="4945159" cy="4160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200"/>
              <a:t>interfaz:</a:t>
            </a:r>
            <a:endParaRPr lang="es-ES" sz="3700"/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Botonarriba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4EC9B0"/>
                </a:solidFill>
                <a:effectLst/>
                <a:latin typeface="Consolas"/>
              </a:rPr>
              <a:t>Button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text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CE9178"/>
                </a:solidFill>
                <a:effectLst/>
                <a:latin typeface="Consolas"/>
              </a:rPr>
              <a:t>"ARRIBA"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width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command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DCDCAA"/>
                </a:solidFill>
                <a:effectLst/>
                <a:latin typeface="Consolas"/>
              </a:rPr>
              <a:t>enproceso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4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Botonarriba</a:t>
            </a:r>
            <a:r>
              <a:rPr lang="es-ES" sz="800" b="0" err="1">
                <a:solidFill>
                  <a:srgbClr val="D4D4D4"/>
                </a:solidFill>
                <a:effectLst/>
                <a:latin typeface="Consolas"/>
              </a:rPr>
              <a:t>.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grid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row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column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3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padx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pady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botonizquierda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4EC9B0"/>
                </a:solidFill>
                <a:effectLst/>
                <a:latin typeface="Consolas"/>
              </a:rPr>
              <a:t>Button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text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CE9178"/>
                </a:solidFill>
                <a:effectLst/>
                <a:latin typeface="Consolas"/>
              </a:rPr>
              <a:t>"IZQUIERDA"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width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command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DCDCAA"/>
                </a:solidFill>
                <a:effectLst/>
                <a:latin typeface="Consolas"/>
              </a:rPr>
              <a:t>enproceso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4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botonizquierda</a:t>
            </a:r>
            <a:r>
              <a:rPr lang="es-ES" sz="800" b="0" err="1">
                <a:solidFill>
                  <a:srgbClr val="D4D4D4"/>
                </a:solidFill>
                <a:effectLst/>
                <a:latin typeface="Consolas"/>
              </a:rPr>
              <a:t>.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grid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row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2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column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2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padx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pady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botonatras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4EC9B0"/>
                </a:solidFill>
                <a:effectLst/>
                <a:latin typeface="Consolas"/>
              </a:rPr>
              <a:t>Button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text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CE9178"/>
                </a:solidFill>
                <a:effectLst/>
                <a:latin typeface="Consolas"/>
              </a:rPr>
              <a:t>"ABAJO"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width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command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DCDCAA"/>
                </a:solidFill>
                <a:effectLst/>
                <a:latin typeface="Consolas"/>
              </a:rPr>
              <a:t>enproceso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4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botonatras</a:t>
            </a:r>
            <a:r>
              <a:rPr lang="es-ES" sz="800" b="0" err="1">
                <a:solidFill>
                  <a:srgbClr val="D4D4D4"/>
                </a:solidFill>
                <a:effectLst/>
                <a:latin typeface="Consolas"/>
              </a:rPr>
              <a:t>.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grid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row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2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column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3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padx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pady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botonderecha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4EC9B0"/>
                </a:solidFill>
                <a:effectLst/>
                <a:latin typeface="Consolas"/>
              </a:rPr>
              <a:t>Button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text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CE9178"/>
                </a:solidFill>
                <a:effectLst/>
                <a:latin typeface="Consolas"/>
              </a:rPr>
              <a:t>"DERECHA"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width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command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DCDCAA"/>
                </a:solidFill>
                <a:effectLst/>
                <a:latin typeface="Consolas"/>
              </a:rPr>
              <a:t>enproceso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4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botonderecha</a:t>
            </a:r>
            <a:r>
              <a:rPr lang="es-ES" sz="800" b="0" err="1">
                <a:solidFill>
                  <a:srgbClr val="D4D4D4"/>
                </a:solidFill>
                <a:effectLst/>
                <a:latin typeface="Consolas"/>
              </a:rPr>
              <a:t>.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grid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row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2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column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4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padx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pady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botonbajarcañon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4EC9B0"/>
                </a:solidFill>
                <a:effectLst/>
                <a:latin typeface="Consolas"/>
              </a:rPr>
              <a:t>Button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text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CE9178"/>
                </a:solidFill>
                <a:effectLst/>
                <a:latin typeface="Consolas"/>
              </a:rPr>
              <a:t>"BAJAR CAÑON"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width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command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DCDCAA"/>
                </a:solidFill>
                <a:effectLst/>
                <a:latin typeface="Consolas"/>
              </a:rPr>
              <a:t>enproceso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4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botonbajarcañon</a:t>
            </a:r>
            <a:r>
              <a:rPr lang="es-ES" sz="800" b="0" err="1">
                <a:solidFill>
                  <a:srgbClr val="D4D4D4"/>
                </a:solidFill>
                <a:effectLst/>
                <a:latin typeface="Consolas"/>
              </a:rPr>
              <a:t>.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grid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row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2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column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6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padx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(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50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pady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botonsubircañon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4EC9B0"/>
                </a:solidFill>
                <a:effectLst/>
                <a:latin typeface="Consolas"/>
              </a:rPr>
              <a:t>Button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text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CE9178"/>
                </a:solidFill>
                <a:effectLst/>
                <a:latin typeface="Consolas"/>
              </a:rPr>
              <a:t>"SUBIR CAÑON"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width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command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DCDCAA"/>
                </a:solidFill>
                <a:effectLst/>
                <a:latin typeface="Consolas"/>
              </a:rPr>
              <a:t>enproceso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4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botonsubircañon</a:t>
            </a:r>
            <a:r>
              <a:rPr lang="es-ES" sz="800" b="0" err="1">
                <a:solidFill>
                  <a:srgbClr val="D4D4D4"/>
                </a:solidFill>
                <a:effectLst/>
                <a:latin typeface="Consolas"/>
              </a:rPr>
              <a:t>.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grid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row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column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6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padx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(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50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pady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botondisparar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4EC9B0"/>
                </a:solidFill>
                <a:effectLst/>
                <a:latin typeface="Consolas"/>
              </a:rPr>
              <a:t>Button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text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CE9178"/>
                </a:solidFill>
                <a:effectLst/>
                <a:latin typeface="Consolas"/>
              </a:rPr>
              <a:t>"DISPARAR"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width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command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DCDCAA"/>
                </a:solidFill>
                <a:effectLst/>
                <a:latin typeface="Consolas"/>
              </a:rPr>
              <a:t>enproceso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4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botondisparar</a:t>
            </a:r>
            <a:r>
              <a:rPr lang="es-ES" sz="800" b="0" err="1">
                <a:solidFill>
                  <a:srgbClr val="D4D4D4"/>
                </a:solidFill>
                <a:effectLst/>
                <a:latin typeface="Consolas"/>
              </a:rPr>
              <a:t>.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grid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row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2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column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7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padx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(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50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pady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botondparar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4EC9B0"/>
                </a:solidFill>
                <a:effectLst/>
                <a:latin typeface="Consolas"/>
              </a:rPr>
              <a:t>Button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text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CE9178"/>
                </a:solidFill>
                <a:effectLst/>
                <a:latin typeface="Consolas"/>
              </a:rPr>
              <a:t>"Stop"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width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command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 err="1">
                <a:solidFill>
                  <a:srgbClr val="DCDCAA"/>
                </a:solidFill>
                <a:effectLst/>
                <a:latin typeface="Consolas"/>
              </a:rPr>
              <a:t>enproceso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4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botondparar</a:t>
            </a:r>
            <a:r>
              <a:rPr lang="es-ES" sz="800" b="0" err="1">
                <a:solidFill>
                  <a:srgbClr val="D4D4D4"/>
                </a:solidFill>
                <a:effectLst/>
                <a:latin typeface="Consolas"/>
              </a:rPr>
              <a:t>.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grid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(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row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column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7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padx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(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50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,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), </a:t>
            </a:r>
            <a:r>
              <a:rPr lang="es-ES" sz="800" b="0" err="1">
                <a:solidFill>
                  <a:srgbClr val="9CDCFE"/>
                </a:solidFill>
                <a:effectLst/>
                <a:latin typeface="Consolas"/>
              </a:rPr>
              <a:t>pady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 = </a:t>
            </a:r>
            <a:r>
              <a:rPr lang="es-ES" sz="800" b="0">
                <a:solidFill>
                  <a:srgbClr val="B5CEA8"/>
                </a:solidFill>
                <a:effectLst/>
                <a:latin typeface="Consolas"/>
              </a:rPr>
              <a:t>10</a:t>
            </a:r>
            <a:r>
              <a:rPr lang="es-ES" sz="800" b="0">
                <a:solidFill>
                  <a:srgbClr val="D4D4D4"/>
                </a:solidFill>
                <a:effectLst/>
                <a:latin typeface="Consolas"/>
              </a:rPr>
              <a:t>)</a:t>
            </a:r>
          </a:p>
          <a:p>
            <a:pPr marL="0" indent="0">
              <a:buNone/>
            </a:pPr>
            <a:endParaRPr lang="es-ES"/>
          </a:p>
        </p:txBody>
      </p:sp>
      <p:pic>
        <p:nvPicPr>
          <p:cNvPr id="4" name="Google Shape;136;p13">
            <a:extLst>
              <a:ext uri="{FF2B5EF4-FFF2-40B4-BE49-F238E27FC236}">
                <a16:creationId xmlns:a16="http://schemas.microsoft.com/office/drawing/2014/main" id="{52A69105-33B0-BBF0-8A0C-C83C80DEEC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8C33915-A6A8-F2A6-A10E-2DF2DB930CC9}"/>
              </a:ext>
            </a:extLst>
          </p:cNvPr>
          <p:cNvSpPr txBox="1">
            <a:spLocks/>
          </p:cNvSpPr>
          <p:nvPr/>
        </p:nvSpPr>
        <p:spPr>
          <a:xfrm>
            <a:off x="6157659" y="1850769"/>
            <a:ext cx="5408536" cy="53627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s-ES" sz="1200"/>
              <a:t>Comando robot: (proceso)</a:t>
            </a:r>
          </a:p>
        </p:txBody>
      </p:sp>
      <p:pic>
        <p:nvPicPr>
          <p:cNvPr id="7" name="Imagen 7" descr="Texto&#10;&#10;Descripción generada automáticamente">
            <a:extLst>
              <a:ext uri="{FF2B5EF4-FFF2-40B4-BE49-F238E27FC236}">
                <a16:creationId xmlns:a16="http://schemas.microsoft.com/office/drawing/2014/main" id="{E40DA926-9D48-C476-57F3-1B57921CD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2432703"/>
            <a:ext cx="5114925" cy="424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4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F62A99-7B55-AAAA-6949-3191E489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Interfaz de usuario</a:t>
            </a:r>
          </a:p>
        </p:txBody>
      </p:sp>
      <p:pic>
        <p:nvPicPr>
          <p:cNvPr id="7" name="Google Shape;136;p13">
            <a:extLst>
              <a:ext uri="{FF2B5EF4-FFF2-40B4-BE49-F238E27FC236}">
                <a16:creationId xmlns:a16="http://schemas.microsoft.com/office/drawing/2014/main" id="{0EB129E9-2C2D-89E5-FB63-E39F7D011F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19349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0829CAF-1F05-4E98-C9CB-04CBA2057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669" y="2948041"/>
            <a:ext cx="6980662" cy="230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6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6A3D4-8B26-9E70-1410-DA9F4BF1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Estado actual del proyecto</a:t>
            </a:r>
          </a:p>
        </p:txBody>
      </p:sp>
      <p:pic>
        <p:nvPicPr>
          <p:cNvPr id="4" name="Google Shape;136;p13">
            <a:extLst>
              <a:ext uri="{FF2B5EF4-FFF2-40B4-BE49-F238E27FC236}">
                <a16:creationId xmlns:a16="http://schemas.microsoft.com/office/drawing/2014/main" id="{87147245-E689-0BB8-F29D-9BCFFE8A2C8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52301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ED151-E713-437B-347B-57BB77FCE5D3}"/>
              </a:ext>
            </a:extLst>
          </p:cNvPr>
          <p:cNvSpPr txBox="1">
            <a:spLocks/>
          </p:cNvSpPr>
          <p:nvPr/>
        </p:nvSpPr>
        <p:spPr>
          <a:xfrm>
            <a:off x="152302" y="2008454"/>
            <a:ext cx="3953079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/>
              <a:t>EL PROYECTO CUENTA CON: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/>
              <a:t>El diseño del robot está finalizado sin problemas a la hora de manipular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/>
              <a:t>Funciones definidas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/>
              <a:t>Interfaz de comando</a:t>
            </a:r>
          </a:p>
          <a:p>
            <a:pPr>
              <a:buFont typeface="Arial" panose="020B0604020202020204" pitchFamily="34" charset="0"/>
              <a:buChar char="•"/>
            </a:pPr>
            <a:endParaRPr lang="es-ES"/>
          </a:p>
          <a:p>
            <a:pPr marL="0" indent="0">
              <a:buNone/>
            </a:pPr>
            <a:endParaRPr lang="es-ES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2E50FAC-72E7-16BB-A489-930B18BEBD3D}"/>
              </a:ext>
            </a:extLst>
          </p:cNvPr>
          <p:cNvSpPr txBox="1">
            <a:spLocks/>
          </p:cNvSpPr>
          <p:nvPr/>
        </p:nvSpPr>
        <p:spPr>
          <a:xfrm>
            <a:off x="8086619" y="1736605"/>
            <a:ext cx="3953079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/>
              <a:t>EN DESARROLLO: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/>
              <a:t>La wiki del proyecto en desarrollo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/>
              <a:t>La carta Gantt en proceso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/>
              <a:t>Falta agregar la función disparar, subir y bajar cañón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/>
              <a:t>Diseño en la interfaz</a:t>
            </a:r>
          </a:p>
          <a:p>
            <a:pPr>
              <a:buFont typeface="Arial" panose="020B0604020202020204" pitchFamily="34" charset="0"/>
              <a:buChar char="•"/>
            </a:pPr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19104FF-99C3-ED48-0A02-F52FF7C7953D}"/>
              </a:ext>
            </a:extLst>
          </p:cNvPr>
          <p:cNvSpPr/>
          <p:nvPr/>
        </p:nvSpPr>
        <p:spPr>
          <a:xfrm>
            <a:off x="4821765" y="6006095"/>
            <a:ext cx="2548468" cy="423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Foto actual del robot</a:t>
            </a:r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8CA0BB27-8140-2B26-18FB-365EF1177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33268" y="2473950"/>
            <a:ext cx="2802215" cy="2899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525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E23A7-B720-E77D-613A-6D95A5BEE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Problemas y soluciones propuestas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DFDDE-F23B-E7BC-A030-56E9BA681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4486456" cy="4427964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Problemas encontrados: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ambria"/>
                <a:ea typeface="Times New Roman" panose="02020603050405020304" pitchFamily="18" charset="0"/>
                <a:cs typeface="Times New Roman"/>
              </a:rPr>
              <a:t>Conectar la interfaz creada mediante </a:t>
            </a:r>
            <a:r>
              <a:rPr lang="es-ES" dirty="0">
                <a:latin typeface="Cambria"/>
                <a:ea typeface="Times New Roman" panose="02020603050405020304" pitchFamily="18" charset="0"/>
                <a:cs typeface="Times New Roman"/>
              </a:rPr>
              <a:t>T</a:t>
            </a:r>
            <a:r>
              <a:rPr lang="es-ES" sz="1800" dirty="0">
                <a:effectLst/>
                <a:latin typeface="Cambria"/>
                <a:ea typeface="Times New Roman" panose="02020603050405020304" pitchFamily="18" charset="0"/>
                <a:cs typeface="Times New Roman"/>
              </a:rPr>
              <a:t>kinter a través de RPYC al ev3 en Lenguaje de Python(*)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latin typeface="Cambria"/>
                <a:ea typeface="Times New Roman" panose="02020603050405020304" pitchFamily="18" charset="0"/>
                <a:cs typeface="Times New Roman"/>
              </a:rPr>
              <a:t>Problema con el USB wifi para poder conectarnos con el robot ev3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dirty="0">
                <a:latin typeface="Cambria"/>
                <a:ea typeface="Times New Roman" panose="02020603050405020304" pitchFamily="18" charset="0"/>
                <a:cs typeface="Times New Roman"/>
              </a:rPr>
              <a:t>Falta de piezas del robot</a:t>
            </a:r>
            <a:endParaRPr lang="es-ES" sz="1800" dirty="0">
              <a:effectLst/>
              <a:latin typeface="Cambria"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</a:pPr>
            <a:endParaRPr lang="es-ES"/>
          </a:p>
        </p:txBody>
      </p:sp>
      <p:pic>
        <p:nvPicPr>
          <p:cNvPr id="4" name="Google Shape;136;p13">
            <a:extLst>
              <a:ext uri="{FF2B5EF4-FFF2-40B4-BE49-F238E27FC236}">
                <a16:creationId xmlns:a16="http://schemas.microsoft.com/office/drawing/2014/main" id="{C4F14CC3-69CD-1A25-FD9A-53D7DDDC073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82380" y="207749"/>
            <a:ext cx="1738184" cy="1220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F4EA9E3-24A1-1982-D1AD-81187295C164}"/>
              </a:ext>
            </a:extLst>
          </p:cNvPr>
          <p:cNvSpPr txBox="1">
            <a:spLocks/>
          </p:cNvSpPr>
          <p:nvPr/>
        </p:nvSpPr>
        <p:spPr>
          <a:xfrm>
            <a:off x="6895542" y="2503815"/>
            <a:ext cx="4486456" cy="442796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s-ES"/>
              <a:t>Soluciones propuestas: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s-ES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(en proceso)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le solicito el cambio del USB wifi a uno que sea compatible con el robot ev3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Solicito piezas del robot  donde se nos entregaron correctamente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s-ES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2" charset="2"/>
              <a:buNone/>
            </a:pPr>
            <a:endParaRPr lang="es-ES"/>
          </a:p>
          <a:p>
            <a:pPr marL="0" indent="0">
              <a:buFont typeface="Wingdings 2" charset="2"/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560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mo hacer una conclusión?">
            <a:extLst>
              <a:ext uri="{FF2B5EF4-FFF2-40B4-BE49-F238E27FC236}">
                <a16:creationId xmlns:a16="http://schemas.microsoft.com/office/drawing/2014/main" id="{6AE09CDF-9C6D-C76F-03CF-7D2652C53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" y="0"/>
            <a:ext cx="121940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2E9D82-4561-E6C0-5365-BA328655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AC3BD2-1F38-AFCD-C720-82BF917B4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/>
          </a:p>
        </p:txBody>
      </p:sp>
      <p:pic>
        <p:nvPicPr>
          <p:cNvPr id="4" name="Google Shape;136;p13">
            <a:extLst>
              <a:ext uri="{FF2B5EF4-FFF2-40B4-BE49-F238E27FC236}">
                <a16:creationId xmlns:a16="http://schemas.microsoft.com/office/drawing/2014/main" id="{F27E9EF6-C892-9334-9A9C-E217077DA3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7669" t="6740" r="-7657" b="-6739"/>
          <a:stretch/>
        </p:blipFill>
        <p:spPr>
          <a:xfrm>
            <a:off x="127587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511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7AD34-034B-8BB2-F1C2-2D0FB88D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>
                <a:solidFill>
                  <a:schemeClr val="tx1"/>
                </a:solidFill>
              </a:rPr>
              <a:t>Introducción</a:t>
            </a:r>
          </a:p>
        </p:txBody>
      </p:sp>
      <p:pic>
        <p:nvPicPr>
          <p:cNvPr id="3" name="Google Shape;136;p13">
            <a:extLst>
              <a:ext uri="{FF2B5EF4-FFF2-40B4-BE49-F238E27FC236}">
                <a16:creationId xmlns:a16="http://schemas.microsoft.com/office/drawing/2014/main" id="{B2134572-E215-D5AC-77E4-3736AE4DC8B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0229DB7-FD31-2D07-784F-625E247C8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00" y="3086888"/>
            <a:ext cx="1724025" cy="231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0D8F9E-49E4-32C0-1608-F69B5039E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907" y="3086887"/>
            <a:ext cx="2486025" cy="2314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F7B3BFE-8341-F093-85C4-E187A2E05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602370" y="3355413"/>
            <a:ext cx="3211629" cy="15290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0AF352-8A3F-C5FF-63BA-D0EEB501BC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5437" y="2895562"/>
            <a:ext cx="2083373" cy="2697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032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CE8BF-B30E-B243-EFC5-B7881999F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804119"/>
            <a:ext cx="8761413" cy="706964"/>
          </a:xfrm>
        </p:spPr>
        <p:txBody>
          <a:bodyPr/>
          <a:lstStyle/>
          <a:p>
            <a:pPr algn="ctr"/>
            <a:r>
              <a:rPr lang="es-ES"/>
              <a:t>Objetivo general y especifico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237EE0F-9D4E-CD7F-7697-D9927A4B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265" y="914638"/>
            <a:ext cx="5093215" cy="3449637"/>
          </a:xfrm>
        </p:spPr>
        <p:txBody>
          <a:bodyPr/>
          <a:lstStyle/>
          <a:p>
            <a:pPr marL="0" indent="0">
              <a:buNone/>
            </a:pP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Objetivo general:</a:t>
            </a:r>
          </a:p>
          <a:p>
            <a:pPr marL="0" indent="0">
              <a:buNone/>
            </a:pP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Construir un robot con el kit lego </a:t>
            </a:r>
            <a:r>
              <a:rPr lang="es-E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Mindstorms</a:t>
            </a: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EV3 que sea capaz de realizar distintos movimiento y capaz de disparar ligas.</a:t>
            </a:r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71E160-F0B9-BA54-990C-143E6A5277A9}"/>
              </a:ext>
            </a:extLst>
          </p:cNvPr>
          <p:cNvSpPr txBox="1"/>
          <p:nvPr/>
        </p:nvSpPr>
        <p:spPr>
          <a:xfrm>
            <a:off x="3894266" y="3400425"/>
            <a:ext cx="50932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Objetivo Específicos:</a:t>
            </a:r>
          </a:p>
          <a:p>
            <a:pPr lvl="0"/>
            <a:endParaRPr lang="es-E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Diseñar y construir un robot capaz de moverse y disparar ligas.</a:t>
            </a:r>
            <a:endParaRPr lang="es-ES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0">
              <a:buNone/>
            </a:pPr>
            <a:r>
              <a:rPr lang="es-E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Programar código Python capaz de controlar las acciones del robot.</a:t>
            </a:r>
            <a:endParaRPr lang="es-ES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0">
              <a:buNone/>
            </a:pPr>
            <a:endParaRPr lang="es-ES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Diseñar interfaz para controlar los movimientos y acciones del robot.</a:t>
            </a:r>
            <a:endParaRPr lang="es-ES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0">
              <a:buNone/>
            </a:pPr>
            <a:endParaRPr lang="es-ES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Entrega del producto final.</a:t>
            </a:r>
            <a:endParaRPr lang="es-ES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Objetivos específicos | Gerencie.com">
            <a:extLst>
              <a:ext uri="{FF2B5EF4-FFF2-40B4-BE49-F238E27FC236}">
                <a16:creationId xmlns:a16="http://schemas.microsoft.com/office/drawing/2014/main" id="{C8AF79CC-F6D3-CF9F-E362-CD93087AF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7" y="3397104"/>
            <a:ext cx="3103123" cy="18071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s objetivos en la vida | UNAM Global">
            <a:extLst>
              <a:ext uri="{FF2B5EF4-FFF2-40B4-BE49-F238E27FC236}">
                <a16:creationId xmlns:a16="http://schemas.microsoft.com/office/drawing/2014/main" id="{FC1DF8DB-3B4D-3CDC-D372-349A559C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23" y="3568540"/>
            <a:ext cx="2607270" cy="1464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136;p13">
            <a:extLst>
              <a:ext uri="{FF2B5EF4-FFF2-40B4-BE49-F238E27FC236}">
                <a16:creationId xmlns:a16="http://schemas.microsoft.com/office/drawing/2014/main" id="{EB387EBD-5190-5F7B-678B-B0A24B3546D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9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4EADE-4BC3-5F60-D546-41075A2E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Actividades Realizadas</a:t>
            </a:r>
          </a:p>
        </p:txBody>
      </p:sp>
      <p:pic>
        <p:nvPicPr>
          <p:cNvPr id="5" name="Google Shape;136;p13">
            <a:extLst>
              <a:ext uri="{FF2B5EF4-FFF2-40B4-BE49-F238E27FC236}">
                <a16:creationId xmlns:a16="http://schemas.microsoft.com/office/drawing/2014/main" id="{46E08FBC-4DBA-A23B-444A-C4A9375D5CD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18" descr="Imagen que contiene Tabla&#10;&#10;Descripción generada automáticamente">
            <a:extLst>
              <a:ext uri="{FF2B5EF4-FFF2-40B4-BE49-F238E27FC236}">
                <a16:creationId xmlns:a16="http://schemas.microsoft.com/office/drawing/2014/main" id="{D10B1B47-6E28-3803-A78D-A65DF10ED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8503" y="2003212"/>
            <a:ext cx="3234992" cy="4684261"/>
          </a:xfrm>
        </p:spPr>
      </p:pic>
    </p:spTree>
    <p:extLst>
      <p:ext uri="{BB962C8B-B14F-4D97-AF65-F5344CB8AC3E}">
        <p14:creationId xmlns:p14="http://schemas.microsoft.com/office/powerpoint/2010/main" val="226047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6A87A-CB97-60B7-9FC2-0894C3D2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Carta Gantt</a:t>
            </a:r>
          </a:p>
        </p:txBody>
      </p:sp>
      <p:pic>
        <p:nvPicPr>
          <p:cNvPr id="5" name="Google Shape;136;p13">
            <a:extLst>
              <a:ext uri="{FF2B5EF4-FFF2-40B4-BE49-F238E27FC236}">
                <a16:creationId xmlns:a16="http://schemas.microsoft.com/office/drawing/2014/main" id="{982D0C2F-AF8A-C129-84C6-66CBD4AA109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1">
            <a:extLst>
              <a:ext uri="{FF2B5EF4-FFF2-40B4-BE49-F238E27FC236}">
                <a16:creationId xmlns:a16="http://schemas.microsoft.com/office/drawing/2014/main" id="{D295F432-98A9-A0F3-E595-6DB30C4E7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8712" y="2615373"/>
            <a:ext cx="10554574" cy="2850340"/>
          </a:xfrm>
        </p:spPr>
      </p:pic>
    </p:spTree>
    <p:extLst>
      <p:ext uri="{BB962C8B-B14F-4D97-AF65-F5344CB8AC3E}">
        <p14:creationId xmlns:p14="http://schemas.microsoft.com/office/powerpoint/2010/main" val="34368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F4323-C305-C282-8AD4-19ED0D4C9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21" y="489338"/>
            <a:ext cx="10571998" cy="970450"/>
          </a:xfrm>
        </p:spPr>
        <p:txBody>
          <a:bodyPr/>
          <a:lstStyle/>
          <a:p>
            <a:pPr algn="ctr"/>
            <a:r>
              <a:rPr lang="es-ES"/>
              <a:t>Estimación de costos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533280-1A59-28CA-9814-A0F08CE54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/>
              <a:t>Materiales: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43E508E-EF04-4481-DB72-E78231880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67847"/>
              </p:ext>
            </p:extLst>
          </p:nvPr>
        </p:nvGraphicFramePr>
        <p:xfrm>
          <a:off x="2963119" y="2516941"/>
          <a:ext cx="6601010" cy="3675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1835">
                  <a:extLst>
                    <a:ext uri="{9D8B030D-6E8A-4147-A177-3AD203B41FA5}">
                      <a16:colId xmlns:a16="http://schemas.microsoft.com/office/drawing/2014/main" val="3137789113"/>
                    </a:ext>
                  </a:extLst>
                </a:gridCol>
                <a:gridCol w="1381254">
                  <a:extLst>
                    <a:ext uri="{9D8B030D-6E8A-4147-A177-3AD203B41FA5}">
                      <a16:colId xmlns:a16="http://schemas.microsoft.com/office/drawing/2014/main" val="4284071460"/>
                    </a:ext>
                  </a:extLst>
                </a:gridCol>
                <a:gridCol w="1234036">
                  <a:extLst>
                    <a:ext uri="{9D8B030D-6E8A-4147-A177-3AD203B41FA5}">
                      <a16:colId xmlns:a16="http://schemas.microsoft.com/office/drawing/2014/main" val="2191791049"/>
                    </a:ext>
                  </a:extLst>
                </a:gridCol>
                <a:gridCol w="1533885">
                  <a:extLst>
                    <a:ext uri="{9D8B030D-6E8A-4147-A177-3AD203B41FA5}">
                      <a16:colId xmlns:a16="http://schemas.microsoft.com/office/drawing/2014/main" val="992340704"/>
                    </a:ext>
                  </a:extLst>
                </a:gridCol>
              </a:tblGrid>
              <a:tr h="9237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Recursos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Valor de recursos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Cantidad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Precio total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extLst>
                  <a:ext uri="{0D108BD9-81ED-4DB2-BD59-A6C34878D82A}">
                    <a16:rowId xmlns:a16="http://schemas.microsoft.com/office/drawing/2014/main" val="1542784674"/>
                  </a:ext>
                </a:extLst>
              </a:tr>
              <a:tr h="4568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Notebook Msi Modern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$463.907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$463.907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extLst>
                  <a:ext uri="{0D108BD9-81ED-4DB2-BD59-A6C34878D82A}">
                    <a16:rowId xmlns:a16="http://schemas.microsoft.com/office/drawing/2014/main" val="3052498882"/>
                  </a:ext>
                </a:extLst>
              </a:tr>
              <a:tr h="30125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micro SD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$5.900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$5.900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extLst>
                  <a:ext uri="{0D108BD9-81ED-4DB2-BD59-A6C34878D82A}">
                    <a16:rowId xmlns:a16="http://schemas.microsoft.com/office/drawing/2014/main" val="3337923406"/>
                  </a:ext>
                </a:extLst>
              </a:tr>
              <a:tr h="61251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Kit Lego Ev3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$1.233.999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$1.233.999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extLst>
                  <a:ext uri="{0D108BD9-81ED-4DB2-BD59-A6C34878D82A}">
                    <a16:rowId xmlns:a16="http://schemas.microsoft.com/office/drawing/2014/main" val="1418569481"/>
                  </a:ext>
                </a:extLst>
              </a:tr>
              <a:tr h="45688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Notebook Asus Tuf Gaming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$649.990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$649.990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extLst>
                  <a:ext uri="{0D108BD9-81ED-4DB2-BD59-A6C34878D82A}">
                    <a16:rowId xmlns:a16="http://schemas.microsoft.com/office/drawing/2014/main" val="2748037258"/>
                  </a:ext>
                </a:extLst>
              </a:tr>
              <a:tr h="9237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Adaptador USB inalámbrico TP-LINK TL-WN725N NANO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$9.900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$9.900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361" marR="55361" marT="0" marB="0"/>
                </a:tc>
                <a:extLst>
                  <a:ext uri="{0D108BD9-81ED-4DB2-BD59-A6C34878D82A}">
                    <a16:rowId xmlns:a16="http://schemas.microsoft.com/office/drawing/2014/main" val="3826880729"/>
                  </a:ext>
                </a:extLst>
              </a:tr>
            </a:tbl>
          </a:graphicData>
        </a:graphic>
      </p:graphicFrame>
      <p:pic>
        <p:nvPicPr>
          <p:cNvPr id="7" name="Google Shape;136;p13">
            <a:extLst>
              <a:ext uri="{FF2B5EF4-FFF2-40B4-BE49-F238E27FC236}">
                <a16:creationId xmlns:a16="http://schemas.microsoft.com/office/drawing/2014/main" id="{9BB5778B-6795-BBFF-0526-BFD1DAAC34D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055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59A03-8FE0-D01A-D76A-0C961539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582635"/>
            <a:ext cx="10571998" cy="970450"/>
          </a:xfrm>
        </p:spPr>
        <p:txBody>
          <a:bodyPr/>
          <a:lstStyle/>
          <a:p>
            <a:pPr algn="ctr"/>
            <a:r>
              <a:rPr lang="es-ES"/>
              <a:t>Estimación de costos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47C8AF-D9E4-B8D5-AF65-F5B8D841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58" y="2691844"/>
            <a:ext cx="10554574" cy="3636511"/>
          </a:xfrm>
        </p:spPr>
        <p:txBody>
          <a:bodyPr/>
          <a:lstStyle/>
          <a:p>
            <a:pPr marL="0" indent="0">
              <a:buNone/>
            </a:pPr>
            <a:r>
              <a:rPr lang="es-ES"/>
              <a:t>Trabajadores:</a:t>
            </a:r>
          </a:p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r>
              <a:rPr lang="es-ES"/>
              <a:t>Documentos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ED8AD23-0D5E-C77A-A2AB-F9897DD37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92809"/>
              </p:ext>
            </p:extLst>
          </p:nvPr>
        </p:nvGraphicFramePr>
        <p:xfrm>
          <a:off x="2842052" y="2605825"/>
          <a:ext cx="6507893" cy="2196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882">
                  <a:extLst>
                    <a:ext uri="{9D8B030D-6E8A-4147-A177-3AD203B41FA5}">
                      <a16:colId xmlns:a16="http://schemas.microsoft.com/office/drawing/2014/main" val="1468916734"/>
                    </a:ext>
                  </a:extLst>
                </a:gridCol>
                <a:gridCol w="1043196">
                  <a:extLst>
                    <a:ext uri="{9D8B030D-6E8A-4147-A177-3AD203B41FA5}">
                      <a16:colId xmlns:a16="http://schemas.microsoft.com/office/drawing/2014/main" val="2759759652"/>
                    </a:ext>
                  </a:extLst>
                </a:gridCol>
                <a:gridCol w="1336733">
                  <a:extLst>
                    <a:ext uri="{9D8B030D-6E8A-4147-A177-3AD203B41FA5}">
                      <a16:colId xmlns:a16="http://schemas.microsoft.com/office/drawing/2014/main" val="518673028"/>
                    </a:ext>
                  </a:extLst>
                </a:gridCol>
                <a:gridCol w="1084502">
                  <a:extLst>
                    <a:ext uri="{9D8B030D-6E8A-4147-A177-3AD203B41FA5}">
                      <a16:colId xmlns:a16="http://schemas.microsoft.com/office/drawing/2014/main" val="1063808885"/>
                    </a:ext>
                  </a:extLst>
                </a:gridCol>
                <a:gridCol w="791845">
                  <a:extLst>
                    <a:ext uri="{9D8B030D-6E8A-4147-A177-3AD203B41FA5}">
                      <a16:colId xmlns:a16="http://schemas.microsoft.com/office/drawing/2014/main" val="2516356441"/>
                    </a:ext>
                  </a:extLst>
                </a:gridCol>
                <a:gridCol w="937735">
                  <a:extLst>
                    <a:ext uri="{9D8B030D-6E8A-4147-A177-3AD203B41FA5}">
                      <a16:colId xmlns:a16="http://schemas.microsoft.com/office/drawing/2014/main" val="4076466224"/>
                    </a:ext>
                  </a:extLst>
                </a:gridCol>
              </a:tblGrid>
              <a:tr h="993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Función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Valor del trabajo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Cantidad de trabajadores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Horas trabajadas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Meses trabajados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Valor                total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6544057"/>
                  </a:ext>
                </a:extLst>
              </a:tr>
              <a:tr h="485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Programador 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$7.500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19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1.140.000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665496"/>
                  </a:ext>
                </a:extLst>
              </a:tr>
              <a:tr h="48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ensamblador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$7.000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112.000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904078"/>
                  </a:ext>
                </a:extLst>
              </a:tr>
              <a:tr h="232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diseñador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$7.000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5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560.000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063917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C37C934-0F50-169F-9756-F5E8BA33E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79269"/>
              </p:ext>
            </p:extLst>
          </p:nvPr>
        </p:nvGraphicFramePr>
        <p:xfrm>
          <a:off x="2842052" y="5200620"/>
          <a:ext cx="6507894" cy="87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974">
                  <a:extLst>
                    <a:ext uri="{9D8B030D-6E8A-4147-A177-3AD203B41FA5}">
                      <a16:colId xmlns:a16="http://schemas.microsoft.com/office/drawing/2014/main" val="4170535132"/>
                    </a:ext>
                  </a:extLst>
                </a:gridCol>
                <a:gridCol w="1038357">
                  <a:extLst>
                    <a:ext uri="{9D8B030D-6E8A-4147-A177-3AD203B41FA5}">
                      <a16:colId xmlns:a16="http://schemas.microsoft.com/office/drawing/2014/main" val="1975425643"/>
                    </a:ext>
                  </a:extLst>
                </a:gridCol>
                <a:gridCol w="1617777">
                  <a:extLst>
                    <a:ext uri="{9D8B030D-6E8A-4147-A177-3AD203B41FA5}">
                      <a16:colId xmlns:a16="http://schemas.microsoft.com/office/drawing/2014/main" val="144128196"/>
                    </a:ext>
                  </a:extLst>
                </a:gridCol>
                <a:gridCol w="1365618">
                  <a:extLst>
                    <a:ext uri="{9D8B030D-6E8A-4147-A177-3AD203B41FA5}">
                      <a16:colId xmlns:a16="http://schemas.microsoft.com/office/drawing/2014/main" val="201013622"/>
                    </a:ext>
                  </a:extLst>
                </a:gridCol>
                <a:gridCol w="733168">
                  <a:extLst>
                    <a:ext uri="{9D8B030D-6E8A-4147-A177-3AD203B41FA5}">
                      <a16:colId xmlns:a16="http://schemas.microsoft.com/office/drawing/2014/main" val="1024222334"/>
                    </a:ext>
                  </a:extLst>
                </a:gridCol>
              </a:tblGrid>
              <a:tr h="638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Función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Valor del trabajo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Cantidad de trabajadores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Cantidad de documentos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Valor                total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5996950"/>
                  </a:ext>
                </a:extLst>
              </a:tr>
              <a:tr h="240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Documentador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7.000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8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56.000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8816538"/>
                  </a:ext>
                </a:extLst>
              </a:tr>
            </a:tbl>
          </a:graphicData>
        </a:graphic>
      </p:graphicFrame>
      <p:pic>
        <p:nvPicPr>
          <p:cNvPr id="6" name="Google Shape;136;p13">
            <a:extLst>
              <a:ext uri="{FF2B5EF4-FFF2-40B4-BE49-F238E27FC236}">
                <a16:creationId xmlns:a16="http://schemas.microsoft.com/office/drawing/2014/main" id="{53679E3F-C1F6-151A-5368-CC8343D5F8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66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D6EEF-FAD8-0EF5-A9E3-162C1CC9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Estimación de costos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D97FEF-6A77-148C-DA1E-34D6750F4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/>
              <a:t>COSTO TOTAL DEL PROYECTO: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039A087-F3D1-23F4-E4A5-1FFA7B0B1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807215"/>
              </p:ext>
            </p:extLst>
          </p:nvPr>
        </p:nvGraphicFramePr>
        <p:xfrm>
          <a:off x="4565194" y="3295136"/>
          <a:ext cx="6036903" cy="1582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949">
                  <a:extLst>
                    <a:ext uri="{9D8B030D-6E8A-4147-A177-3AD203B41FA5}">
                      <a16:colId xmlns:a16="http://schemas.microsoft.com/office/drawing/2014/main" val="2736484175"/>
                    </a:ext>
                  </a:extLst>
                </a:gridCol>
                <a:gridCol w="1476985">
                  <a:extLst>
                    <a:ext uri="{9D8B030D-6E8A-4147-A177-3AD203B41FA5}">
                      <a16:colId xmlns:a16="http://schemas.microsoft.com/office/drawing/2014/main" val="924510164"/>
                    </a:ext>
                  </a:extLst>
                </a:gridCol>
                <a:gridCol w="1821178">
                  <a:extLst>
                    <a:ext uri="{9D8B030D-6E8A-4147-A177-3AD203B41FA5}">
                      <a16:colId xmlns:a16="http://schemas.microsoft.com/office/drawing/2014/main" val="4113470122"/>
                    </a:ext>
                  </a:extLst>
                </a:gridCol>
                <a:gridCol w="1132791">
                  <a:extLst>
                    <a:ext uri="{9D8B030D-6E8A-4147-A177-3AD203B41FA5}">
                      <a16:colId xmlns:a16="http://schemas.microsoft.com/office/drawing/2014/main" val="3570946207"/>
                    </a:ext>
                  </a:extLst>
                </a:gridCol>
              </a:tblGrid>
              <a:tr h="908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Monto total del trabajo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trabajo manual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Materiales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>
                          <a:effectLst/>
                        </a:rPr>
                        <a:t>trabajo por documento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689793"/>
                  </a:ext>
                </a:extLst>
              </a:tr>
              <a:tr h="660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4.231.696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$1.812.000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100">
                          <a:effectLst/>
                        </a:rPr>
                        <a:t>$2.363.696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>
                          <a:effectLst/>
                        </a:rPr>
                        <a:t>$56.000</a:t>
                      </a: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s-ES" sz="11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4024"/>
                  </a:ext>
                </a:extLst>
              </a:tr>
            </a:tbl>
          </a:graphicData>
        </a:graphic>
      </p:graphicFrame>
      <p:pic>
        <p:nvPicPr>
          <p:cNvPr id="6" name="Google Shape;136;p13">
            <a:extLst>
              <a:ext uri="{FF2B5EF4-FFF2-40B4-BE49-F238E27FC236}">
                <a16:creationId xmlns:a16="http://schemas.microsoft.com/office/drawing/2014/main" id="{33725800-38BB-477C-8ADF-798282BE2A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433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3EF97-097F-6EFC-C7BE-4822E090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Especificación de requerimientos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D33D58-C362-FD16-C694-E6B609A53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101" y="2321141"/>
            <a:ext cx="5722131" cy="4227940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Funcional:</a:t>
            </a:r>
          </a:p>
          <a:p>
            <a:pPr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1931035" algn="l"/>
              </a:tabLst>
            </a:pPr>
            <a:r>
              <a:rPr lang="es-ES" sz="1800" dirty="0">
                <a:effectLst/>
                <a:latin typeface="Cambria"/>
                <a:ea typeface="Times New Roman" panose="02020603050405020304" pitchFamily="18" charset="0"/>
                <a:cs typeface="Times New Roman"/>
              </a:rPr>
              <a:t>Construcción del robot</a:t>
            </a:r>
            <a:r>
              <a:rPr lang="es-ES" dirty="0">
                <a:latin typeface="Cambria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es-ES" sz="1800" dirty="0">
                <a:effectLst/>
                <a:latin typeface="Cambria"/>
                <a:ea typeface="Times New Roman" panose="02020603050405020304" pitchFamily="18" charset="0"/>
                <a:cs typeface="Times New Roman"/>
              </a:rPr>
              <a:t> conectado vía wifi.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1931035" algn="l"/>
              </a:tabLst>
            </a:pPr>
            <a:r>
              <a:rPr lang="es-ES" sz="1800" dirty="0">
                <a:effectLst/>
                <a:latin typeface="Cambria"/>
                <a:ea typeface="Times New Roman" panose="02020603050405020304" pitchFamily="18" charset="0"/>
                <a:cs typeface="Times New Roman"/>
              </a:rPr>
              <a:t>Que el usuario pueda decidir los movimientos del robot.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931035" algn="l"/>
              </a:tabLst>
            </a:pPr>
            <a:r>
              <a:rPr lang="es-ES" sz="1800" dirty="0">
                <a:effectLst/>
                <a:latin typeface="Cambria"/>
                <a:ea typeface="Times New Roman" panose="02020603050405020304" pitchFamily="18" charset="0"/>
                <a:cs typeface="Times New Roman"/>
              </a:rPr>
              <a:t>Implementación de una interfaz </a:t>
            </a:r>
            <a:r>
              <a:rPr lang="es-ES" dirty="0">
                <a:latin typeface="Cambria"/>
                <a:ea typeface="Times New Roman" panose="02020603050405020304" pitchFamily="18" charset="0"/>
                <a:cs typeface="Times New Roman"/>
              </a:rPr>
              <a:t>gráfica </a:t>
            </a:r>
            <a:r>
              <a:rPr lang="es-ES" sz="1800" dirty="0">
                <a:effectLst/>
                <a:latin typeface="Cambria"/>
                <a:ea typeface="Times New Roman" panose="02020603050405020304" pitchFamily="18" charset="0"/>
                <a:cs typeface="Times New Roman"/>
              </a:rPr>
              <a:t>para la realización de los movimientos del robot donde se podrá controlar el robot , como por ejemplo</a:t>
            </a:r>
            <a:r>
              <a:rPr lang="es-ES" dirty="0">
                <a:latin typeface="Cambria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es-ES" sz="1800" dirty="0">
                <a:effectLst/>
                <a:latin typeface="Cambria"/>
                <a:ea typeface="Times New Roman" panose="02020603050405020304" pitchFamily="18" charset="0"/>
                <a:cs typeface="Times New Roman"/>
              </a:rPr>
              <a:t> el disparo del</a:t>
            </a:r>
            <a:r>
              <a:rPr lang="es-ES" dirty="0">
                <a:latin typeface="Cambria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es-ES" sz="1800" dirty="0">
                <a:effectLst/>
                <a:latin typeface="Cambria"/>
                <a:ea typeface="Times New Roman" panose="02020603050405020304" pitchFamily="18" charset="0"/>
                <a:cs typeface="Times New Roman"/>
              </a:rPr>
              <a:t> elástico del cañón</a:t>
            </a:r>
            <a:r>
              <a:rPr lang="es-ES" dirty="0">
                <a:latin typeface="Cambria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es-ES" sz="1800" dirty="0">
                <a:effectLst/>
                <a:latin typeface="Cambria"/>
                <a:ea typeface="Times New Roman" panose="02020603050405020304" pitchFamily="18" charset="0"/>
                <a:cs typeface="Times New Roman"/>
              </a:rPr>
              <a:t> que se pueda manipular de arriba para abajo o viceversa.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CDBB41D-E7C2-061E-0E73-3AAA66CA439D}"/>
              </a:ext>
            </a:extLst>
          </p:cNvPr>
          <p:cNvSpPr txBox="1">
            <a:spLocks/>
          </p:cNvSpPr>
          <p:nvPr/>
        </p:nvSpPr>
        <p:spPr>
          <a:xfrm>
            <a:off x="6277232" y="1901011"/>
            <a:ext cx="5722131" cy="422794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charset="2"/>
              <a:buNone/>
            </a:pPr>
            <a:r>
              <a:rPr lang="es-ES"/>
              <a:t>No Funcional: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931035" algn="l"/>
              </a:tabLst>
            </a:pPr>
            <a:r>
              <a:rPr lang="es-ES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elaboración del algoritmo será a través de lenguaje de programación Python.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931035" algn="l"/>
              </a:tabLst>
            </a:pPr>
            <a:r>
              <a:rPr lang="es-ES" sz="180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Elaboración de un manual de usuario con el fin de explicar todas las funciones detalladamente. 		</a:t>
            </a:r>
          </a:p>
          <a:p>
            <a:pPr marL="0" indent="0">
              <a:buFont typeface="Wingdings 2" charset="2"/>
              <a:buNone/>
            </a:pPr>
            <a:endParaRPr lang="es-ES"/>
          </a:p>
        </p:txBody>
      </p:sp>
      <p:pic>
        <p:nvPicPr>
          <p:cNvPr id="5" name="Google Shape;136;p13">
            <a:extLst>
              <a:ext uri="{FF2B5EF4-FFF2-40B4-BE49-F238E27FC236}">
                <a16:creationId xmlns:a16="http://schemas.microsoft.com/office/drawing/2014/main" id="{75079FBA-E262-24C3-53C3-C1E620205C2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7669" t="6740" r="-7657" b="-6739"/>
          <a:stretch/>
        </p:blipFill>
        <p:spPr>
          <a:xfrm>
            <a:off x="107092" y="197088"/>
            <a:ext cx="2231575" cy="147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087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Application>Microsoft Office PowerPoint</Application>
  <PresentationFormat>Panorámica</PresentationFormat>
  <Slides>16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Citable</vt:lpstr>
      <vt:lpstr>“THE SCORPION MACHINE”</vt:lpstr>
      <vt:lpstr>Introducción</vt:lpstr>
      <vt:lpstr>Objetivo general y especifico</vt:lpstr>
      <vt:lpstr>Actividades Realizadas</vt:lpstr>
      <vt:lpstr>Carta Gantt</vt:lpstr>
      <vt:lpstr>Estimación de costos</vt:lpstr>
      <vt:lpstr>Estimación de costos</vt:lpstr>
      <vt:lpstr>Estimación de costos</vt:lpstr>
      <vt:lpstr>Especificación de requerimientos</vt:lpstr>
      <vt:lpstr>Arquitectura propuesta</vt:lpstr>
      <vt:lpstr>Concepto físico:</vt:lpstr>
      <vt:lpstr>Implementación</vt:lpstr>
      <vt:lpstr>Interfaz de usuario</vt:lpstr>
      <vt:lpstr>Estado actual del proyecto</vt:lpstr>
      <vt:lpstr>Problemas y soluciones propuestas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SCORPION MACHINE</dc:title>
  <dc:creator>Alexis YV</dc:creator>
  <cp:revision>7</cp:revision>
  <dcterms:created xsi:type="dcterms:W3CDTF">2022-09-02T23:27:59Z</dcterms:created>
  <dcterms:modified xsi:type="dcterms:W3CDTF">2022-11-03T11:27:55Z</dcterms:modified>
</cp:coreProperties>
</file>