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37"/>
  </p:notesMasterIdLst>
  <p:sldIdLst>
    <p:sldId id="256" r:id="rId2"/>
    <p:sldId id="258" r:id="rId3"/>
    <p:sldId id="262" r:id="rId4"/>
    <p:sldId id="299" r:id="rId5"/>
    <p:sldId id="264" r:id="rId6"/>
    <p:sldId id="265" r:id="rId7"/>
    <p:sldId id="297" r:id="rId8"/>
    <p:sldId id="268" r:id="rId9"/>
    <p:sldId id="312" r:id="rId10"/>
    <p:sldId id="298" r:id="rId11"/>
    <p:sldId id="300" r:id="rId12"/>
    <p:sldId id="301" r:id="rId13"/>
    <p:sldId id="321" r:id="rId14"/>
    <p:sldId id="318" r:id="rId15"/>
    <p:sldId id="322" r:id="rId16"/>
    <p:sldId id="271" r:id="rId17"/>
    <p:sldId id="313" r:id="rId18"/>
    <p:sldId id="314" r:id="rId19"/>
    <p:sldId id="315" r:id="rId20"/>
    <p:sldId id="303" r:id="rId21"/>
    <p:sldId id="276" r:id="rId22"/>
    <p:sldId id="305" r:id="rId23"/>
    <p:sldId id="306" r:id="rId24"/>
    <p:sldId id="319" r:id="rId25"/>
    <p:sldId id="307" r:id="rId26"/>
    <p:sldId id="320" r:id="rId27"/>
    <p:sldId id="308" r:id="rId28"/>
    <p:sldId id="309" r:id="rId29"/>
    <p:sldId id="310" r:id="rId30"/>
    <p:sldId id="311" r:id="rId31"/>
    <p:sldId id="304" r:id="rId32"/>
    <p:sldId id="316" r:id="rId33"/>
    <p:sldId id="317" r:id="rId34"/>
    <p:sldId id="281" r:id="rId35"/>
    <p:sldId id="323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tamaran Light" pitchFamily="2" charset="77"/>
      <p:regular r:id="rId42"/>
      <p:bold r:id="rId43"/>
    </p:embeddedFont>
    <p:embeddedFont>
      <p:font typeface="Fira Sans Extra Condensed Medium" panose="020B0603050000020004" pitchFamily="34" charset="0"/>
      <p:regular r:id="rId44"/>
      <p:bold r:id="rId45"/>
      <p:italic r:id="rId46"/>
      <p:boldItalic r:id="rId47"/>
    </p:embeddedFont>
    <p:embeddedFont>
      <p:font typeface="Livvic" pitchFamily="2" charset="77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E92584-F120-48BA-8448-E12869846BE6}">
  <a:tblStyle styleId="{DBE92584-F120-48BA-8448-E12869846B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3" autoAdjust="0"/>
    <p:restoredTop sz="94599"/>
  </p:normalViewPr>
  <p:slideViewPr>
    <p:cSldViewPr snapToGrid="0" showGuides="1">
      <p:cViewPr varScale="1">
        <p:scale>
          <a:sx n="150" d="100"/>
          <a:sy n="150" d="100"/>
        </p:scale>
        <p:origin x="696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569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923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465e7bc0b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465e7bc0b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577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532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99442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3e13d9a7e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3e13d9a7e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0603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3471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240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939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1477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985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6292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110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92001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059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39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158d5a3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158d5a3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e13d9a7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e13d9a7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8659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e13d9a7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3e13d9a7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524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6370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1" r:id="rId9"/>
    <p:sldLayoutId id="214748366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8FDE384-0A71-5936-9F40-B151E23B5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8" y="-2598"/>
            <a:ext cx="6858000" cy="5143500"/>
          </a:xfrm>
          <a:prstGeom prst="rect">
            <a:avLst/>
          </a:prstGeom>
        </p:spPr>
      </p:pic>
      <p:sp>
        <p:nvSpPr>
          <p:cNvPr id="124" name="Google Shape;124;p24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</a:t>
            </a:r>
            <a:endParaRPr dirty="0"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06175" y="3049654"/>
            <a:ext cx="2402100" cy="10398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Hernán </a:t>
            </a:r>
            <a:r>
              <a:rPr lang="es-CL" dirty="0" err="1">
                <a:solidFill>
                  <a:schemeClr val="lt1"/>
                </a:solidFill>
              </a:rPr>
              <a:t>Vazque</a:t>
            </a:r>
            <a:endParaRPr lang="es-CL" dirty="0">
              <a:solidFill>
                <a:schemeClr val="lt1"/>
              </a:solidFill>
            </a:endParaRP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Benjamín Varas</a:t>
            </a: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Joaquín Guarachi</a:t>
            </a: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Bairon </a:t>
            </a:r>
            <a:r>
              <a:rPr lang="es-CL" dirty="0" err="1">
                <a:solidFill>
                  <a:schemeClr val="lt1"/>
                </a:solidFill>
              </a:rPr>
              <a:t>Nuñez</a:t>
            </a:r>
            <a:endParaRPr lang="es-CL" dirty="0">
              <a:solidFill>
                <a:schemeClr val="lt1"/>
              </a:solidFill>
            </a:endParaRP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</a:rPr>
              <a:t>Juan Yampara</a:t>
            </a:r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1140275" y="937000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</a:rPr>
              <a:t>TRABAJO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PROYECTO 1</a:t>
            </a:r>
            <a:endParaRPr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39BD91-189D-45A5-79DB-68A35C60A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11" name="Google Shape;203;p30">
            <a:extLst>
              <a:ext uri="{FF2B5EF4-FFF2-40B4-BE49-F238E27FC236}">
                <a16:creationId xmlns:a16="http://schemas.microsoft.com/office/drawing/2014/main" id="{83C3AC38-7BC4-F0DB-9679-D284DFC043F7}"/>
              </a:ext>
            </a:extLst>
          </p:cNvPr>
          <p:cNvSpPr/>
          <p:nvPr/>
        </p:nvSpPr>
        <p:spPr>
          <a:xfrm rot="-5400000">
            <a:off x="1177129" y="2368437"/>
            <a:ext cx="307778" cy="1063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E8AD17-AD20-4E47-3E00-BF6694627C4F}"/>
              </a:ext>
            </a:extLst>
          </p:cNvPr>
          <p:cNvSpPr txBox="1"/>
          <p:nvPr/>
        </p:nvSpPr>
        <p:spPr>
          <a:xfrm>
            <a:off x="769920" y="2769542"/>
            <a:ext cx="1671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Integrantes</a:t>
            </a:r>
          </a:p>
        </p:txBody>
      </p:sp>
      <p:sp>
        <p:nvSpPr>
          <p:cNvPr id="12" name="Google Shape;203;p30">
            <a:extLst>
              <a:ext uri="{FF2B5EF4-FFF2-40B4-BE49-F238E27FC236}">
                <a16:creationId xmlns:a16="http://schemas.microsoft.com/office/drawing/2014/main" id="{BD042A1F-2C39-08F5-DA43-BDD542ED4C6D}"/>
              </a:ext>
            </a:extLst>
          </p:cNvPr>
          <p:cNvSpPr/>
          <p:nvPr/>
        </p:nvSpPr>
        <p:spPr>
          <a:xfrm rot="-5400000">
            <a:off x="3066720" y="2377696"/>
            <a:ext cx="307778" cy="1063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E24E3F-0188-F81D-77E0-A4B85738DB06}"/>
              </a:ext>
            </a:extLst>
          </p:cNvPr>
          <p:cNvSpPr txBox="1"/>
          <p:nvPr/>
        </p:nvSpPr>
        <p:spPr>
          <a:xfrm>
            <a:off x="2722728" y="2769543"/>
            <a:ext cx="184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Profesor</a:t>
            </a:r>
          </a:p>
        </p:txBody>
      </p:sp>
      <p:sp>
        <p:nvSpPr>
          <p:cNvPr id="13" name="Google Shape;203;p30">
            <a:extLst>
              <a:ext uri="{FF2B5EF4-FFF2-40B4-BE49-F238E27FC236}">
                <a16:creationId xmlns:a16="http://schemas.microsoft.com/office/drawing/2014/main" id="{8C33E1CF-A735-3040-037A-24CE66BBB5EE}"/>
              </a:ext>
            </a:extLst>
          </p:cNvPr>
          <p:cNvSpPr/>
          <p:nvPr/>
        </p:nvSpPr>
        <p:spPr>
          <a:xfrm rot="-5400000">
            <a:off x="3082016" y="3005646"/>
            <a:ext cx="307778" cy="1063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6D7959-B21C-8B50-5979-9CBD1D6AEE34}"/>
              </a:ext>
            </a:extLst>
          </p:cNvPr>
          <p:cNvSpPr txBox="1"/>
          <p:nvPr/>
        </p:nvSpPr>
        <p:spPr>
          <a:xfrm>
            <a:off x="2722729" y="3086995"/>
            <a:ext cx="152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chemeClr val="bg1"/>
                </a:solidFill>
              </a:rPr>
              <a:t>Leonel</a:t>
            </a:r>
            <a:r>
              <a:rPr lang="es-CL" sz="1100" dirty="0">
                <a:solidFill>
                  <a:schemeClr val="bg1"/>
                </a:solidFill>
              </a:rPr>
              <a:t> </a:t>
            </a:r>
            <a:r>
              <a:rPr lang="es-CL" sz="1200" dirty="0">
                <a:solidFill>
                  <a:schemeClr val="bg1"/>
                </a:solidFill>
              </a:rPr>
              <a:t>Alarcón</a:t>
            </a:r>
            <a:endParaRPr lang="es-CL" sz="110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4BD818-8178-9614-5FB7-E825A2C15C34}"/>
              </a:ext>
            </a:extLst>
          </p:cNvPr>
          <p:cNvSpPr txBox="1"/>
          <p:nvPr/>
        </p:nvSpPr>
        <p:spPr>
          <a:xfrm>
            <a:off x="2699569" y="3358963"/>
            <a:ext cx="189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Carrera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CD73BD-4613-E381-05E9-D7AFFDBE63F8}"/>
              </a:ext>
            </a:extLst>
          </p:cNvPr>
          <p:cNvSpPr txBox="1"/>
          <p:nvPr/>
        </p:nvSpPr>
        <p:spPr>
          <a:xfrm>
            <a:off x="2722728" y="3658898"/>
            <a:ext cx="2684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chemeClr val="bg1"/>
                </a:solidFill>
              </a:rPr>
              <a:t>Ingeniería C. en computación e informática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MECANISMOS DE COMUNICACIÓN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92395C-C400-0168-FECE-EB5FB6679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90" y="1309260"/>
            <a:ext cx="1223963" cy="1223963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DFE8C-450D-FE82-A2B2-B3CFB5A46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33" y="1276518"/>
            <a:ext cx="1219200" cy="12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8A6AC15-B469-F0BF-5000-41F3E33E2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52" y="3108145"/>
            <a:ext cx="1223963" cy="1223963"/>
          </a:xfrm>
          <a:prstGeom prst="rect">
            <a:avLst/>
          </a:prstGeom>
        </p:spPr>
      </p:pic>
      <p:pic>
        <p:nvPicPr>
          <p:cNvPr id="6" name="Picture 8" descr="gmail ">
            <a:extLst>
              <a:ext uri="{FF2B5EF4-FFF2-40B4-BE49-F238E27FC236}">
                <a16:creationId xmlns:a16="http://schemas.microsoft.com/office/drawing/2014/main" id="{CCC9EE8F-E0C1-0C03-1964-770070D17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88" y="310814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F7121A-CF8C-E23C-BC50-CCE104476B16}"/>
              </a:ext>
            </a:extLst>
          </p:cNvPr>
          <p:cNvSpPr txBox="1"/>
          <p:nvPr/>
        </p:nvSpPr>
        <p:spPr>
          <a:xfrm>
            <a:off x="1151509" y="922245"/>
            <a:ext cx="1232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err="1"/>
              <a:t>Whatsapp</a:t>
            </a:r>
            <a:endParaRPr lang="es-CL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B8004-DFA3-C601-AAE7-A0D1237BA1B2}"/>
              </a:ext>
            </a:extLst>
          </p:cNvPr>
          <p:cNvSpPr txBox="1"/>
          <p:nvPr/>
        </p:nvSpPr>
        <p:spPr>
          <a:xfrm>
            <a:off x="5300707" y="2691698"/>
            <a:ext cx="1232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Gmail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85C52EA-D644-AD59-6DBE-5EC598194F6D}"/>
              </a:ext>
            </a:extLst>
          </p:cNvPr>
          <p:cNvSpPr txBox="1"/>
          <p:nvPr/>
        </p:nvSpPr>
        <p:spPr>
          <a:xfrm>
            <a:off x="1135652" y="2691699"/>
            <a:ext cx="1232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err="1"/>
              <a:t>Telegram</a:t>
            </a:r>
            <a:endParaRPr lang="es-CL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79FFA7-4F72-F912-F917-C78C82E4DF8A}"/>
              </a:ext>
            </a:extLst>
          </p:cNvPr>
          <p:cNvSpPr txBox="1"/>
          <p:nvPr/>
        </p:nvSpPr>
        <p:spPr>
          <a:xfrm>
            <a:off x="5276578" y="892814"/>
            <a:ext cx="1232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err="1"/>
              <a:t>Discord</a:t>
            </a:r>
            <a:endParaRPr lang="es-CL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695C7A6-57FB-E0CE-C60F-450C9D000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-5400000">
            <a:off x="6363602" y="440153"/>
            <a:ext cx="1275515" cy="34483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075695" y="1728025"/>
            <a:ext cx="3556861" cy="9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dirty="0">
                <a:solidFill>
                  <a:schemeClr val="lt1"/>
                </a:solidFill>
              </a:rPr>
              <a:t>3. PLANIFICACIÓN 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875020" y="2926068"/>
            <a:ext cx="2850526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Actividades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Asignación de tiempo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Gestión de riesgos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Recursos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Costos</a:t>
            </a:r>
          </a:p>
        </p:txBody>
      </p:sp>
      <p:sp>
        <p:nvSpPr>
          <p:cNvPr id="207" name="Google Shape;20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66EFF-6D1F-A3F5-4E09-48E87A887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ACTIVIDADES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5FB928-5564-408D-F083-61CC3C29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97EBA6-54E5-2411-5F85-041232543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62" y="370049"/>
            <a:ext cx="5416275" cy="440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9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ACTIVIDADES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5FB928-5564-408D-F083-61CC3C29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5B3C57-3882-43CF-1A02-FCA35C978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35" y="357915"/>
            <a:ext cx="4827643" cy="4547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2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4A7E58-5AA1-C1C2-5F2C-C1E2D4B08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ASIGNACIÓN DEL TIEMPO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9C8B7F9-8424-AEC1-C63C-0C12E569D1C3}"/>
              </a:ext>
            </a:extLst>
          </p:cNvPr>
          <p:cNvSpPr txBox="1"/>
          <p:nvPr/>
        </p:nvSpPr>
        <p:spPr>
          <a:xfrm>
            <a:off x="2712203" y="2255003"/>
            <a:ext cx="261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*Captura actualizada de la cara Gantt*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92D1A1-1556-5FB3-1130-386CA3387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09" y="1178031"/>
            <a:ext cx="6303239" cy="278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1FBC82-3571-889F-10CD-265FADC9A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4A7E58-5AA1-C1C2-5F2C-C1E2D4B08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ASIGNACIÓN DEL TIEMPO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1FBC82-3571-889F-10CD-265FADC9A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4" name="Google Shape;324;p37">
            <a:extLst>
              <a:ext uri="{FF2B5EF4-FFF2-40B4-BE49-F238E27FC236}">
                <a16:creationId xmlns:a16="http://schemas.microsoft.com/office/drawing/2014/main" id="{E08E09CA-C294-833B-C4F7-711DE7019F87}"/>
              </a:ext>
            </a:extLst>
          </p:cNvPr>
          <p:cNvSpPr/>
          <p:nvPr/>
        </p:nvSpPr>
        <p:spPr>
          <a:xfrm>
            <a:off x="1077211" y="1479775"/>
            <a:ext cx="2645189" cy="2434800"/>
          </a:xfrm>
          <a:prstGeom prst="rect">
            <a:avLst/>
          </a:prstGeom>
          <a:solidFill>
            <a:srgbClr val="CFC3AC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324;p37">
            <a:extLst>
              <a:ext uri="{FF2B5EF4-FFF2-40B4-BE49-F238E27FC236}">
                <a16:creationId xmlns:a16="http://schemas.microsoft.com/office/drawing/2014/main" id="{35356B1A-394C-D24A-FFA2-88BB26643CEB}"/>
              </a:ext>
            </a:extLst>
          </p:cNvPr>
          <p:cNvSpPr/>
          <p:nvPr/>
        </p:nvSpPr>
        <p:spPr>
          <a:xfrm>
            <a:off x="4743211" y="1479775"/>
            <a:ext cx="2645189" cy="2434800"/>
          </a:xfrm>
          <a:prstGeom prst="rect">
            <a:avLst/>
          </a:prstGeom>
          <a:solidFill>
            <a:srgbClr val="CFC3AC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ACB42E9-D28F-30BA-77E4-FFCF2C4DCCBA}"/>
              </a:ext>
            </a:extLst>
          </p:cNvPr>
          <p:cNvSpPr txBox="1"/>
          <p:nvPr/>
        </p:nvSpPr>
        <p:spPr>
          <a:xfrm>
            <a:off x="1288800" y="1821600"/>
            <a:ext cx="2145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tx1"/>
                </a:solidFill>
              </a:rPr>
              <a:t>ENTREGA l: “pruebas”</a:t>
            </a:r>
          </a:p>
          <a:p>
            <a:endParaRPr lang="es-C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Construcción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Programación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Mantenimiento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E1B06E-C44C-566F-A4A3-95F8B288EC0E}"/>
              </a:ext>
            </a:extLst>
          </p:cNvPr>
          <p:cNvSpPr txBox="1"/>
          <p:nvPr/>
        </p:nvSpPr>
        <p:spPr>
          <a:xfrm>
            <a:off x="4932183" y="1821599"/>
            <a:ext cx="28122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tx1"/>
                </a:solidFill>
              </a:rPr>
              <a:t>ENTREGA ll: “correcciones”</a:t>
            </a:r>
          </a:p>
          <a:p>
            <a:endParaRPr lang="es-CL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Conexión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Reconstrucción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</a:rPr>
              <a:t>Programación</a:t>
            </a:r>
          </a:p>
        </p:txBody>
      </p:sp>
    </p:spTree>
    <p:extLst>
      <p:ext uri="{BB962C8B-B14F-4D97-AF65-F5344CB8AC3E}">
        <p14:creationId xmlns:p14="http://schemas.microsoft.com/office/powerpoint/2010/main" val="289007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GESTION DE RIESGOS</a:t>
            </a:r>
            <a:endParaRPr dirty="0"/>
          </a:p>
        </p:txBody>
      </p:sp>
      <p:sp>
        <p:nvSpPr>
          <p:cNvPr id="11" name="Google Shape;325;p37">
            <a:extLst>
              <a:ext uri="{FF2B5EF4-FFF2-40B4-BE49-F238E27FC236}">
                <a16:creationId xmlns:a16="http://schemas.microsoft.com/office/drawing/2014/main" id="{38E0C952-EE44-1D17-02FB-E4A41CB84CEA}"/>
              </a:ext>
            </a:extLst>
          </p:cNvPr>
          <p:cNvSpPr/>
          <p:nvPr/>
        </p:nvSpPr>
        <p:spPr>
          <a:xfrm>
            <a:off x="3609778" y="4069985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24CE3A-093F-1574-5DD4-1D210FB6BAAD}"/>
              </a:ext>
            </a:extLst>
          </p:cNvPr>
          <p:cNvSpPr txBox="1"/>
          <p:nvPr/>
        </p:nvSpPr>
        <p:spPr>
          <a:xfrm>
            <a:off x="3903132" y="4043906"/>
            <a:ext cx="27192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+mj-lt"/>
              <a:buAutoNum type="arabicPeriod"/>
            </a:pPr>
            <a:r>
              <a:rPr lang="es-CL" sz="1050" dirty="0">
                <a:solidFill>
                  <a:schemeClr val="bg1"/>
                </a:solidFill>
              </a:rPr>
              <a:t>Catastrófico</a:t>
            </a:r>
          </a:p>
          <a:p>
            <a:pPr marL="285750" indent="-285750">
              <a:buClr>
                <a:schemeClr val="bg1"/>
              </a:buClr>
              <a:buFont typeface="+mj-lt"/>
              <a:buAutoNum type="arabicPeriod"/>
            </a:pPr>
            <a:r>
              <a:rPr lang="es-CL" sz="1050" dirty="0">
                <a:solidFill>
                  <a:schemeClr val="bg1"/>
                </a:solidFill>
              </a:rPr>
              <a:t>Crítico</a:t>
            </a:r>
          </a:p>
          <a:p>
            <a:pPr marL="285750" indent="-285750">
              <a:buClr>
                <a:schemeClr val="bg1"/>
              </a:buClr>
              <a:buFont typeface="+mj-lt"/>
              <a:buAutoNum type="arabicPeriod"/>
            </a:pPr>
            <a:r>
              <a:rPr lang="es-CL" sz="1050" dirty="0">
                <a:solidFill>
                  <a:schemeClr val="bg1"/>
                </a:solidFill>
              </a:rPr>
              <a:t>Marginal</a:t>
            </a:r>
          </a:p>
          <a:p>
            <a:pPr marL="285750" indent="-285750">
              <a:buClr>
                <a:schemeClr val="bg1"/>
              </a:buClr>
              <a:buFont typeface="+mj-lt"/>
              <a:buAutoNum type="arabicPeriod"/>
            </a:pPr>
            <a:r>
              <a:rPr lang="es-CL" sz="1050" dirty="0">
                <a:solidFill>
                  <a:schemeClr val="bg1"/>
                </a:solidFill>
              </a:rPr>
              <a:t>Despreciable</a:t>
            </a:r>
            <a:endParaRPr lang="es-CL" sz="11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AF0BB6-C820-FE39-CBE7-35CF081E5C83}"/>
              </a:ext>
            </a:extLst>
          </p:cNvPr>
          <p:cNvSpPr txBox="1"/>
          <p:nvPr/>
        </p:nvSpPr>
        <p:spPr>
          <a:xfrm>
            <a:off x="2628942" y="4155475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Nivel de riesgos: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1B6B8C7-C8CD-D325-E8BD-D954EA4C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9E3229E-597F-88AC-F2C0-180D615D1F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1766252" y="740733"/>
            <a:ext cx="5611495" cy="3217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24;p37">
            <a:extLst>
              <a:ext uri="{FF2B5EF4-FFF2-40B4-BE49-F238E27FC236}">
                <a16:creationId xmlns:a16="http://schemas.microsoft.com/office/drawing/2014/main" id="{73D71C4A-16E5-B6E0-BDCF-A04306F58A1A}"/>
              </a:ext>
            </a:extLst>
          </p:cNvPr>
          <p:cNvSpPr/>
          <p:nvPr/>
        </p:nvSpPr>
        <p:spPr>
          <a:xfrm>
            <a:off x="414811" y="3120053"/>
            <a:ext cx="2719200" cy="694200"/>
          </a:xfrm>
          <a:prstGeom prst="rect">
            <a:avLst/>
          </a:prstGeom>
          <a:solidFill>
            <a:srgbClr val="CFC3AC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324;p37">
            <a:extLst>
              <a:ext uri="{FF2B5EF4-FFF2-40B4-BE49-F238E27FC236}">
                <a16:creationId xmlns:a16="http://schemas.microsoft.com/office/drawing/2014/main" id="{845A3B91-71E7-48B1-2BD1-B793488CF5CA}"/>
              </a:ext>
            </a:extLst>
          </p:cNvPr>
          <p:cNvSpPr/>
          <p:nvPr/>
        </p:nvSpPr>
        <p:spPr>
          <a:xfrm>
            <a:off x="389955" y="1288097"/>
            <a:ext cx="2719200" cy="694200"/>
          </a:xfrm>
          <a:prstGeom prst="rect">
            <a:avLst/>
          </a:prstGeom>
          <a:solidFill>
            <a:srgbClr val="CFC3AC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203E08B-7949-A57E-ECCC-B4C78E859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01" y="1465824"/>
            <a:ext cx="2619300" cy="384900"/>
          </a:xfrm>
        </p:spPr>
        <p:txBody>
          <a:bodyPr/>
          <a:lstStyle/>
          <a:p>
            <a:r>
              <a:rPr lang="es-CL" dirty="0"/>
              <a:t>Hardware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22D9622-BD40-9B84-8539-3DBF879E3B3B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571801" y="3250831"/>
            <a:ext cx="2619300" cy="384900"/>
          </a:xfrm>
        </p:spPr>
        <p:txBody>
          <a:bodyPr/>
          <a:lstStyle/>
          <a:p>
            <a:r>
              <a:rPr lang="es-CL" dirty="0"/>
              <a:t>Software</a:t>
            </a:r>
          </a:p>
        </p:txBody>
      </p:sp>
      <p:sp>
        <p:nvSpPr>
          <p:cNvPr id="11" name="Google Shape;325;p37">
            <a:extLst>
              <a:ext uri="{FF2B5EF4-FFF2-40B4-BE49-F238E27FC236}">
                <a16:creationId xmlns:a16="http://schemas.microsoft.com/office/drawing/2014/main" id="{2C67ADA7-288E-F78D-DA4F-C11CC2667C92}"/>
              </a:ext>
            </a:extLst>
          </p:cNvPr>
          <p:cNvSpPr/>
          <p:nvPr/>
        </p:nvSpPr>
        <p:spPr>
          <a:xfrm>
            <a:off x="3034111" y="2837976"/>
            <a:ext cx="3209668" cy="1354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79BB99D-90B2-9723-2F16-4ABEE0565510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r>
              <a:rPr lang="es-CL" dirty="0"/>
              <a:t>RECURSOS</a:t>
            </a:r>
          </a:p>
        </p:txBody>
      </p:sp>
      <p:sp>
        <p:nvSpPr>
          <p:cNvPr id="12" name="Google Shape;325;p37">
            <a:extLst>
              <a:ext uri="{FF2B5EF4-FFF2-40B4-BE49-F238E27FC236}">
                <a16:creationId xmlns:a16="http://schemas.microsoft.com/office/drawing/2014/main" id="{06508A89-F9F2-A98B-C10F-9D9A3A15B28F}"/>
              </a:ext>
            </a:extLst>
          </p:cNvPr>
          <p:cNvSpPr/>
          <p:nvPr/>
        </p:nvSpPr>
        <p:spPr>
          <a:xfrm>
            <a:off x="3034111" y="927068"/>
            <a:ext cx="3259380" cy="1378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D601-D3EA-6E8E-1BD8-567C3811AFC5}"/>
              </a:ext>
            </a:extLst>
          </p:cNvPr>
          <p:cNvSpPr txBox="1"/>
          <p:nvPr/>
        </p:nvSpPr>
        <p:spPr>
          <a:xfrm>
            <a:off x="3216135" y="1314497"/>
            <a:ext cx="2995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chemeClr val="bg1"/>
                </a:solidFill>
              </a:rPr>
              <a:t>Computadores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chemeClr val="bg1"/>
                </a:solidFill>
              </a:rPr>
              <a:t>Kit LEGO </a:t>
            </a:r>
            <a:r>
              <a:rPr lang="es-CL" sz="1100" dirty="0" err="1">
                <a:solidFill>
                  <a:schemeClr val="bg1"/>
                </a:solidFill>
              </a:rPr>
              <a:t>Mindstorms</a:t>
            </a:r>
            <a:endParaRPr lang="es-CL" sz="11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100" dirty="0">
                <a:solidFill>
                  <a:schemeClr val="bg1"/>
                </a:solidFill>
              </a:rPr>
              <a:t>Tarjeta Micro SD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AFE5883-3DE6-4FF8-E0FB-EFB69812A4E5}"/>
              </a:ext>
            </a:extLst>
          </p:cNvPr>
          <p:cNvSpPr txBox="1"/>
          <p:nvPr/>
        </p:nvSpPr>
        <p:spPr>
          <a:xfrm>
            <a:off x="3194756" y="2914842"/>
            <a:ext cx="295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chemeClr val="bg1"/>
                </a:solidFill>
              </a:rPr>
              <a:t>Editor de Texto (</a:t>
            </a:r>
            <a:r>
              <a:rPr lang="es-CL" sz="1200" dirty="0" err="1">
                <a:solidFill>
                  <a:schemeClr val="bg1"/>
                </a:solidFill>
              </a:rPr>
              <a:t>VsCode</a:t>
            </a:r>
            <a:r>
              <a:rPr lang="es-CL" sz="1200" dirty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chemeClr val="bg1"/>
                </a:solidFill>
              </a:rPr>
              <a:t>Lenguaje Programación  y librerías (Python 3)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chemeClr val="bg1"/>
                </a:solidFill>
              </a:rPr>
              <a:t>Máquina Virtual LEGO </a:t>
            </a:r>
            <a:r>
              <a:rPr lang="es-CL" sz="1200" dirty="0" err="1">
                <a:solidFill>
                  <a:schemeClr val="bg1"/>
                </a:solidFill>
              </a:rPr>
              <a:t>Mindstorms</a:t>
            </a:r>
            <a:endParaRPr lang="es-CL" sz="12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200" dirty="0" err="1">
                <a:solidFill>
                  <a:schemeClr val="bg1"/>
                </a:solidFill>
              </a:rPr>
              <a:t>Redmine</a:t>
            </a:r>
            <a:r>
              <a:rPr lang="es-CL" sz="1200" dirty="0">
                <a:solidFill>
                  <a:schemeClr val="bg1"/>
                </a:solidFill>
              </a:rPr>
              <a:t> UTA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chemeClr val="bg1"/>
                </a:solidFill>
              </a:rPr>
              <a:t>Medios de comunicación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636E99E-ADB9-7F12-CD2A-A96E2A38F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COSTOS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9C7E0C0-3B83-836F-7AB7-BB41A2C1E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85070" y="740733"/>
            <a:ext cx="5048065" cy="37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COSTOS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DCA14E-5C82-1091-D8FA-6ABA0227F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0" y="732372"/>
            <a:ext cx="5155200" cy="38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ctrTitle" idx="9"/>
          </p:nvPr>
        </p:nvSpPr>
        <p:spPr>
          <a:xfrm rot="5400000">
            <a:off x="667286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TABLA DE CONTENIDO</a:t>
            </a:r>
            <a:endParaRPr sz="2400" dirty="0"/>
          </a:p>
        </p:txBody>
      </p:sp>
      <p:sp>
        <p:nvSpPr>
          <p:cNvPr id="142" name="Google Shape;142;p26"/>
          <p:cNvSpPr/>
          <p:nvPr/>
        </p:nvSpPr>
        <p:spPr>
          <a:xfrm rot="-5400000" flipH="1">
            <a:off x="-957850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7"/>
          </p:nvPr>
        </p:nvSpPr>
        <p:spPr>
          <a:xfrm>
            <a:off x="3441590" y="19742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Descripción de actividades y gestión de recursos.</a:t>
            </a:r>
            <a:endParaRPr dirty="0"/>
          </a:p>
        </p:txBody>
      </p:sp>
      <p:sp>
        <p:nvSpPr>
          <p:cNvPr id="144" name="Google Shape;144;p26"/>
          <p:cNvSpPr txBox="1">
            <a:spLocks noGrp="1"/>
          </p:cNvSpPr>
          <p:nvPr>
            <p:ph type="ctrTitle" idx="6"/>
          </p:nvPr>
        </p:nvSpPr>
        <p:spPr>
          <a:xfrm>
            <a:off x="3417438" y="1508550"/>
            <a:ext cx="276148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PLANIFICACIÓN</a:t>
            </a:r>
            <a:endParaRPr dirty="0"/>
          </a:p>
        </p:txBody>
      </p:sp>
      <p:sp>
        <p:nvSpPr>
          <p:cNvPr id="145" name="Google Shape;145;p26"/>
          <p:cNvSpPr txBox="1">
            <a:spLocks noGrp="1"/>
          </p:cNvSpPr>
          <p:nvPr>
            <p:ph type="title" idx="8"/>
          </p:nvPr>
        </p:nvSpPr>
        <p:spPr>
          <a:xfrm>
            <a:off x="2041211" y="1713224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3.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3437555" y="14203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PANORAMA GENERAL</a:t>
            </a:r>
            <a:endParaRPr dirty="0"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3428840" y="594699"/>
            <a:ext cx="228632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Se describe el producto, sus objetivos, las restricciones y entregas.</a:t>
            </a:r>
            <a:endParaRPr dirty="0"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/>
          </p:nvPr>
        </p:nvSpPr>
        <p:spPr>
          <a:xfrm>
            <a:off x="2023007" y="306097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1.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3415062" y="824983"/>
            <a:ext cx="269947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ORGANIZACIÓN DEL PERSONAL</a:t>
            </a:r>
            <a:endParaRPr dirty="0"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3421069" y="1225050"/>
            <a:ext cx="2389856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Presentación de los roles, su composición y mecanismos de comunicación. </a:t>
            </a:r>
            <a:endParaRPr dirty="0"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/>
          </p:nvPr>
        </p:nvSpPr>
        <p:spPr>
          <a:xfrm>
            <a:off x="2023007" y="1011113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2.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13"/>
          </p:nvPr>
        </p:nvSpPr>
        <p:spPr>
          <a:xfrm>
            <a:off x="3422380" y="2526151"/>
            <a:ext cx="269537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ANÁLISIS, DISEÑO E IMPLEMENTACIÓN</a:t>
            </a:r>
            <a:endParaRPr dirty="0"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14"/>
          </p:nvPr>
        </p:nvSpPr>
        <p:spPr>
          <a:xfrm>
            <a:off x="3415062" y="292932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del desarrollo del proyecto en sus 3 etapas. </a:t>
            </a:r>
            <a:endParaRPr dirty="0"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15"/>
          </p:nvPr>
        </p:nvSpPr>
        <p:spPr>
          <a:xfrm>
            <a:off x="2041211" y="247300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4.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5" name="Google Shape;155;p26"/>
          <p:cNvSpPr txBox="1">
            <a:spLocks noGrp="1"/>
          </p:cNvSpPr>
          <p:nvPr>
            <p:ph type="ctrTitle" idx="16"/>
          </p:nvPr>
        </p:nvSpPr>
        <p:spPr>
          <a:xfrm>
            <a:off x="3426807" y="335680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RESULTADOS Y CONCLUSIONES</a:t>
            </a:r>
            <a:endParaRPr dirty="0"/>
          </a:p>
        </p:txBody>
      </p:sp>
      <p:sp>
        <p:nvSpPr>
          <p:cNvPr id="156" name="Google Shape;156;p26"/>
          <p:cNvSpPr txBox="1">
            <a:spLocks noGrp="1"/>
          </p:cNvSpPr>
          <p:nvPr>
            <p:ph type="subTitle" idx="17"/>
          </p:nvPr>
        </p:nvSpPr>
        <p:spPr>
          <a:xfrm>
            <a:off x="3437555" y="37462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Estado actual, problemas encontrados y soluciones propuestas.</a:t>
            </a:r>
            <a:endParaRPr dirty="0"/>
          </a:p>
        </p:txBody>
      </p:sp>
      <p:sp>
        <p:nvSpPr>
          <p:cNvPr id="157" name="Google Shape;157;p26"/>
          <p:cNvSpPr txBox="1">
            <a:spLocks noGrp="1"/>
          </p:cNvSpPr>
          <p:nvPr>
            <p:ph type="title" idx="18"/>
          </p:nvPr>
        </p:nvSpPr>
        <p:spPr>
          <a:xfrm>
            <a:off x="2041211" y="3325287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5.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Google Shape;157;p26">
            <a:extLst>
              <a:ext uri="{FF2B5EF4-FFF2-40B4-BE49-F238E27FC236}">
                <a16:creationId xmlns:a16="http://schemas.microsoft.com/office/drawing/2014/main" id="{BDFACC7D-9C82-7E6C-08ED-9DD7E9A89CD3}"/>
              </a:ext>
            </a:extLst>
          </p:cNvPr>
          <p:cNvSpPr txBox="1">
            <a:spLocks/>
          </p:cNvSpPr>
          <p:nvPr/>
        </p:nvSpPr>
        <p:spPr>
          <a:xfrm>
            <a:off x="2023007" y="4121450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dirty="0">
                <a:solidFill>
                  <a:schemeClr val="lt1"/>
                </a:solidFill>
              </a:rPr>
              <a:t>6.</a:t>
            </a:r>
          </a:p>
        </p:txBody>
      </p:sp>
      <p:sp>
        <p:nvSpPr>
          <p:cNvPr id="3" name="Google Shape;155;p26">
            <a:extLst>
              <a:ext uri="{FF2B5EF4-FFF2-40B4-BE49-F238E27FC236}">
                <a16:creationId xmlns:a16="http://schemas.microsoft.com/office/drawing/2014/main" id="{4543E84C-AF8C-9AD2-60D7-014AA0D74BD0}"/>
              </a:ext>
            </a:extLst>
          </p:cNvPr>
          <p:cNvSpPr txBox="1">
            <a:spLocks/>
          </p:cNvSpPr>
          <p:nvPr/>
        </p:nvSpPr>
        <p:spPr>
          <a:xfrm>
            <a:off x="3437555" y="4137648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CL" dirty="0"/>
              <a:t>REFERENCIAS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B090A0-8287-3850-9206-D2E5DBBD1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-5400000">
            <a:off x="6323888" y="263924"/>
            <a:ext cx="1491457" cy="3584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245078" y="1596853"/>
            <a:ext cx="3649076" cy="11980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</a:rPr>
              <a:t>4</a:t>
            </a:r>
            <a:r>
              <a:rPr lang="es-CL" sz="2800" dirty="0">
                <a:solidFill>
                  <a:schemeClr val="lt1"/>
                </a:solidFill>
              </a:rPr>
              <a:t>. </a:t>
            </a:r>
            <a:r>
              <a:rPr lang="es-CL" dirty="0">
                <a:solidFill>
                  <a:schemeClr val="lt1"/>
                </a:solidFill>
              </a:rPr>
              <a:t>ANÁLISIS DISEÑO E IMPLEMENTACIÓN</a:t>
            </a:r>
            <a:r>
              <a:rPr lang="es-CL" sz="2800" dirty="0">
                <a:solidFill>
                  <a:schemeClr val="lt1"/>
                </a:solidFill>
              </a:rPr>
              <a:t> 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875020" y="2926068"/>
            <a:ext cx="2850526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Requerimientos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Arquitectura del robot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Interfaz y diseño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Fundamentos físicos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Descripción de programas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Diagramas</a:t>
            </a:r>
          </a:p>
        </p:txBody>
      </p:sp>
      <p:sp>
        <p:nvSpPr>
          <p:cNvPr id="207" name="Google Shape;20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66EFF-6D1F-A3F5-4E09-48E87A887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/>
          <p:nvPr/>
        </p:nvSpPr>
        <p:spPr>
          <a:xfrm rot="5400000">
            <a:off x="2244038" y="2393338"/>
            <a:ext cx="1574400" cy="205857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4"/>
          <p:cNvSpPr/>
          <p:nvPr/>
        </p:nvSpPr>
        <p:spPr>
          <a:xfrm rot="-5400000" flipH="1">
            <a:off x="4398349" y="733025"/>
            <a:ext cx="1574400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4"/>
          <p:cNvSpPr/>
          <p:nvPr/>
        </p:nvSpPr>
        <p:spPr>
          <a:xfrm rot="-5400000" flipH="1">
            <a:off x="4398349" y="2380525"/>
            <a:ext cx="1574400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4"/>
          <p:cNvSpPr txBox="1">
            <a:spLocks noGrp="1"/>
          </p:cNvSpPr>
          <p:nvPr>
            <p:ph type="ctrTitle"/>
          </p:nvPr>
        </p:nvSpPr>
        <p:spPr>
          <a:xfrm rot="5400000">
            <a:off x="6751460" y="1782364"/>
            <a:ext cx="3185479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REQUERIMIENTOS</a:t>
            </a:r>
            <a:endParaRPr dirty="0"/>
          </a:p>
        </p:txBody>
      </p:sp>
      <p:sp>
        <p:nvSpPr>
          <p:cNvPr id="437" name="Google Shape;437;p44"/>
          <p:cNvSpPr/>
          <p:nvPr/>
        </p:nvSpPr>
        <p:spPr>
          <a:xfrm rot="5400000">
            <a:off x="2244038" y="745838"/>
            <a:ext cx="1574400" cy="205857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4"/>
          <p:cNvSpPr txBox="1">
            <a:spLocks noGrp="1"/>
          </p:cNvSpPr>
          <p:nvPr>
            <p:ph type="ctrTitle" idx="4294967295"/>
          </p:nvPr>
        </p:nvSpPr>
        <p:spPr>
          <a:xfrm>
            <a:off x="2270649" y="1072400"/>
            <a:ext cx="1778336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FUNCIONALIDAD</a:t>
            </a:r>
            <a:endParaRPr sz="1400" dirty="0">
              <a:solidFill>
                <a:schemeClr val="lt1"/>
              </a:solidFill>
            </a:endParaRPr>
          </a:p>
        </p:txBody>
      </p:sp>
      <p:sp>
        <p:nvSpPr>
          <p:cNvPr id="442" name="Google Shape;442;p44"/>
          <p:cNvSpPr txBox="1">
            <a:spLocks noGrp="1"/>
          </p:cNvSpPr>
          <p:nvPr>
            <p:ph type="subTitle" idx="4294967295"/>
          </p:nvPr>
        </p:nvSpPr>
        <p:spPr>
          <a:xfrm flipH="1">
            <a:off x="4288100" y="1457300"/>
            <a:ext cx="1323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  <a:latin typeface="+mn-lt"/>
              </a:rPr>
              <a:t>MCU</a:t>
            </a:r>
          </a:p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  <a:latin typeface="+mn-lt"/>
              </a:rPr>
              <a:t>MRU</a:t>
            </a:r>
          </a:p>
        </p:txBody>
      </p:sp>
      <p:sp>
        <p:nvSpPr>
          <p:cNvPr id="443" name="Google Shape;443;p44"/>
          <p:cNvSpPr txBox="1">
            <a:spLocks noGrp="1"/>
          </p:cNvSpPr>
          <p:nvPr>
            <p:ph type="subTitle" idx="4294967295"/>
          </p:nvPr>
        </p:nvSpPr>
        <p:spPr>
          <a:xfrm flipH="1">
            <a:off x="4288100" y="2928204"/>
            <a:ext cx="1323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  <a:latin typeface="+mn-lt"/>
              </a:rPr>
              <a:t>Despejar Caminos</a:t>
            </a:r>
          </a:p>
        </p:txBody>
      </p:sp>
      <p:sp>
        <p:nvSpPr>
          <p:cNvPr id="444" name="Google Shape;444;p44"/>
          <p:cNvSpPr/>
          <p:nvPr/>
        </p:nvSpPr>
        <p:spPr>
          <a:xfrm>
            <a:off x="3652825" y="2342925"/>
            <a:ext cx="885900" cy="52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4"/>
          <p:cNvSpPr txBox="1">
            <a:spLocks noGrp="1"/>
          </p:cNvSpPr>
          <p:nvPr>
            <p:ph type="subTitle" idx="4294967295"/>
          </p:nvPr>
        </p:nvSpPr>
        <p:spPr>
          <a:xfrm flipH="1">
            <a:off x="2363492" y="2928204"/>
            <a:ext cx="1561348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  <a:latin typeface="+mn-lt"/>
              </a:rPr>
              <a:t>Hélice</a:t>
            </a:r>
          </a:p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  <a:latin typeface="+mn-lt"/>
              </a:rPr>
              <a:t>Sensor Ultrasonido</a:t>
            </a:r>
          </a:p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  <a:latin typeface="+mn-lt"/>
              </a:rPr>
              <a:t>Sensor de color</a:t>
            </a:r>
          </a:p>
        </p:txBody>
      </p:sp>
      <p:sp>
        <p:nvSpPr>
          <p:cNvPr id="447" name="Google Shape;447;p44"/>
          <p:cNvSpPr/>
          <p:nvPr/>
        </p:nvSpPr>
        <p:spPr>
          <a:xfrm>
            <a:off x="3924857" y="2403095"/>
            <a:ext cx="372159" cy="372159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06;p30">
            <a:extLst>
              <a:ext uri="{FF2B5EF4-FFF2-40B4-BE49-F238E27FC236}">
                <a16:creationId xmlns:a16="http://schemas.microsoft.com/office/drawing/2014/main" id="{5FCE5BD4-6226-705A-7FA0-07909C11EA4E}"/>
              </a:ext>
            </a:extLst>
          </p:cNvPr>
          <p:cNvSpPr txBox="1">
            <a:spLocks/>
          </p:cNvSpPr>
          <p:nvPr/>
        </p:nvSpPr>
        <p:spPr>
          <a:xfrm>
            <a:off x="2363492" y="1527703"/>
            <a:ext cx="1561348" cy="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Hacer un recorrido</a:t>
            </a:r>
          </a:p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Derribar Obstáculos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5F608B-1906-70B5-D79A-7E6B8936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5" name="Google Shape;438;p44">
            <a:extLst>
              <a:ext uri="{FF2B5EF4-FFF2-40B4-BE49-F238E27FC236}">
                <a16:creationId xmlns:a16="http://schemas.microsoft.com/office/drawing/2014/main" id="{69EFB680-C02E-E195-3785-CBFC457748A0}"/>
              </a:ext>
            </a:extLst>
          </p:cNvPr>
          <p:cNvSpPr txBox="1">
            <a:spLocks/>
          </p:cNvSpPr>
          <p:nvPr/>
        </p:nvSpPr>
        <p:spPr>
          <a:xfrm>
            <a:off x="4035098" y="1072400"/>
            <a:ext cx="1778336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/>
            <a:r>
              <a:rPr lang="es-CL" sz="1400" dirty="0">
                <a:solidFill>
                  <a:schemeClr val="lt1"/>
                </a:solidFill>
              </a:rPr>
              <a:t>MOVIMIENTO</a:t>
            </a:r>
          </a:p>
        </p:txBody>
      </p:sp>
      <p:sp>
        <p:nvSpPr>
          <p:cNvPr id="6" name="Google Shape;438;p44">
            <a:extLst>
              <a:ext uri="{FF2B5EF4-FFF2-40B4-BE49-F238E27FC236}">
                <a16:creationId xmlns:a16="http://schemas.microsoft.com/office/drawing/2014/main" id="{C3863DB8-4924-FD86-5C95-8CD30ED5A2F4}"/>
              </a:ext>
            </a:extLst>
          </p:cNvPr>
          <p:cNvSpPr txBox="1">
            <a:spLocks/>
          </p:cNvSpPr>
          <p:nvPr/>
        </p:nvSpPr>
        <p:spPr>
          <a:xfrm>
            <a:off x="2281683" y="3815213"/>
            <a:ext cx="1778336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/>
            <a:r>
              <a:rPr lang="es-CL" sz="1400" dirty="0">
                <a:solidFill>
                  <a:schemeClr val="lt1"/>
                </a:solidFill>
              </a:rPr>
              <a:t>HERRAMIENTAS</a:t>
            </a:r>
          </a:p>
        </p:txBody>
      </p:sp>
      <p:sp>
        <p:nvSpPr>
          <p:cNvPr id="7" name="Google Shape;438;p44">
            <a:extLst>
              <a:ext uri="{FF2B5EF4-FFF2-40B4-BE49-F238E27FC236}">
                <a16:creationId xmlns:a16="http://schemas.microsoft.com/office/drawing/2014/main" id="{F1203804-7F0E-8FE9-4412-D1CF891FFB72}"/>
              </a:ext>
            </a:extLst>
          </p:cNvPr>
          <p:cNvSpPr txBox="1">
            <a:spLocks/>
          </p:cNvSpPr>
          <p:nvPr/>
        </p:nvSpPr>
        <p:spPr>
          <a:xfrm>
            <a:off x="3833064" y="3824925"/>
            <a:ext cx="1778336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/>
            <a:r>
              <a:rPr lang="es-CL" sz="1400" dirty="0">
                <a:solidFill>
                  <a:schemeClr val="lt1"/>
                </a:solidFill>
              </a:rPr>
              <a:t>SERVICIOS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ARQUITECTURA DEL ROBOT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1336D6-B1DA-5AD8-F3E4-2BB99FEDF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6637" y="1545338"/>
            <a:ext cx="4030725" cy="19742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30CBD03-0420-94D7-174C-C10B1851A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65" y="3774892"/>
            <a:ext cx="772831" cy="772831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7A2EFE1-A7C2-45FF-8851-A2914CF951F3}"/>
              </a:ext>
            </a:extLst>
          </p:cNvPr>
          <p:cNvCxnSpPr>
            <a:cxnSpLocks/>
          </p:cNvCxnSpPr>
          <p:nvPr/>
        </p:nvCxnSpPr>
        <p:spPr>
          <a:xfrm flipH="1">
            <a:off x="3994151" y="3206270"/>
            <a:ext cx="450849" cy="568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0F1261D4-D677-DE3D-61C1-7CDD96A6B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9" y="3598874"/>
            <a:ext cx="816666" cy="619033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2235953-E19B-1001-A284-0FC94EF67E9B}"/>
              </a:ext>
            </a:extLst>
          </p:cNvPr>
          <p:cNvCxnSpPr>
            <a:cxnSpLocks/>
          </p:cNvCxnSpPr>
          <p:nvPr/>
        </p:nvCxnSpPr>
        <p:spPr>
          <a:xfrm flipH="1">
            <a:off x="1918561" y="3206270"/>
            <a:ext cx="1918349" cy="413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A4AE96C5-AB6C-3B11-111D-B79C0D360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0747" y="3619500"/>
            <a:ext cx="816666" cy="619033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FA87734-E1EB-1B02-48E5-F6BA08CCED37}"/>
              </a:ext>
            </a:extLst>
          </p:cNvPr>
          <p:cNvCxnSpPr>
            <a:cxnSpLocks/>
          </p:cNvCxnSpPr>
          <p:nvPr/>
        </p:nvCxnSpPr>
        <p:spPr>
          <a:xfrm>
            <a:off x="5149850" y="3206270"/>
            <a:ext cx="1690475" cy="483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421324E1-12C2-A951-0D5A-597EE35AC2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851" y="504395"/>
            <a:ext cx="1060298" cy="719605"/>
          </a:xfrm>
          <a:prstGeom prst="rect">
            <a:avLst/>
          </a:prstGeom>
        </p:spPr>
      </p:pic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356E659-DC27-DE77-73EA-FC885820BA07}"/>
              </a:ext>
            </a:extLst>
          </p:cNvPr>
          <p:cNvCxnSpPr>
            <a:cxnSpLocks/>
          </p:cNvCxnSpPr>
          <p:nvPr/>
        </p:nvCxnSpPr>
        <p:spPr>
          <a:xfrm flipV="1">
            <a:off x="4445000" y="1224000"/>
            <a:ext cx="0" cy="890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2B881853-5BA5-AB17-87CB-220CC1EED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EFF200-7F30-0A83-3568-784DF0FC9C20}"/>
              </a:ext>
            </a:extLst>
          </p:cNvPr>
          <p:cNvSpPr txBox="1"/>
          <p:nvPr/>
        </p:nvSpPr>
        <p:spPr>
          <a:xfrm>
            <a:off x="3787199" y="229559"/>
            <a:ext cx="156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Motor Mediano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071366-A23E-F84F-D1EA-EEE89121F107}"/>
              </a:ext>
            </a:extLst>
          </p:cNvPr>
          <p:cNvSpPr txBox="1"/>
          <p:nvPr/>
        </p:nvSpPr>
        <p:spPr>
          <a:xfrm>
            <a:off x="706174" y="3211833"/>
            <a:ext cx="156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Motor Grande 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141AC-F101-7CA6-F620-2C47F42EA58C}"/>
              </a:ext>
            </a:extLst>
          </p:cNvPr>
          <p:cNvSpPr txBox="1"/>
          <p:nvPr/>
        </p:nvSpPr>
        <p:spPr>
          <a:xfrm>
            <a:off x="6998627" y="3174568"/>
            <a:ext cx="156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Motor Grande B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D91152-922E-58EB-9E60-5D03CD5180A7}"/>
              </a:ext>
            </a:extLst>
          </p:cNvPr>
          <p:cNvSpPr txBox="1"/>
          <p:nvPr/>
        </p:nvSpPr>
        <p:spPr>
          <a:xfrm>
            <a:off x="2875399" y="4547723"/>
            <a:ext cx="2099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Sensor Ultrasonido</a:t>
            </a:r>
          </a:p>
        </p:txBody>
      </p:sp>
    </p:spTree>
    <p:extLst>
      <p:ext uri="{BB962C8B-B14F-4D97-AF65-F5344CB8AC3E}">
        <p14:creationId xmlns:p14="http://schemas.microsoft.com/office/powerpoint/2010/main" val="26589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ARQUITECTURA DEL ROBOT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E7D2BB-8C6B-DB84-678B-37B772414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8" y="1542489"/>
            <a:ext cx="1075460" cy="10292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C826AB5-E438-3520-90FA-CF1C194BC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40" y="3734089"/>
            <a:ext cx="785538" cy="7478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18A65C-6692-9D52-B287-C23AAEDB0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8F32D6-3B5F-B3C0-B1FB-58F7869B7F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128" y="661579"/>
            <a:ext cx="3582562" cy="2562071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7CCA0E7-5108-8715-156E-9C01B42BB679}"/>
              </a:ext>
            </a:extLst>
          </p:cNvPr>
          <p:cNvCxnSpPr/>
          <p:nvPr/>
        </p:nvCxnSpPr>
        <p:spPr>
          <a:xfrm flipH="1">
            <a:off x="1713600" y="1879200"/>
            <a:ext cx="234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3A2E67E-6B66-7468-01EC-F1F3EBA8C288}"/>
              </a:ext>
            </a:extLst>
          </p:cNvPr>
          <p:cNvCxnSpPr>
            <a:endCxn id="7" idx="0"/>
          </p:cNvCxnSpPr>
          <p:nvPr/>
        </p:nvCxnSpPr>
        <p:spPr>
          <a:xfrm>
            <a:off x="4414409" y="2571750"/>
            <a:ext cx="0" cy="1162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48AFF6-327F-F82A-33E6-04F71C3CB722}"/>
              </a:ext>
            </a:extLst>
          </p:cNvPr>
          <p:cNvSpPr txBox="1"/>
          <p:nvPr/>
        </p:nvSpPr>
        <p:spPr>
          <a:xfrm>
            <a:off x="455625" y="2571750"/>
            <a:ext cx="1209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Bloque EV3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9F3309A-33F5-B2A8-4EF0-1126164358E8}"/>
              </a:ext>
            </a:extLst>
          </p:cNvPr>
          <p:cNvSpPr txBox="1"/>
          <p:nvPr/>
        </p:nvSpPr>
        <p:spPr>
          <a:xfrm>
            <a:off x="3769042" y="4481921"/>
            <a:ext cx="1605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Sensor de Color</a:t>
            </a:r>
          </a:p>
        </p:txBody>
      </p:sp>
    </p:spTree>
    <p:extLst>
      <p:ext uri="{BB962C8B-B14F-4D97-AF65-F5344CB8AC3E}">
        <p14:creationId xmlns:p14="http://schemas.microsoft.com/office/powerpoint/2010/main" val="403637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5FE98-17B9-0D2C-BC87-2F8458B33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FUNDAMENTOS FÍSICOS</a:t>
            </a:r>
          </a:p>
        </p:txBody>
      </p:sp>
      <p:pic>
        <p:nvPicPr>
          <p:cNvPr id="2050" name="Picture 2" descr="Dinámica del movimiento circular | Movimiento circular, Movimiento, Fuerza  centrípeta">
            <a:extLst>
              <a:ext uri="{FF2B5EF4-FFF2-40B4-BE49-F238E27FC236}">
                <a16:creationId xmlns:a16="http://schemas.microsoft.com/office/drawing/2014/main" id="{FE0E573B-50D8-294B-BBE5-0A304BB35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INTERFAZ Y DISEÑO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802F1F-0EC3-112D-10EC-1C30DF57C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9B9041-F05E-CDF8-5F63-1ABF66FB4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5609" y="740733"/>
            <a:ext cx="6848871" cy="371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INTERFAZ Y DISEÑO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2C5116B-73CA-A87E-D93F-A11A1F01B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14" y="1109148"/>
            <a:ext cx="4748622" cy="3345925"/>
          </a:xfrm>
          <a:prstGeom prst="rect">
            <a:avLst/>
          </a:prstGeom>
        </p:spPr>
      </p:pic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802F1F-0EC3-112D-10EC-1C30DF57C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96F902-CECA-986E-EA1D-C8415A47F08E}"/>
              </a:ext>
            </a:extLst>
          </p:cNvPr>
          <p:cNvSpPr txBox="1"/>
          <p:nvPr/>
        </p:nvSpPr>
        <p:spPr>
          <a:xfrm>
            <a:off x="2273450" y="1119010"/>
            <a:ext cx="1270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Usuario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F3E1D9-F771-BF46-A90E-56009C07F222}"/>
              </a:ext>
            </a:extLst>
          </p:cNvPr>
          <p:cNvSpPr txBox="1"/>
          <p:nvPr/>
        </p:nvSpPr>
        <p:spPr>
          <a:xfrm>
            <a:off x="4076054" y="801371"/>
            <a:ext cx="99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Servidor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A421AC-7EB0-D4B3-451B-3E04FA9E72DF}"/>
              </a:ext>
            </a:extLst>
          </p:cNvPr>
          <p:cNvSpPr txBox="1"/>
          <p:nvPr/>
        </p:nvSpPr>
        <p:spPr>
          <a:xfrm>
            <a:off x="6078609" y="1575479"/>
            <a:ext cx="103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Máquina</a:t>
            </a:r>
          </a:p>
        </p:txBody>
      </p:sp>
    </p:spTree>
    <p:extLst>
      <p:ext uri="{BB962C8B-B14F-4D97-AF65-F5344CB8AC3E}">
        <p14:creationId xmlns:p14="http://schemas.microsoft.com/office/powerpoint/2010/main" val="4060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1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A35CCB-DF67-F220-8F92-AE59A624B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2" y="806188"/>
            <a:ext cx="7261068" cy="34588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6F629B-C140-841A-77A7-C3CF927C5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2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F6A077-EFA9-E658-E220-3CA83821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837" y="528448"/>
            <a:ext cx="2718258" cy="4086603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9AFC9C4-461E-A799-4E7D-8B93ECD2D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7462" y="528448"/>
            <a:ext cx="2718258" cy="4214061"/>
          </a:xfrm>
          <a:prstGeom prst="rect">
            <a:avLst/>
          </a:prstGeom>
          <a:noFill/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0CB3FA20-4DD0-18C4-5569-400C847BD3CF}"/>
              </a:ext>
            </a:extLst>
          </p:cNvPr>
          <p:cNvCxnSpPr/>
          <p:nvPr/>
        </p:nvCxnSpPr>
        <p:spPr>
          <a:xfrm>
            <a:off x="3869767" y="2294710"/>
            <a:ext cx="8286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257DCF08-F19B-8B0E-994C-8D932920A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DESCRIPCIÓN DE PROGRAMA 3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A71EFC-C83B-3BDB-EA12-AB7B083BE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1" y="248700"/>
            <a:ext cx="5079735" cy="46460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DD232D-414E-043C-9822-9C2F6EDF7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AC3B09-C3AB-0125-0D8B-9538BBF56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6243" cy="5143500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349650" y="64382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dirty="0">
                <a:solidFill>
                  <a:schemeClr val="lt1"/>
                </a:solidFill>
              </a:rPr>
              <a:t>1. PANORAMA GENERAL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7137478" y="2918086"/>
            <a:ext cx="1292972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Introducción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Objetivos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Restricciones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Entregables</a:t>
            </a:r>
            <a:endParaRPr dirty="0"/>
          </a:p>
        </p:txBody>
      </p:sp>
      <p:sp>
        <p:nvSpPr>
          <p:cNvPr id="207" name="Google Shape;20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66EFF-6D1F-A3F5-4E09-48E87A887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DIAGRAMA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E62B7B-16F0-E7E8-85B4-2C735A339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7" y="875450"/>
            <a:ext cx="7031145" cy="2817233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7CFA2D-59ED-9A49-4494-022DDDB67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-5400000">
            <a:off x="6323888" y="263924"/>
            <a:ext cx="1491457" cy="3584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076470" y="1457345"/>
            <a:ext cx="3649076" cy="11980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dirty="0">
                <a:solidFill>
                  <a:schemeClr val="lt1"/>
                </a:solidFill>
              </a:rPr>
              <a:t>5. RESULTADOS Y CONCLUSIONES 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875020" y="2926068"/>
            <a:ext cx="2850526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Estado del proyecto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Problemas y Soluciones</a:t>
            </a:r>
          </a:p>
        </p:txBody>
      </p:sp>
      <p:sp>
        <p:nvSpPr>
          <p:cNvPr id="207" name="Google Shape;20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66EFF-6D1F-A3F5-4E09-48E87A887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>
            <a:off x="2580354" y="2173963"/>
            <a:ext cx="3983292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ESTADO DEL PROYECTO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 rot="5400000">
            <a:off x="6203141" y="451763"/>
            <a:ext cx="2798067" cy="218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PROBLEMAS Y SOLUCIONES</a:t>
            </a: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30;p33">
            <a:extLst>
              <a:ext uri="{FF2B5EF4-FFF2-40B4-BE49-F238E27FC236}">
                <a16:creationId xmlns:a16="http://schemas.microsoft.com/office/drawing/2014/main" id="{E3BDA569-BEC0-4FCB-E4E3-7A6CB67EC2DD}"/>
              </a:ext>
            </a:extLst>
          </p:cNvPr>
          <p:cNvSpPr/>
          <p:nvPr/>
        </p:nvSpPr>
        <p:spPr>
          <a:xfrm rot="5400000">
            <a:off x="3003732" y="-977295"/>
            <a:ext cx="2282092" cy="725117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B43D6-84AA-9F73-F856-2FB49C3E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4AB8970-B616-DD13-802F-260E9757C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4" y="2014844"/>
            <a:ext cx="1421987" cy="14219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357EEF-4715-4A0E-CFAC-A7C13BF04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43" y="2049511"/>
            <a:ext cx="1847840" cy="16359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C2CB5B-86BD-4AB7-89EC-A6FDDE697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05" y="2114088"/>
            <a:ext cx="1594388" cy="159438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ED7D5DF-314F-5DD2-5524-BC8375CC318F}"/>
              </a:ext>
            </a:extLst>
          </p:cNvPr>
          <p:cNvSpPr txBox="1"/>
          <p:nvPr/>
        </p:nvSpPr>
        <p:spPr>
          <a:xfrm>
            <a:off x="706174" y="1545338"/>
            <a:ext cx="153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Problemas de conexión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01EEF4-2C60-0B3B-764C-B796BE4F5C8F}"/>
              </a:ext>
            </a:extLst>
          </p:cNvPr>
          <p:cNvSpPr txBox="1"/>
          <p:nvPr/>
        </p:nvSpPr>
        <p:spPr>
          <a:xfrm>
            <a:off x="3124488" y="1545338"/>
            <a:ext cx="175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Problemas en el desarrollo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80610B-2F98-92F1-7FD9-D3E7CC1A0FF2}"/>
              </a:ext>
            </a:extLst>
          </p:cNvPr>
          <p:cNvSpPr txBox="1"/>
          <p:nvPr/>
        </p:nvSpPr>
        <p:spPr>
          <a:xfrm>
            <a:off x="5837537" y="1526291"/>
            <a:ext cx="175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Problemas de gestión de recursos</a:t>
            </a:r>
          </a:p>
        </p:txBody>
      </p:sp>
    </p:spTree>
    <p:extLst>
      <p:ext uri="{BB962C8B-B14F-4D97-AF65-F5344CB8AC3E}">
        <p14:creationId xmlns:p14="http://schemas.microsoft.com/office/powerpoint/2010/main" val="41724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9"/>
          <p:cNvSpPr/>
          <p:nvPr/>
        </p:nvSpPr>
        <p:spPr>
          <a:xfrm rot="5400000">
            <a:off x="2892600" y="-82650"/>
            <a:ext cx="3358800" cy="5026500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4" name="Google Shape;574;p49"/>
          <p:cNvSpPr txBox="1">
            <a:spLocks noGrp="1"/>
          </p:cNvSpPr>
          <p:nvPr>
            <p:ph type="subTitle" idx="1"/>
          </p:nvPr>
        </p:nvSpPr>
        <p:spPr>
          <a:xfrm>
            <a:off x="2179553" y="1913100"/>
            <a:ext cx="2856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  <a:latin typeface="+mn-lt"/>
              </a:rPr>
              <a:t>El Robot usa MCU y MRU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</a:pPr>
            <a:endParaRPr lang="es-CL" dirty="0">
              <a:solidFill>
                <a:schemeClr val="lt1"/>
              </a:solidFill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  <a:latin typeface="+mn-lt"/>
              </a:rPr>
              <a:t>Se usa la conexión por </a:t>
            </a:r>
            <a:r>
              <a:rPr lang="es-CL" dirty="0" err="1">
                <a:solidFill>
                  <a:schemeClr val="lt1"/>
                </a:solidFill>
                <a:latin typeface="+mn-lt"/>
              </a:rPr>
              <a:t>Wi</a:t>
            </a:r>
            <a:r>
              <a:rPr lang="es-CL" dirty="0">
                <a:solidFill>
                  <a:schemeClr val="lt1"/>
                </a:solidFill>
                <a:latin typeface="+mn-lt"/>
              </a:rPr>
              <a:t>-Fi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lang="es-CL" dirty="0">
              <a:solidFill>
                <a:schemeClr val="lt1"/>
              </a:solidFill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lt1"/>
                </a:solidFill>
                <a:latin typeface="+mn-lt"/>
              </a:rPr>
              <a:t>Acciones futuras</a:t>
            </a:r>
          </a:p>
        </p:txBody>
      </p:sp>
      <p:sp>
        <p:nvSpPr>
          <p:cNvPr id="575" name="Google Shape;575;p49"/>
          <p:cNvSpPr txBox="1">
            <a:spLocks noGrp="1"/>
          </p:cNvSpPr>
          <p:nvPr>
            <p:ph type="ctrTitle"/>
          </p:nvPr>
        </p:nvSpPr>
        <p:spPr>
          <a:xfrm>
            <a:off x="2179553" y="-275850"/>
            <a:ext cx="260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solidFill>
                  <a:schemeClr val="lt1"/>
                </a:solidFill>
              </a:rPr>
              <a:t>Conclusión</a:t>
            </a:r>
            <a:endParaRPr sz="3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F1463-B89B-A749-9EA2-69A448E8C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200" y="449578"/>
            <a:ext cx="3867300" cy="776025"/>
          </a:xfrm>
        </p:spPr>
        <p:txBody>
          <a:bodyPr/>
          <a:lstStyle/>
          <a:p>
            <a:r>
              <a:rPr lang="es-CL" dirty="0"/>
              <a:t>Referencias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3E10023-6864-254D-B3CA-F08535867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604223"/>
              </p:ext>
            </p:extLst>
          </p:nvPr>
        </p:nvGraphicFramePr>
        <p:xfrm>
          <a:off x="831200" y="1225603"/>
          <a:ext cx="7621919" cy="3725282"/>
        </p:xfrm>
        <a:graphic>
          <a:graphicData uri="http://schemas.openxmlformats.org/drawingml/2006/table">
            <a:tbl>
              <a:tblPr firstRow="1" firstCol="1" bandRow="1">
                <a:tableStyleId>{DBE92584-F120-48BA-8448-E12869846BE6}</a:tableStyleId>
              </a:tblPr>
              <a:tblGrid>
                <a:gridCol w="339249">
                  <a:extLst>
                    <a:ext uri="{9D8B030D-6E8A-4147-A177-3AD203B41FA5}">
                      <a16:colId xmlns:a16="http://schemas.microsoft.com/office/drawing/2014/main" val="4207494246"/>
                    </a:ext>
                  </a:extLst>
                </a:gridCol>
                <a:gridCol w="7282670">
                  <a:extLst>
                    <a:ext uri="{9D8B030D-6E8A-4147-A177-3AD203B41FA5}">
                      <a16:colId xmlns:a16="http://schemas.microsoft.com/office/drawing/2014/main" val="4159516234"/>
                    </a:ext>
                  </a:extLst>
                </a:gridCol>
              </a:tblGrid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[1] 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LEGO, «LEGO MINDSTORMS EDUCATION,» LEGO, 2019. </a:t>
                      </a:r>
                      <a:r>
                        <a:rPr lang="es-ES" sz="1200" dirty="0">
                          <a:effectLst/>
                        </a:rPr>
                        <a:t>[En línea]. </a:t>
                      </a:r>
                      <a:r>
                        <a:rPr lang="es-ES" sz="1200" dirty="0" err="1">
                          <a:effectLst/>
                        </a:rPr>
                        <a:t>Available</a:t>
                      </a:r>
                      <a:r>
                        <a:rPr lang="es-ES" sz="1200" dirty="0">
                          <a:effectLst/>
                        </a:rPr>
                        <a:t>: https://</a:t>
                      </a:r>
                      <a:r>
                        <a:rPr lang="es-ES" sz="1200" dirty="0" err="1">
                          <a:effectLst/>
                        </a:rPr>
                        <a:t>pybricks.com</a:t>
                      </a:r>
                      <a:r>
                        <a:rPr lang="es-ES" sz="1200" dirty="0">
                          <a:effectLst/>
                        </a:rPr>
                        <a:t>/ev3-micropython/.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475858"/>
                  </a:ext>
                </a:extLst>
              </a:tr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[2] 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PYTHON, «Python,» 2001. [En línea]. </a:t>
                      </a:r>
                      <a:r>
                        <a:rPr lang="es-ES" sz="1200" dirty="0" err="1">
                          <a:effectLst/>
                        </a:rPr>
                        <a:t>Available</a:t>
                      </a:r>
                      <a:r>
                        <a:rPr lang="es-ES" sz="1200" dirty="0">
                          <a:effectLst/>
                        </a:rPr>
                        <a:t>: https://</a:t>
                      </a:r>
                      <a:r>
                        <a:rPr lang="es-ES" sz="1200" dirty="0" err="1">
                          <a:effectLst/>
                        </a:rPr>
                        <a:t>www.python.org</a:t>
                      </a:r>
                      <a:r>
                        <a:rPr lang="es-ES" sz="1200" dirty="0">
                          <a:effectLst/>
                        </a:rPr>
                        <a:t>/.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334373"/>
                  </a:ext>
                </a:extLst>
              </a:tr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[3]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U. </a:t>
                      </a:r>
                      <a:r>
                        <a:rPr lang="es-ES" sz="1200" dirty="0" err="1">
                          <a:effectLst/>
                        </a:rPr>
                        <a:t>Tarapaca</a:t>
                      </a:r>
                      <a:r>
                        <a:rPr lang="es-ES" sz="1200" dirty="0">
                          <a:effectLst/>
                        </a:rPr>
                        <a:t>, «</a:t>
                      </a:r>
                      <a:r>
                        <a:rPr lang="es-ES" sz="1200" dirty="0" err="1">
                          <a:effectLst/>
                        </a:rPr>
                        <a:t>Redmine</a:t>
                      </a:r>
                      <a:r>
                        <a:rPr lang="es-ES" sz="1200" dirty="0">
                          <a:effectLst/>
                        </a:rPr>
                        <a:t> UTA,» </a:t>
                      </a:r>
                      <a:r>
                        <a:rPr lang="es-ES" sz="1200" dirty="0" err="1">
                          <a:effectLst/>
                        </a:rPr>
                        <a:t>Redmine</a:t>
                      </a:r>
                      <a:r>
                        <a:rPr lang="es-ES" sz="1200" dirty="0">
                          <a:effectLst/>
                        </a:rPr>
                        <a:t>, 2006. [En línea]. </a:t>
                      </a:r>
                      <a:r>
                        <a:rPr lang="es-ES" sz="1200" dirty="0" err="1">
                          <a:effectLst/>
                        </a:rPr>
                        <a:t>Available</a:t>
                      </a:r>
                      <a:r>
                        <a:rPr lang="es-ES" sz="1200" dirty="0">
                          <a:effectLst/>
                        </a:rPr>
                        <a:t>: http://</a:t>
                      </a:r>
                      <a:r>
                        <a:rPr lang="es-ES" sz="1200" dirty="0" err="1">
                          <a:effectLst/>
                        </a:rPr>
                        <a:t>pomerape.uta.cl</a:t>
                      </a:r>
                      <a:r>
                        <a:rPr lang="es-ES" sz="1200" dirty="0">
                          <a:effectLst/>
                        </a:rPr>
                        <a:t>/</a:t>
                      </a:r>
                      <a:r>
                        <a:rPr lang="es-ES" sz="1200" dirty="0" err="1">
                          <a:effectLst/>
                        </a:rPr>
                        <a:t>redmine</a:t>
                      </a:r>
                      <a:r>
                        <a:rPr lang="es-ES" sz="1200" dirty="0">
                          <a:effectLst/>
                        </a:rPr>
                        <a:t>.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117741"/>
                  </a:ext>
                </a:extLst>
              </a:tr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[4]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U. Tarapaca, «Plantilla para tratamiento de riesgos,» 25 08 2022. [En línea]. Available: https://sisaca.uta.cl/wwwadc/public/archivos/wwwadc/cursos/2022-2/0001634/recursos/r-8.pdf.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28236"/>
                  </a:ext>
                </a:extLst>
              </a:tr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[5]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U. Tarapaca, «Formulacion de proyecto,» 25 08 2022. [En línea]. Available: https://www.uta.cl/.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661818"/>
                  </a:ext>
                </a:extLst>
              </a:tr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[6]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U. Tarapaca, «Formato Bitacora Semanal,» 18 08 2022. [En línea]. Available: https://www.uta.cl/.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169221"/>
                  </a:ext>
                </a:extLst>
              </a:tr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[7]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Amazon, «Lego Mindstorms EV3,» 2015. [En línea]. </a:t>
                      </a:r>
                      <a:r>
                        <a:rPr lang="en-US" sz="1200">
                          <a:effectLst/>
                        </a:rPr>
                        <a:t>Available: https://www.amazon.com/-/es/LEGO-Mindstorm-EV3-Conjunto-básico-45544/dp/B00DEA55Z8.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932483"/>
                  </a:ext>
                </a:extLst>
              </a:tr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[8] 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Talent, «Salario Desarrollador Junior Chile,» 2022. [En línea]. Available: https://cl.talent.com/salary?job=desarrollador+junior.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3332331"/>
                  </a:ext>
                </a:extLst>
              </a:tr>
              <a:tr h="304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[9] 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Talent, «Talent Salario Administracion Chile,» [En línea]. </a:t>
                      </a:r>
                      <a:r>
                        <a:rPr lang="en-US" sz="1200">
                          <a:effectLst/>
                        </a:rPr>
                        <a:t>Available: https://cl.talent.com/salary?job=administrador.</a:t>
                      </a:r>
                      <a:endParaRPr lang="es-C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128873"/>
                  </a:ext>
                </a:extLst>
              </a:tr>
              <a:tr h="404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[10] 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 err="1">
                          <a:effectLst/>
                        </a:rPr>
                        <a:t>Indeed</a:t>
                      </a:r>
                      <a:r>
                        <a:rPr lang="es-ES" sz="1200" dirty="0">
                          <a:effectLst/>
                        </a:rPr>
                        <a:t>, «</a:t>
                      </a:r>
                      <a:r>
                        <a:rPr lang="es-ES" sz="1200" dirty="0" err="1">
                          <a:effectLst/>
                        </a:rPr>
                        <a:t>Indeed</a:t>
                      </a:r>
                      <a:r>
                        <a:rPr lang="es-ES" sz="1200" dirty="0">
                          <a:effectLst/>
                        </a:rPr>
                        <a:t> Salario Social Media Manager Chile,» [En línea]. </a:t>
                      </a:r>
                      <a:r>
                        <a:rPr lang="es-ES" sz="1200" dirty="0" err="1">
                          <a:effectLst/>
                        </a:rPr>
                        <a:t>Available</a:t>
                      </a:r>
                      <a:r>
                        <a:rPr lang="es-ES" sz="1200" dirty="0">
                          <a:effectLst/>
                        </a:rPr>
                        <a:t>: https://</a:t>
                      </a:r>
                      <a:r>
                        <a:rPr lang="es-ES" sz="1200" dirty="0" err="1">
                          <a:effectLst/>
                        </a:rPr>
                        <a:t>cl.indeed.com</a:t>
                      </a:r>
                      <a:r>
                        <a:rPr lang="es-ES" sz="1200" dirty="0">
                          <a:effectLst/>
                        </a:rPr>
                        <a:t>/</a:t>
                      </a:r>
                      <a:r>
                        <a:rPr lang="es-ES" sz="1200" dirty="0" err="1">
                          <a:effectLst/>
                        </a:rPr>
                        <a:t>career</a:t>
                      </a:r>
                      <a:r>
                        <a:rPr lang="es-ES" sz="1200" dirty="0">
                          <a:effectLst/>
                        </a:rPr>
                        <a:t>/social-media-manager/salaries.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6" marR="5376" marT="5376" marB="537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550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4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77E56B1-76E5-DE2C-A655-96A9146E6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875" y="538515"/>
            <a:ext cx="3960600" cy="631800"/>
          </a:xfrm>
        </p:spPr>
        <p:txBody>
          <a:bodyPr/>
          <a:lstStyle/>
          <a:p>
            <a:r>
              <a:rPr lang="es-CL" sz="2400" b="1" dirty="0">
                <a:latin typeface="Livvic" pitchFamily="2" charset="0"/>
              </a:rPr>
              <a:t>ROBO-CLEANER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BA1138-6989-6684-2708-4AF875229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15" y="1725478"/>
            <a:ext cx="3630507" cy="20421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70C45D-BBEE-29F7-AA05-604156F13E5C}"/>
              </a:ext>
            </a:extLst>
          </p:cNvPr>
          <p:cNvSpPr txBox="1"/>
          <p:nvPr/>
        </p:nvSpPr>
        <p:spPr>
          <a:xfrm>
            <a:off x="1092631" y="2177512"/>
            <a:ext cx="3479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526AB6-C3DE-93D3-D917-2FB7C7C6D8FC}"/>
              </a:ext>
            </a:extLst>
          </p:cNvPr>
          <p:cNvSpPr txBox="1"/>
          <p:nvPr/>
        </p:nvSpPr>
        <p:spPr>
          <a:xfrm>
            <a:off x="755875" y="2278373"/>
            <a:ext cx="1837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Limpia Obstáculos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836A75-C45D-85F7-7B3A-6731CD7E3E23}"/>
              </a:ext>
            </a:extLst>
          </p:cNvPr>
          <p:cNvSpPr txBox="1"/>
          <p:nvPr/>
        </p:nvSpPr>
        <p:spPr>
          <a:xfrm>
            <a:off x="6474444" y="1140120"/>
            <a:ext cx="200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Modificable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DDA82B-A066-7779-616E-0633A016F878}"/>
              </a:ext>
            </a:extLst>
          </p:cNvPr>
          <p:cNvSpPr txBox="1"/>
          <p:nvPr/>
        </p:nvSpPr>
        <p:spPr>
          <a:xfrm>
            <a:off x="6680528" y="3247200"/>
            <a:ext cx="152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Fácil Uso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AD8C49-D0B7-128C-9992-57154CAC4F8A}"/>
              </a:ext>
            </a:extLst>
          </p:cNvPr>
          <p:cNvSpPr txBox="1"/>
          <p:nvPr/>
        </p:nvSpPr>
        <p:spPr>
          <a:xfrm>
            <a:off x="1674759" y="4190400"/>
            <a:ext cx="1946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Educativo</a:t>
            </a:r>
          </a:p>
        </p:txBody>
      </p:sp>
    </p:spTree>
    <p:extLst>
      <p:ext uri="{BB962C8B-B14F-4D97-AF65-F5344CB8AC3E}">
        <p14:creationId xmlns:p14="http://schemas.microsoft.com/office/powerpoint/2010/main" val="6290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200" y="541750"/>
            <a:ext cx="7195801" cy="405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/>
          <p:nvPr/>
        </p:nvSpPr>
        <p:spPr>
          <a:xfrm rot="-5400000" flipH="1">
            <a:off x="3168750" y="1947125"/>
            <a:ext cx="1440300" cy="38814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ctrTitle"/>
          </p:nvPr>
        </p:nvSpPr>
        <p:spPr>
          <a:xfrm rot="-5400000">
            <a:off x="-894827" y="2269984"/>
            <a:ext cx="4059902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NUESTRO OBJETIVO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CL" sz="1200" dirty="0">
                <a:solidFill>
                  <a:schemeClr val="lt1"/>
                </a:solidFill>
              </a:rPr>
              <a:t>Elaborar de un robot usando conocimientos de la programación, física y matemáticas en conjunto con un kit de partes del robot</a:t>
            </a:r>
            <a:r>
              <a:rPr lang="es-CL" dirty="0">
                <a:solidFill>
                  <a:schemeClr val="lt1"/>
                </a:solidFill>
              </a:rPr>
              <a:t>.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1750"/>
            <a:ext cx="7195801" cy="405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/>
          <p:nvPr/>
        </p:nvSpPr>
        <p:spPr>
          <a:xfrm rot="-5400000" flipH="1">
            <a:off x="5836301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3"/>
          <p:cNvSpPr/>
          <p:nvPr/>
        </p:nvSpPr>
        <p:spPr>
          <a:xfrm rot="5400000">
            <a:off x="2692232" y="-329938"/>
            <a:ext cx="1822248" cy="557939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33"/>
          <p:cNvSpPr txBox="1">
            <a:spLocks noGrp="1"/>
          </p:cNvSpPr>
          <p:nvPr>
            <p:ph type="ctrTitle"/>
          </p:nvPr>
        </p:nvSpPr>
        <p:spPr>
          <a:xfrm rot="5400000">
            <a:off x="6319672" y="2045300"/>
            <a:ext cx="3473573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</a:rPr>
              <a:t>RRESTRICCIONES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43AC46-2BE8-2F59-43A4-973BC610D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92" y="2018629"/>
            <a:ext cx="1301861" cy="11109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1AEEC9-C7CB-CE56-8212-771EF51A4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69" y="2137346"/>
            <a:ext cx="1055291" cy="10552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35C4E1-88B5-D40D-FFBE-34E2913F1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76" y="2131291"/>
            <a:ext cx="1055290" cy="1055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0E7342-338D-CC81-18C0-E99D5723F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09" y="2013850"/>
            <a:ext cx="1115700" cy="11157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460BB7E-FC04-27BA-FC14-6D4797834AC0}"/>
              </a:ext>
            </a:extLst>
          </p:cNvPr>
          <p:cNvSpPr txBox="1"/>
          <p:nvPr/>
        </p:nvSpPr>
        <p:spPr>
          <a:xfrm>
            <a:off x="1214651" y="1719618"/>
            <a:ext cx="512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bg1"/>
                </a:solidFill>
              </a:rPr>
              <a:t>Salud	      Tecnológicos           Tiempos	    Equipamiento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26F2FF-141A-435E-5C4D-EA270B508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87374" y="178387"/>
            <a:ext cx="5143499" cy="4786727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363602" y="440153"/>
            <a:ext cx="1275515" cy="34483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075695" y="1728025"/>
            <a:ext cx="3556861" cy="9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</a:rPr>
              <a:t>2</a:t>
            </a:r>
            <a:r>
              <a:rPr lang="es-CL" sz="2800" dirty="0">
                <a:solidFill>
                  <a:schemeClr val="lt1"/>
                </a:solidFill>
              </a:rPr>
              <a:t>. </a:t>
            </a:r>
            <a:r>
              <a:rPr lang="es-CL" dirty="0">
                <a:solidFill>
                  <a:schemeClr val="lt1"/>
                </a:solidFill>
              </a:rPr>
              <a:t>ORGANIZACIÓN DEL PERSONAL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7083234" y="2926068"/>
            <a:ext cx="1642312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Descripción de roles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Personal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/>
              <a:t>Mecanismos de Comunicación</a:t>
            </a:r>
            <a:endParaRPr dirty="0"/>
          </a:p>
        </p:txBody>
      </p:sp>
      <p:sp>
        <p:nvSpPr>
          <p:cNvPr id="207" name="Google Shape;20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66EFF-6D1F-A3F5-4E09-48E87A887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DESCRIPCIÓN DE ROLES</a:t>
            </a:r>
            <a:endParaRPr dirty="0"/>
          </a:p>
        </p:txBody>
      </p:sp>
      <p:sp>
        <p:nvSpPr>
          <p:cNvPr id="254" name="Google Shape;254;p36"/>
          <p:cNvSpPr txBox="1">
            <a:spLocks noGrp="1"/>
          </p:cNvSpPr>
          <p:nvPr>
            <p:ph type="subTitle" idx="1"/>
          </p:nvPr>
        </p:nvSpPr>
        <p:spPr>
          <a:xfrm>
            <a:off x="656425" y="1826767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Dirige el equipo y gestiona los tiempos de trabajo, modalidad y modificaciones propuestas.</a:t>
            </a:r>
            <a:endParaRPr dirty="0"/>
          </a:p>
        </p:txBody>
      </p:sp>
      <p:sp>
        <p:nvSpPr>
          <p:cNvPr id="255" name="Google Shape;255;p36"/>
          <p:cNvSpPr txBox="1">
            <a:spLocks noGrp="1"/>
          </p:cNvSpPr>
          <p:nvPr>
            <p:ph type="subTitle" idx="3"/>
          </p:nvPr>
        </p:nvSpPr>
        <p:spPr>
          <a:xfrm>
            <a:off x="3233976" y="1822651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Desarrolla recursos informáticos, los documenta, realiza el mantenimiento y corrige errores de código.</a:t>
            </a:r>
            <a:endParaRPr dirty="0"/>
          </a:p>
        </p:txBody>
      </p:sp>
      <p:sp>
        <p:nvSpPr>
          <p:cNvPr id="259" name="Google Shape;259;p36"/>
          <p:cNvSpPr txBox="1">
            <a:spLocks noGrp="1"/>
          </p:cNvSpPr>
          <p:nvPr>
            <p:ph type="ctrTitle"/>
          </p:nvPr>
        </p:nvSpPr>
        <p:spPr>
          <a:xfrm>
            <a:off x="656422" y="1237701"/>
            <a:ext cx="114548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/>
              <a:t>Project Manager</a:t>
            </a:r>
            <a:endParaRPr sz="1200" dirty="0"/>
          </a:p>
        </p:txBody>
      </p:sp>
      <p:sp>
        <p:nvSpPr>
          <p:cNvPr id="260" name="Google Shape;260;p36"/>
          <p:cNvSpPr/>
          <p:nvPr/>
        </p:nvSpPr>
        <p:spPr>
          <a:xfrm>
            <a:off x="758600" y="921000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6"/>
          <p:cNvSpPr/>
          <p:nvPr/>
        </p:nvSpPr>
        <p:spPr>
          <a:xfrm>
            <a:off x="3356166" y="921000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"/>
          <p:cNvSpPr/>
          <p:nvPr/>
        </p:nvSpPr>
        <p:spPr>
          <a:xfrm>
            <a:off x="3356166" y="2900975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6"/>
          <p:cNvSpPr/>
          <p:nvPr/>
        </p:nvSpPr>
        <p:spPr>
          <a:xfrm>
            <a:off x="5724581" y="2900975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 txBox="1">
            <a:spLocks noGrp="1"/>
          </p:cNvSpPr>
          <p:nvPr>
            <p:ph type="ctrTitle" idx="9"/>
          </p:nvPr>
        </p:nvSpPr>
        <p:spPr>
          <a:xfrm>
            <a:off x="3239589" y="3236704"/>
            <a:ext cx="1137658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dirty="0"/>
              <a:t>Social Media Manager</a:t>
            </a:r>
            <a:endParaRPr sz="1200" dirty="0"/>
          </a:p>
        </p:txBody>
      </p:sp>
      <p:sp>
        <p:nvSpPr>
          <p:cNvPr id="314" name="Google Shape;314;p36"/>
          <p:cNvSpPr txBox="1">
            <a:spLocks noGrp="1"/>
          </p:cNvSpPr>
          <p:nvPr>
            <p:ph type="subTitle" idx="13"/>
          </p:nvPr>
        </p:nvSpPr>
        <p:spPr>
          <a:xfrm>
            <a:off x="3242426" y="3812617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Encargado de diseñar y planificar la presencia de la empresa en redes sociales.</a:t>
            </a:r>
            <a:endParaRPr dirty="0"/>
          </a:p>
        </p:txBody>
      </p:sp>
      <p:sp>
        <p:nvSpPr>
          <p:cNvPr id="315" name="Google Shape;315;p36"/>
          <p:cNvSpPr txBox="1">
            <a:spLocks noGrp="1"/>
          </p:cNvSpPr>
          <p:nvPr>
            <p:ph type="ctrTitle" idx="14"/>
          </p:nvPr>
        </p:nvSpPr>
        <p:spPr>
          <a:xfrm>
            <a:off x="5606988" y="3086302"/>
            <a:ext cx="1318417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/>
              <a:t>Administración</a:t>
            </a:r>
            <a:endParaRPr sz="1200" dirty="0"/>
          </a:p>
        </p:txBody>
      </p:sp>
      <p:sp>
        <p:nvSpPr>
          <p:cNvPr id="316" name="Google Shape;316;p36"/>
          <p:cNvSpPr txBox="1">
            <a:spLocks noGrp="1"/>
          </p:cNvSpPr>
          <p:nvPr>
            <p:ph type="subTitle" idx="15"/>
          </p:nvPr>
        </p:nvSpPr>
        <p:spPr>
          <a:xfrm>
            <a:off x="5606988" y="3704051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Ayuda en la organización para una mejor eficiencia y cumplimientos de metas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D900CD-2AA7-52CD-62AD-F156015CD5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9" y="858492"/>
            <a:ext cx="567180" cy="5671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34681E-ABB3-1CA9-643A-7002E796E1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85" y="954914"/>
            <a:ext cx="404911" cy="374336"/>
          </a:xfrm>
          <a:prstGeom prst="rect">
            <a:avLst/>
          </a:prstGeom>
        </p:spPr>
      </p:pic>
      <p:sp>
        <p:nvSpPr>
          <p:cNvPr id="10" name="Google Shape;259;p36">
            <a:extLst>
              <a:ext uri="{FF2B5EF4-FFF2-40B4-BE49-F238E27FC236}">
                <a16:creationId xmlns:a16="http://schemas.microsoft.com/office/drawing/2014/main" id="{AE687554-A3A9-DAC6-6CF2-2D629B543E69}"/>
              </a:ext>
            </a:extLst>
          </p:cNvPr>
          <p:cNvSpPr txBox="1">
            <a:spLocks/>
          </p:cNvSpPr>
          <p:nvPr/>
        </p:nvSpPr>
        <p:spPr>
          <a:xfrm>
            <a:off x="3242426" y="1247433"/>
            <a:ext cx="1262425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CL" sz="1200" dirty="0"/>
              <a:t>Analista Programador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CFC42D5-61F8-EC06-0D6F-0FD4DB7E827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8902" y="2948224"/>
            <a:ext cx="422859" cy="31360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0615F44-97B0-E14F-DBC3-040F73A7472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68" y="2935051"/>
            <a:ext cx="208144" cy="36687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1F4435A-DE65-ED5C-D837-784B6E0A8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0" y="104369"/>
            <a:ext cx="890669" cy="636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17C7CB0-4216-3C63-C963-43161B4E1113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r>
              <a:rPr lang="es-CL" dirty="0"/>
              <a:t>PERSONAL</a:t>
            </a:r>
          </a:p>
        </p:txBody>
      </p:sp>
      <p:sp>
        <p:nvSpPr>
          <p:cNvPr id="15" name="Google Shape;420;p43">
            <a:extLst>
              <a:ext uri="{FF2B5EF4-FFF2-40B4-BE49-F238E27FC236}">
                <a16:creationId xmlns:a16="http://schemas.microsoft.com/office/drawing/2014/main" id="{2A6BB101-1ED5-22D0-5500-E06CC9F83BDE}"/>
              </a:ext>
            </a:extLst>
          </p:cNvPr>
          <p:cNvSpPr/>
          <p:nvPr/>
        </p:nvSpPr>
        <p:spPr>
          <a:xfrm>
            <a:off x="3396136" y="575361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Google Shape;325;p37">
            <a:extLst>
              <a:ext uri="{FF2B5EF4-FFF2-40B4-BE49-F238E27FC236}">
                <a16:creationId xmlns:a16="http://schemas.microsoft.com/office/drawing/2014/main" id="{0A4E2D5E-432C-97F3-AC96-67BC23B58146}"/>
              </a:ext>
            </a:extLst>
          </p:cNvPr>
          <p:cNvSpPr/>
          <p:nvPr/>
        </p:nvSpPr>
        <p:spPr>
          <a:xfrm>
            <a:off x="786490" y="433375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679E1B8-E015-FA68-CFD5-A2EB80E49439}"/>
              </a:ext>
            </a:extLst>
          </p:cNvPr>
          <p:cNvSpPr txBox="1"/>
          <p:nvPr/>
        </p:nvSpPr>
        <p:spPr>
          <a:xfrm>
            <a:off x="1107810" y="626586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Analista Programador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71C2B8-DBB6-F7A1-8E1B-0E6C34F4663F}"/>
              </a:ext>
            </a:extLst>
          </p:cNvPr>
          <p:cNvSpPr txBox="1"/>
          <p:nvPr/>
        </p:nvSpPr>
        <p:spPr>
          <a:xfrm>
            <a:off x="3827010" y="629597"/>
            <a:ext cx="198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Hernán </a:t>
            </a:r>
            <a:r>
              <a:rPr lang="es-CL" sz="1000" dirty="0" err="1">
                <a:solidFill>
                  <a:schemeClr val="bg1"/>
                </a:solidFill>
              </a:rPr>
              <a:t>Vazque</a:t>
            </a:r>
            <a:endParaRPr lang="es-CL" sz="10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Bairon </a:t>
            </a:r>
            <a:r>
              <a:rPr lang="es-CL" sz="1000" dirty="0" err="1">
                <a:solidFill>
                  <a:schemeClr val="bg1"/>
                </a:solidFill>
              </a:rPr>
              <a:t>Nuñez</a:t>
            </a:r>
            <a:endParaRPr lang="es-CL" sz="1000" dirty="0">
              <a:solidFill>
                <a:schemeClr val="bg1"/>
              </a:solidFill>
            </a:endParaRPr>
          </a:p>
        </p:txBody>
      </p:sp>
      <p:sp>
        <p:nvSpPr>
          <p:cNvPr id="19" name="Google Shape;325;p37">
            <a:extLst>
              <a:ext uri="{FF2B5EF4-FFF2-40B4-BE49-F238E27FC236}">
                <a16:creationId xmlns:a16="http://schemas.microsoft.com/office/drawing/2014/main" id="{B33F93BD-3147-4C3B-3EF1-AC4B5F509DD7}"/>
              </a:ext>
            </a:extLst>
          </p:cNvPr>
          <p:cNvSpPr/>
          <p:nvPr/>
        </p:nvSpPr>
        <p:spPr>
          <a:xfrm>
            <a:off x="786489" y="1530392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0" name="Google Shape;325;p37">
            <a:extLst>
              <a:ext uri="{FF2B5EF4-FFF2-40B4-BE49-F238E27FC236}">
                <a16:creationId xmlns:a16="http://schemas.microsoft.com/office/drawing/2014/main" id="{CEB6075E-A4F3-2821-F62B-931DBB90EC63}"/>
              </a:ext>
            </a:extLst>
          </p:cNvPr>
          <p:cNvSpPr/>
          <p:nvPr/>
        </p:nvSpPr>
        <p:spPr>
          <a:xfrm>
            <a:off x="786489" y="2639275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1" name="Google Shape;325;p37">
            <a:extLst>
              <a:ext uri="{FF2B5EF4-FFF2-40B4-BE49-F238E27FC236}">
                <a16:creationId xmlns:a16="http://schemas.microsoft.com/office/drawing/2014/main" id="{920EC820-A410-1176-66D8-15A40C2BB008}"/>
              </a:ext>
            </a:extLst>
          </p:cNvPr>
          <p:cNvSpPr/>
          <p:nvPr/>
        </p:nvSpPr>
        <p:spPr>
          <a:xfrm>
            <a:off x="786489" y="3734784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  <p:sp>
        <p:nvSpPr>
          <p:cNvPr id="22" name="Google Shape;420;p43">
            <a:extLst>
              <a:ext uri="{FF2B5EF4-FFF2-40B4-BE49-F238E27FC236}">
                <a16:creationId xmlns:a16="http://schemas.microsoft.com/office/drawing/2014/main" id="{A6ADF29E-A701-B252-D488-7E588228CAEE}"/>
              </a:ext>
            </a:extLst>
          </p:cNvPr>
          <p:cNvSpPr/>
          <p:nvPr/>
        </p:nvSpPr>
        <p:spPr>
          <a:xfrm>
            <a:off x="3396136" y="1675835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Google Shape;420;p43">
            <a:extLst>
              <a:ext uri="{FF2B5EF4-FFF2-40B4-BE49-F238E27FC236}">
                <a16:creationId xmlns:a16="http://schemas.microsoft.com/office/drawing/2014/main" id="{AEAD83A5-894F-643D-5CC5-7E50E83B1AD9}"/>
              </a:ext>
            </a:extLst>
          </p:cNvPr>
          <p:cNvSpPr/>
          <p:nvPr/>
        </p:nvSpPr>
        <p:spPr>
          <a:xfrm>
            <a:off x="3396136" y="2784718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4" name="Google Shape;420;p43">
            <a:extLst>
              <a:ext uri="{FF2B5EF4-FFF2-40B4-BE49-F238E27FC236}">
                <a16:creationId xmlns:a16="http://schemas.microsoft.com/office/drawing/2014/main" id="{FFFBEFC7-30E0-877C-5D77-68F04F15507C}"/>
              </a:ext>
            </a:extLst>
          </p:cNvPr>
          <p:cNvSpPr/>
          <p:nvPr/>
        </p:nvSpPr>
        <p:spPr>
          <a:xfrm>
            <a:off x="3396136" y="3893601"/>
            <a:ext cx="2503640" cy="479237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86726C3-CF36-7A56-C3DC-2E02AE611838}"/>
              </a:ext>
            </a:extLst>
          </p:cNvPr>
          <p:cNvSpPr txBox="1"/>
          <p:nvPr/>
        </p:nvSpPr>
        <p:spPr>
          <a:xfrm>
            <a:off x="1107810" y="1726074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Project Manager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C9CB427-2031-AC68-7051-4C218CFE5743}"/>
              </a:ext>
            </a:extLst>
          </p:cNvPr>
          <p:cNvSpPr txBox="1"/>
          <p:nvPr/>
        </p:nvSpPr>
        <p:spPr>
          <a:xfrm>
            <a:off x="1053033" y="2832486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Social Media Manager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F15B3A4-ACA1-15CE-F8DF-96EAE81F2333}"/>
              </a:ext>
            </a:extLst>
          </p:cNvPr>
          <p:cNvSpPr txBox="1"/>
          <p:nvPr/>
        </p:nvSpPr>
        <p:spPr>
          <a:xfrm>
            <a:off x="1111880" y="3927995"/>
            <a:ext cx="2076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bg1"/>
                </a:solidFill>
              </a:rPr>
              <a:t>Administración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BA66578-6B2F-032A-968A-253F6088AB1D}"/>
              </a:ext>
            </a:extLst>
          </p:cNvPr>
          <p:cNvSpPr txBox="1"/>
          <p:nvPr/>
        </p:nvSpPr>
        <p:spPr>
          <a:xfrm>
            <a:off x="3842386" y="1739285"/>
            <a:ext cx="1980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Hernán </a:t>
            </a:r>
            <a:r>
              <a:rPr lang="es-CL" sz="1000" dirty="0" err="1">
                <a:solidFill>
                  <a:schemeClr val="bg1"/>
                </a:solidFill>
              </a:rPr>
              <a:t>Vazque</a:t>
            </a:r>
            <a:endParaRPr lang="es-CL" sz="1000" dirty="0">
              <a:solidFill>
                <a:schemeClr val="bg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AB79416-FAD5-2215-C959-F5C30EBB8626}"/>
              </a:ext>
            </a:extLst>
          </p:cNvPr>
          <p:cNvSpPr txBox="1"/>
          <p:nvPr/>
        </p:nvSpPr>
        <p:spPr>
          <a:xfrm>
            <a:off x="3827010" y="2843949"/>
            <a:ext cx="198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Juan Yampara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Joaquín Guarachi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0066DC1-64C7-965E-C8D7-2E9B4ED7365C}"/>
              </a:ext>
            </a:extLst>
          </p:cNvPr>
          <p:cNvSpPr txBox="1"/>
          <p:nvPr/>
        </p:nvSpPr>
        <p:spPr>
          <a:xfrm>
            <a:off x="3842386" y="3986991"/>
            <a:ext cx="1980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L" sz="1000" dirty="0">
                <a:solidFill>
                  <a:schemeClr val="bg1"/>
                </a:solidFill>
              </a:rPr>
              <a:t>Benjamín Varas</a:t>
            </a:r>
          </a:p>
        </p:txBody>
      </p:sp>
    </p:spTree>
    <p:extLst>
      <p:ext uri="{BB962C8B-B14F-4D97-AF65-F5344CB8AC3E}">
        <p14:creationId xmlns:p14="http://schemas.microsoft.com/office/powerpoint/2010/main" val="17955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812</Words>
  <Application>Microsoft Macintosh PowerPoint</Application>
  <PresentationFormat>Presentación en pantalla (16:9)</PresentationFormat>
  <Paragraphs>188</Paragraphs>
  <Slides>35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Calibri</vt:lpstr>
      <vt:lpstr>Arial</vt:lpstr>
      <vt:lpstr>Catamaran Light</vt:lpstr>
      <vt:lpstr>Fira Sans Extra Condensed Medium</vt:lpstr>
      <vt:lpstr>Livvic</vt:lpstr>
      <vt:lpstr>Roboto</vt:lpstr>
      <vt:lpstr>Engineering Project Proposal by Slidesgo</vt:lpstr>
      <vt:lpstr>TRABAJO PROYECTO 1</vt:lpstr>
      <vt:lpstr>TABLA DE CONTENIDO</vt:lpstr>
      <vt:lpstr>1. PANORAMA GENERAL</vt:lpstr>
      <vt:lpstr>Presentación de PowerPoint</vt:lpstr>
      <vt:lpstr>NUESTRO OBJETIVO</vt:lpstr>
      <vt:lpstr>RRESTRICCIONES</vt:lpstr>
      <vt:lpstr>2. ORGANIZACIÓN DEL PERSONAL</vt:lpstr>
      <vt:lpstr>DESCRIPCIÓN DE ROLES</vt:lpstr>
      <vt:lpstr>PERSONAL</vt:lpstr>
      <vt:lpstr>MECANISMOS DE COMUNICACIÓN</vt:lpstr>
      <vt:lpstr>3. PLANIFICACIÓN </vt:lpstr>
      <vt:lpstr>ACTIVIDADES</vt:lpstr>
      <vt:lpstr>ACTIVIDADES</vt:lpstr>
      <vt:lpstr>ASIGNACIÓN DEL TIEMPO</vt:lpstr>
      <vt:lpstr>ASIGNACIÓN DEL TIEMPO</vt:lpstr>
      <vt:lpstr>GESTION DE RIESGOS</vt:lpstr>
      <vt:lpstr>Hardware</vt:lpstr>
      <vt:lpstr>COSTOS</vt:lpstr>
      <vt:lpstr>COSTOS</vt:lpstr>
      <vt:lpstr>4. ANÁLISIS DISEÑO E IMPLEMENTACIÓN </vt:lpstr>
      <vt:lpstr>REQUERIMIENTOS</vt:lpstr>
      <vt:lpstr>ARQUITECTURA DEL ROBOT</vt:lpstr>
      <vt:lpstr>ARQUITECTURA DEL ROBOT</vt:lpstr>
      <vt:lpstr>FUNDAMENTOS FÍSICOS</vt:lpstr>
      <vt:lpstr>INTERFAZ Y DISEÑO</vt:lpstr>
      <vt:lpstr>INTERFAZ Y DISEÑO</vt:lpstr>
      <vt:lpstr>DESCRIPCIÓN DE PROGRAMA 1</vt:lpstr>
      <vt:lpstr>DESCRIPCIÓN DE PROGRAMA 2</vt:lpstr>
      <vt:lpstr>DESCRIPCIÓN DE PROGRAMA 3</vt:lpstr>
      <vt:lpstr>DIAGRAMA</vt:lpstr>
      <vt:lpstr>5. RESULTADOS Y CONCLUSIONES </vt:lpstr>
      <vt:lpstr>ESTADO DEL PROYECTO</vt:lpstr>
      <vt:lpstr>PROBLEMAS Y SOLUCIONES</vt:lpstr>
      <vt:lpstr>Conclusión</vt:lpstr>
      <vt:lpstr>Referencias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PROYECTO 1 </dc:title>
  <cp:lastModifiedBy>Hernán Vazque Lorca</cp:lastModifiedBy>
  <cp:revision>24</cp:revision>
  <dcterms:modified xsi:type="dcterms:W3CDTF">2022-11-03T04:17:48Z</dcterms:modified>
</cp:coreProperties>
</file>