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Lst>
  <p:sldSz cy="5143500" cx="9144000"/>
  <p:notesSz cx="6858000" cy="9144000"/>
  <p:embeddedFontLst>
    <p:embeddedFont>
      <p:font typeface="Montserrat"/>
      <p:regular r:id="rId22"/>
      <p:bold r:id="rId23"/>
      <p:italic r:id="rId24"/>
      <p:boldItalic r:id="rId25"/>
    </p:embeddedFont>
    <p:embeddedFont>
      <p:font typeface="Lato"/>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448CAA7-1138-4E01-ABFE-A28968B15C99}">
  <a:tblStyle styleId="{C448CAA7-1138-4E01-ABFE-A28968B15C99}" styleName="Table_0">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font" Target="fonts/Montserrat-regular.fntdata"/><Relationship Id="rId21" Type="http://schemas.openxmlformats.org/officeDocument/2006/relationships/slide" Target="slides/slide15.xml"/><Relationship Id="rId24" Type="http://schemas.openxmlformats.org/officeDocument/2006/relationships/font" Target="fonts/Montserrat-italic.fntdata"/><Relationship Id="rId23" Type="http://schemas.openxmlformats.org/officeDocument/2006/relationships/font" Target="fonts/Montserrat-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Lato-regular.fntdata"/><Relationship Id="rId25" Type="http://schemas.openxmlformats.org/officeDocument/2006/relationships/font" Target="fonts/Montserrat-boldItalic.fntdata"/><Relationship Id="rId28" Type="http://schemas.openxmlformats.org/officeDocument/2006/relationships/font" Target="fonts/Lato-italic.fntdata"/><Relationship Id="rId27" Type="http://schemas.openxmlformats.org/officeDocument/2006/relationships/font" Target="fonts/Lato-bold.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font" Target="fonts/Lato-boldItalic.fntdata"/><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140cc79fa24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2" name="Google Shape;202;g140cc79fa24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g140cc79fa24_1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8" name="Google Shape;208;g140cc79fa24_1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g140cc79fa24_1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7" name="Google Shape;217;g140cc79fa24_1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g140cc79fa24_1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6" name="Google Shape;226;g140cc79fa24_1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g140cc79fa24_1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3" name="Google Shape;233;g140cc79fa24_1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g153b6aea8da_5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0" name="Google Shape;240;g153b6aea8da_5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153b3a05f27_0_1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153b3a05f27_0_1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153b6aea8d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153b6aea8d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153b3a05f27_0_4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153b3a05f27_0_4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153b6aea8da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153b6aea8da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153b6aea8da_3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153b6aea8da_3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153b6aea8da_3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153b6aea8da_3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140cc79fa24_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140cc79fa24_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g153b3a05f27_0_4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153b3a05f27_0_4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image" Target="../media/image9.png"/><Relationship Id="rId5"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6.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2537850" y="755650"/>
            <a:ext cx="6223800" cy="15789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s" sz="3444"/>
              <a:t>Guante Traductor </a:t>
            </a:r>
            <a:endParaRPr sz="3444"/>
          </a:p>
          <a:p>
            <a:pPr indent="0" lvl="0" marL="0" rtl="0" algn="l">
              <a:spcBef>
                <a:spcPts val="0"/>
              </a:spcBef>
              <a:spcAft>
                <a:spcPts val="0"/>
              </a:spcAft>
              <a:buNone/>
            </a:pPr>
            <a:r>
              <a:rPr lang="es" sz="3444"/>
              <a:t>                          de </a:t>
            </a:r>
            <a:endParaRPr sz="3444"/>
          </a:p>
          <a:p>
            <a:pPr indent="0" lvl="0" marL="0" rtl="0" algn="ctr">
              <a:spcBef>
                <a:spcPts val="0"/>
              </a:spcBef>
              <a:spcAft>
                <a:spcPts val="0"/>
              </a:spcAft>
              <a:buNone/>
            </a:pPr>
            <a:r>
              <a:rPr lang="es" sz="3444"/>
              <a:t>Lenguaje de Señas (G.T.S.)</a:t>
            </a:r>
            <a:endParaRPr sz="3444"/>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35" name="Google Shape;135;p13"/>
          <p:cNvSpPr txBox="1"/>
          <p:nvPr>
            <p:ph idx="1" type="subTitle"/>
          </p:nvPr>
        </p:nvSpPr>
        <p:spPr>
          <a:xfrm>
            <a:off x="52550" y="3301250"/>
            <a:ext cx="3982200" cy="157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s"/>
              <a:t>Nombres: Ivan Callasaya</a:t>
            </a:r>
            <a:endParaRPr/>
          </a:p>
          <a:p>
            <a:pPr indent="0" lvl="0" marL="0" rtl="0" algn="l">
              <a:spcBef>
                <a:spcPts val="0"/>
              </a:spcBef>
              <a:spcAft>
                <a:spcPts val="0"/>
              </a:spcAft>
              <a:buNone/>
            </a:pPr>
            <a:r>
              <a:rPr lang="es"/>
              <a:t>                         Fabian  Flores</a:t>
            </a:r>
            <a:endParaRPr/>
          </a:p>
          <a:p>
            <a:pPr indent="0" lvl="0" marL="0" rtl="0" algn="l">
              <a:spcBef>
                <a:spcPts val="0"/>
              </a:spcBef>
              <a:spcAft>
                <a:spcPts val="0"/>
              </a:spcAft>
              <a:buNone/>
            </a:pPr>
            <a:r>
              <a:rPr lang="es"/>
              <a:t>                         Jorge Gutierrez</a:t>
            </a:r>
            <a:endParaRPr/>
          </a:p>
          <a:p>
            <a:pPr indent="0" lvl="0" marL="0" rtl="0" algn="l">
              <a:spcBef>
                <a:spcPts val="0"/>
              </a:spcBef>
              <a:spcAft>
                <a:spcPts val="0"/>
              </a:spcAft>
              <a:buNone/>
            </a:pPr>
            <a:r>
              <a:t/>
            </a:r>
            <a:endParaRPr/>
          </a:p>
          <a:p>
            <a:pPr indent="0" lvl="0" marL="0" rtl="0" algn="l">
              <a:spcBef>
                <a:spcPts val="0"/>
              </a:spcBef>
              <a:spcAft>
                <a:spcPts val="0"/>
              </a:spcAft>
              <a:buNone/>
            </a:pPr>
            <a:r>
              <a:rPr lang="es"/>
              <a:t>Profesor: Diego Aracena</a:t>
            </a:r>
            <a:endParaRPr/>
          </a:p>
          <a:p>
            <a:pPr indent="0" lvl="0" marL="0" rtl="0" algn="l">
              <a:spcBef>
                <a:spcPts val="0"/>
              </a:spcBef>
              <a:spcAft>
                <a:spcPts val="0"/>
              </a:spcAft>
              <a:buNone/>
            </a:pPr>
            <a:r>
              <a:rPr lang="es"/>
              <a:t>Asignatura: Proyecto II</a:t>
            </a:r>
            <a:endParaRPr/>
          </a:p>
        </p:txBody>
      </p:sp>
      <p:pic>
        <p:nvPicPr>
          <p:cNvPr id="136" name="Google Shape;136;p13"/>
          <p:cNvPicPr preferRelativeResize="0"/>
          <p:nvPr/>
        </p:nvPicPr>
        <p:blipFill>
          <a:blip r:embed="rId3">
            <a:alphaModFix/>
          </a:blip>
          <a:stretch>
            <a:fillRect/>
          </a:stretch>
        </p:blipFill>
        <p:spPr>
          <a:xfrm>
            <a:off x="604125" y="37650"/>
            <a:ext cx="1933727" cy="531925"/>
          </a:xfrm>
          <a:prstGeom prst="rect">
            <a:avLst/>
          </a:prstGeom>
          <a:noFill/>
          <a:ln>
            <a:noFill/>
          </a:ln>
          <a:effectLst>
            <a:outerShdw blurRad="57150" rotWithShape="0" algn="bl" dir="5400000" dist="19050">
              <a:schemeClr val="lt1">
                <a:alpha val="50000"/>
              </a:schemeClr>
            </a:outerShdw>
          </a:effectLst>
        </p:spPr>
      </p:pic>
      <p:pic>
        <p:nvPicPr>
          <p:cNvPr descr="guantes de carreras icono gratis" id="137" name="Google Shape;137;p13" title="guantes de carreras icono gratis"/>
          <p:cNvPicPr preferRelativeResize="0"/>
          <p:nvPr/>
        </p:nvPicPr>
        <p:blipFill>
          <a:blip r:embed="rId4">
            <a:alphaModFix/>
          </a:blip>
          <a:stretch>
            <a:fillRect/>
          </a:stretch>
        </p:blipFill>
        <p:spPr>
          <a:xfrm rot="-1182148">
            <a:off x="4587704" y="2683597"/>
            <a:ext cx="1608790" cy="1598005"/>
          </a:xfrm>
          <a:prstGeom prst="rect">
            <a:avLst/>
          </a:prstGeom>
          <a:noFill/>
          <a:ln>
            <a:noFill/>
          </a:ln>
        </p:spPr>
      </p:pic>
      <p:pic>
        <p:nvPicPr>
          <p:cNvPr descr="Motherboard free icon" id="138" name="Google Shape;138;p13" title="Motherboard free icon"/>
          <p:cNvPicPr preferRelativeResize="0"/>
          <p:nvPr/>
        </p:nvPicPr>
        <p:blipFill>
          <a:blip r:embed="rId5">
            <a:alphaModFix/>
          </a:blip>
          <a:stretch>
            <a:fillRect/>
          </a:stretch>
        </p:blipFill>
        <p:spPr>
          <a:xfrm rot="1150854">
            <a:off x="5921162" y="3554543"/>
            <a:ext cx="893802" cy="887721"/>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22"/>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s" u="sng"/>
              <a:t>Planificación de estimaciones</a:t>
            </a:r>
            <a:endParaRPr b="1" u="sng"/>
          </a:p>
        </p:txBody>
      </p:sp>
      <p:graphicFrame>
        <p:nvGraphicFramePr>
          <p:cNvPr id="205" name="Google Shape;205;p22"/>
          <p:cNvGraphicFramePr/>
          <p:nvPr/>
        </p:nvGraphicFramePr>
        <p:xfrm>
          <a:off x="1835750" y="975150"/>
          <a:ext cx="3000000" cy="3000000"/>
        </p:xfrm>
        <a:graphic>
          <a:graphicData uri="http://schemas.openxmlformats.org/drawingml/2006/table">
            <a:tbl>
              <a:tblPr>
                <a:noFill/>
                <a:tableStyleId>{C448CAA7-1138-4E01-ABFE-A28968B15C99}</a:tableStyleId>
              </a:tblPr>
              <a:tblGrid>
                <a:gridCol w="1490600"/>
                <a:gridCol w="1490600"/>
                <a:gridCol w="1490600"/>
                <a:gridCol w="1490600"/>
              </a:tblGrid>
              <a:tr h="12700">
                <a:tc>
                  <a:txBody>
                    <a:bodyPr/>
                    <a:lstStyle/>
                    <a:p>
                      <a:pPr indent="0" lvl="0" marL="0" rtl="0" algn="ctr">
                        <a:spcBef>
                          <a:spcPts val="0"/>
                        </a:spcBef>
                        <a:spcAft>
                          <a:spcPts val="0"/>
                        </a:spcAft>
                        <a:buNone/>
                      </a:pPr>
                      <a:r>
                        <a:rPr b="1" lang="es" sz="1100">
                          <a:solidFill>
                            <a:srgbClr val="FFFFFF"/>
                          </a:solidFill>
                          <a:latin typeface="Cambria"/>
                          <a:ea typeface="Cambria"/>
                          <a:cs typeface="Cambria"/>
                          <a:sym typeface="Cambria"/>
                        </a:rPr>
                        <a:t>Elemento</a:t>
                      </a:r>
                      <a:endParaRPr b="1" sz="1100">
                        <a:solidFill>
                          <a:srgbClr val="FFFFFF"/>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4F81BD"/>
                    </a:solidFill>
                  </a:tcPr>
                </a:tc>
                <a:tc>
                  <a:txBody>
                    <a:bodyPr/>
                    <a:lstStyle/>
                    <a:p>
                      <a:pPr indent="0" lvl="0" marL="0" rtl="0" algn="ctr">
                        <a:spcBef>
                          <a:spcPts val="0"/>
                        </a:spcBef>
                        <a:spcAft>
                          <a:spcPts val="0"/>
                        </a:spcAft>
                        <a:buNone/>
                      </a:pPr>
                      <a:r>
                        <a:rPr b="1" lang="es" sz="1100">
                          <a:solidFill>
                            <a:srgbClr val="FFFFFF"/>
                          </a:solidFill>
                          <a:latin typeface="Cambria"/>
                          <a:ea typeface="Cambria"/>
                          <a:cs typeface="Cambria"/>
                          <a:sym typeface="Cambria"/>
                        </a:rPr>
                        <a:t>Cantidad</a:t>
                      </a:r>
                      <a:endParaRPr b="1" sz="1100">
                        <a:solidFill>
                          <a:srgbClr val="FFFFFF"/>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4F81BD"/>
                    </a:solidFill>
                  </a:tcPr>
                </a:tc>
                <a:tc>
                  <a:txBody>
                    <a:bodyPr/>
                    <a:lstStyle/>
                    <a:p>
                      <a:pPr indent="0" lvl="0" marL="0" rtl="0" algn="ctr">
                        <a:spcBef>
                          <a:spcPts val="0"/>
                        </a:spcBef>
                        <a:spcAft>
                          <a:spcPts val="0"/>
                        </a:spcAft>
                        <a:buNone/>
                      </a:pPr>
                      <a:r>
                        <a:rPr b="1" lang="es" sz="1100">
                          <a:solidFill>
                            <a:srgbClr val="FFFFFF"/>
                          </a:solidFill>
                          <a:latin typeface="Cambria"/>
                          <a:ea typeface="Cambria"/>
                          <a:cs typeface="Cambria"/>
                          <a:sym typeface="Cambria"/>
                        </a:rPr>
                        <a:t>Costo</a:t>
                      </a:r>
                      <a:endParaRPr b="1" sz="1100">
                        <a:solidFill>
                          <a:srgbClr val="FFFFFF"/>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4F81BD"/>
                    </a:solidFill>
                  </a:tcPr>
                </a:tc>
                <a:tc>
                  <a:txBody>
                    <a:bodyPr/>
                    <a:lstStyle/>
                    <a:p>
                      <a:pPr indent="0" lvl="0" marL="0" rtl="0" algn="ctr">
                        <a:spcBef>
                          <a:spcPts val="0"/>
                        </a:spcBef>
                        <a:spcAft>
                          <a:spcPts val="0"/>
                        </a:spcAft>
                        <a:buNone/>
                      </a:pPr>
                      <a:r>
                        <a:rPr b="1" lang="es" sz="1100">
                          <a:solidFill>
                            <a:srgbClr val="FFFFFF"/>
                          </a:solidFill>
                          <a:latin typeface="Cambria"/>
                          <a:ea typeface="Cambria"/>
                          <a:cs typeface="Cambria"/>
                          <a:sym typeface="Cambria"/>
                        </a:rPr>
                        <a:t>costos totales</a:t>
                      </a:r>
                      <a:endParaRPr b="1" sz="1100">
                        <a:solidFill>
                          <a:srgbClr val="FFFFFF"/>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4F81BD"/>
                    </a:solidFill>
                  </a:tcPr>
                </a:tc>
              </a:tr>
              <a:tr h="300300">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Computadores</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3 unidades</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$800.000</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$2.400.000</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300300">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Sensores flex</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5 unidades</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$8.000</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$40.000</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300300">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Arduino uno</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1 unidad</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$17.000</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$17.000</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300300">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Cable puente</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8 unidad</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$2.000</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$16.000</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300300">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Resistencias</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6 unidades</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$600</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$3.600</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300300">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Costo CGE</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3 boletas</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$4.600</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$13.800</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300300">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Github</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3 cuentas</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$0 (software libre)</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$0 (software libre)</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300300">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Google Drive</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3 cuentas</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$0 (software libre)</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$0 (software libre)</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300300">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Arduino IDE</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3 cuentas</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$0 (software libre)</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$0 (software libre)</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300300">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Discord </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3 cuentas</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$0 (software libre)</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$0 (software libre)</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300300">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Tinkercad</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3 cuentas</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$0 (software libre)</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$0 (software libre)</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12700">
                <a:tc gridSpan="3">
                  <a:txBody>
                    <a:bodyPr/>
                    <a:lstStyle/>
                    <a:p>
                      <a:pPr indent="0" lvl="0" marL="0" rtl="0" algn="l">
                        <a:spcBef>
                          <a:spcPts val="0"/>
                        </a:spcBef>
                        <a:spcAft>
                          <a:spcPts val="0"/>
                        </a:spcAft>
                        <a:buNone/>
                      </a:pPr>
                      <a:r>
                        <a:rPr b="1" lang="es" sz="1100">
                          <a:solidFill>
                            <a:srgbClr val="FFFFFF"/>
                          </a:solidFill>
                          <a:latin typeface="Cambria"/>
                          <a:ea typeface="Cambria"/>
                          <a:cs typeface="Cambria"/>
                          <a:sym typeface="Cambria"/>
                        </a:rPr>
                        <a:t>Total</a:t>
                      </a:r>
                      <a:endParaRPr b="1" sz="1100">
                        <a:solidFill>
                          <a:srgbClr val="FFFFFF"/>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4F81BD"/>
                    </a:solidFill>
                  </a:tcPr>
                </a:tc>
                <a:tc hMerge="1"/>
                <a:tc hMerge="1"/>
                <a:tc>
                  <a:txBody>
                    <a:bodyPr/>
                    <a:lstStyle/>
                    <a:p>
                      <a:pPr indent="0" lvl="0" marL="0" rtl="0" algn="ctr">
                        <a:spcBef>
                          <a:spcPts val="0"/>
                        </a:spcBef>
                        <a:spcAft>
                          <a:spcPts val="0"/>
                        </a:spcAft>
                        <a:buNone/>
                      </a:pPr>
                      <a:r>
                        <a:rPr b="1" lang="es" sz="1100">
                          <a:solidFill>
                            <a:srgbClr val="FFFFFF"/>
                          </a:solidFill>
                          <a:latin typeface="Cambria"/>
                          <a:ea typeface="Cambria"/>
                          <a:cs typeface="Cambria"/>
                          <a:sym typeface="Cambria"/>
                        </a:rPr>
                        <a:t>$2.490.400</a:t>
                      </a:r>
                      <a:endParaRPr b="1" sz="1100">
                        <a:solidFill>
                          <a:srgbClr val="FFFFFF"/>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366091"/>
                    </a:solid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23"/>
          <p:cNvSpPr txBox="1"/>
          <p:nvPr>
            <p:ph type="title"/>
          </p:nvPr>
        </p:nvSpPr>
        <p:spPr>
          <a:xfrm>
            <a:off x="1297500" y="393750"/>
            <a:ext cx="7038900" cy="766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s" u="sng"/>
              <a:t>Planificación de Recursos Humanos</a:t>
            </a:r>
            <a:endParaRPr b="1" u="sng"/>
          </a:p>
        </p:txBody>
      </p:sp>
      <p:graphicFrame>
        <p:nvGraphicFramePr>
          <p:cNvPr id="211" name="Google Shape;211;p23"/>
          <p:cNvGraphicFramePr/>
          <p:nvPr/>
        </p:nvGraphicFramePr>
        <p:xfrm>
          <a:off x="1476375" y="1368650"/>
          <a:ext cx="3000000" cy="3000000"/>
        </p:xfrm>
        <a:graphic>
          <a:graphicData uri="http://schemas.openxmlformats.org/drawingml/2006/table">
            <a:tbl>
              <a:tblPr>
                <a:noFill/>
                <a:tableStyleId>{C448CAA7-1138-4E01-ABFE-A28968B15C99}</a:tableStyleId>
              </a:tblPr>
              <a:tblGrid>
                <a:gridCol w="1704975"/>
                <a:gridCol w="1514475"/>
                <a:gridCol w="1562100"/>
                <a:gridCol w="1409700"/>
              </a:tblGrid>
              <a:tr h="12700">
                <a:tc>
                  <a:txBody>
                    <a:bodyPr/>
                    <a:lstStyle/>
                    <a:p>
                      <a:pPr indent="0" lvl="0" marL="0" rtl="0" algn="l">
                        <a:spcBef>
                          <a:spcPts val="0"/>
                        </a:spcBef>
                        <a:spcAft>
                          <a:spcPts val="0"/>
                        </a:spcAft>
                        <a:buNone/>
                      </a:pPr>
                      <a:r>
                        <a:rPr b="1" lang="es" sz="1100">
                          <a:solidFill>
                            <a:srgbClr val="FFFFFF"/>
                          </a:solidFill>
                          <a:latin typeface="Cambria"/>
                          <a:ea typeface="Cambria"/>
                          <a:cs typeface="Cambria"/>
                          <a:sym typeface="Cambria"/>
                        </a:rPr>
                        <a:t>Rol</a:t>
                      </a:r>
                      <a:endParaRPr b="1" sz="1100">
                        <a:solidFill>
                          <a:srgbClr val="FFFFFF"/>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4F81BD"/>
                    </a:solidFill>
                  </a:tcPr>
                </a:tc>
                <a:tc>
                  <a:txBody>
                    <a:bodyPr/>
                    <a:lstStyle/>
                    <a:p>
                      <a:pPr indent="0" lvl="0" marL="0" rtl="0" algn="ctr">
                        <a:spcBef>
                          <a:spcPts val="0"/>
                        </a:spcBef>
                        <a:spcAft>
                          <a:spcPts val="0"/>
                        </a:spcAft>
                        <a:buNone/>
                      </a:pPr>
                      <a:r>
                        <a:rPr b="1" lang="es" sz="1100">
                          <a:solidFill>
                            <a:srgbClr val="FFFFFF"/>
                          </a:solidFill>
                          <a:latin typeface="Cambria"/>
                          <a:ea typeface="Cambria"/>
                          <a:cs typeface="Cambria"/>
                          <a:sym typeface="Cambria"/>
                        </a:rPr>
                        <a:t>Número de personas</a:t>
                      </a:r>
                      <a:endParaRPr b="1" sz="1100">
                        <a:solidFill>
                          <a:srgbClr val="FFFFFF"/>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4F81BD"/>
                    </a:solidFill>
                  </a:tcPr>
                </a:tc>
                <a:tc>
                  <a:txBody>
                    <a:bodyPr/>
                    <a:lstStyle/>
                    <a:p>
                      <a:pPr indent="0" lvl="0" marL="0" rtl="0" algn="ctr">
                        <a:spcBef>
                          <a:spcPts val="0"/>
                        </a:spcBef>
                        <a:spcAft>
                          <a:spcPts val="0"/>
                        </a:spcAft>
                        <a:buNone/>
                      </a:pPr>
                      <a:r>
                        <a:rPr b="1" lang="es" sz="1100">
                          <a:solidFill>
                            <a:srgbClr val="FFFFFF"/>
                          </a:solidFill>
                          <a:latin typeface="Cambria"/>
                          <a:ea typeface="Cambria"/>
                          <a:cs typeface="Cambria"/>
                          <a:sym typeface="Cambria"/>
                        </a:rPr>
                        <a:t>Precio hora</a:t>
                      </a:r>
                      <a:endParaRPr b="1" sz="1100">
                        <a:solidFill>
                          <a:srgbClr val="FFFFFF"/>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4F81BD"/>
                    </a:solidFill>
                  </a:tcPr>
                </a:tc>
                <a:tc>
                  <a:txBody>
                    <a:bodyPr/>
                    <a:lstStyle/>
                    <a:p>
                      <a:pPr indent="0" lvl="0" marL="0" rtl="0" algn="ctr">
                        <a:spcBef>
                          <a:spcPts val="0"/>
                        </a:spcBef>
                        <a:spcAft>
                          <a:spcPts val="0"/>
                        </a:spcAft>
                        <a:buNone/>
                      </a:pPr>
                      <a:r>
                        <a:rPr b="1" lang="es" sz="1100">
                          <a:solidFill>
                            <a:srgbClr val="FFFFFF"/>
                          </a:solidFill>
                          <a:latin typeface="Cambria"/>
                          <a:ea typeface="Cambria"/>
                          <a:cs typeface="Cambria"/>
                          <a:sym typeface="Cambria"/>
                        </a:rPr>
                        <a:t>Horas por semana</a:t>
                      </a:r>
                      <a:endParaRPr b="1" sz="1100">
                        <a:solidFill>
                          <a:srgbClr val="FFFFFF"/>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4F81BD"/>
                    </a:solidFill>
                  </a:tcPr>
                </a:tc>
              </a:tr>
              <a:tr h="12700">
                <a:tc>
                  <a:txBody>
                    <a:bodyPr/>
                    <a:lstStyle/>
                    <a:p>
                      <a:pPr indent="0" lvl="0" marL="0" rtl="0" algn="l">
                        <a:spcBef>
                          <a:spcPts val="0"/>
                        </a:spcBef>
                        <a:spcAft>
                          <a:spcPts val="0"/>
                        </a:spcAft>
                        <a:buNone/>
                      </a:pPr>
                      <a:r>
                        <a:rPr b="1" lang="es" sz="1100">
                          <a:solidFill>
                            <a:srgbClr val="FFFFFF"/>
                          </a:solidFill>
                          <a:latin typeface="Cambria"/>
                          <a:ea typeface="Cambria"/>
                          <a:cs typeface="Cambria"/>
                          <a:sym typeface="Cambria"/>
                        </a:rPr>
                        <a:t>Programador</a:t>
                      </a:r>
                      <a:endParaRPr b="1" sz="1100">
                        <a:solidFill>
                          <a:srgbClr val="FFFFFF"/>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4F81BD"/>
                    </a:solidFill>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2</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$15.000</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4 hrs</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12700">
                <a:tc>
                  <a:txBody>
                    <a:bodyPr/>
                    <a:lstStyle/>
                    <a:p>
                      <a:pPr indent="0" lvl="0" marL="0" rtl="0" algn="l">
                        <a:spcBef>
                          <a:spcPts val="0"/>
                        </a:spcBef>
                        <a:spcAft>
                          <a:spcPts val="0"/>
                        </a:spcAft>
                        <a:buNone/>
                      </a:pPr>
                      <a:r>
                        <a:rPr b="1" lang="es" sz="1100">
                          <a:solidFill>
                            <a:srgbClr val="FFFFFF"/>
                          </a:solidFill>
                          <a:latin typeface="Cambria"/>
                          <a:ea typeface="Cambria"/>
                          <a:cs typeface="Cambria"/>
                          <a:sym typeface="Cambria"/>
                        </a:rPr>
                        <a:t>Diseño/Documentador</a:t>
                      </a:r>
                      <a:endParaRPr b="1" sz="1100">
                        <a:solidFill>
                          <a:srgbClr val="FFFFFF"/>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4F81BD"/>
                    </a:solidFill>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1</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$10.000</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2 hrs</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12700">
                <a:tc>
                  <a:txBody>
                    <a:bodyPr/>
                    <a:lstStyle/>
                    <a:p>
                      <a:pPr indent="0" lvl="0" marL="0" rtl="0" algn="l">
                        <a:spcBef>
                          <a:spcPts val="0"/>
                        </a:spcBef>
                        <a:spcAft>
                          <a:spcPts val="0"/>
                        </a:spcAft>
                        <a:buNone/>
                      </a:pPr>
                      <a:r>
                        <a:rPr b="1" lang="es" sz="1100">
                          <a:solidFill>
                            <a:srgbClr val="FFFFFF"/>
                          </a:solidFill>
                          <a:latin typeface="Cambria"/>
                          <a:ea typeface="Cambria"/>
                          <a:cs typeface="Cambria"/>
                          <a:sym typeface="Cambria"/>
                        </a:rPr>
                        <a:t>Jefe de Proyecto</a:t>
                      </a:r>
                      <a:endParaRPr b="1" sz="1100">
                        <a:solidFill>
                          <a:srgbClr val="FFFFFF"/>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4F81BD"/>
                    </a:solidFill>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1</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$20.000</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2 hrs</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266700">
                <a:tc gridSpan="2">
                  <a:txBody>
                    <a:bodyPr/>
                    <a:lstStyle/>
                    <a:p>
                      <a:pPr indent="0" lvl="0" marL="0" rtl="0" algn="l">
                        <a:spcBef>
                          <a:spcPts val="0"/>
                        </a:spcBef>
                        <a:spcAft>
                          <a:spcPts val="0"/>
                        </a:spcAft>
                        <a:buNone/>
                      </a:pPr>
                      <a:r>
                        <a:rPr b="1" lang="es" sz="1100">
                          <a:latin typeface="Cambria"/>
                          <a:ea typeface="Cambria"/>
                          <a:cs typeface="Cambria"/>
                          <a:sym typeface="Cambria"/>
                        </a:rPr>
                        <a:t>Total:</a:t>
                      </a:r>
                      <a:endParaRPr b="1" sz="1100">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FFFFFF"/>
                    </a:solidFill>
                  </a:tcPr>
                </a:tc>
                <a:tc hMerge="1"/>
                <a:tc>
                  <a:txBody>
                    <a:bodyPr/>
                    <a:lstStyle/>
                    <a:p>
                      <a:pPr indent="0" lvl="0" marL="0" rtl="0" algn="ctr">
                        <a:spcBef>
                          <a:spcPts val="0"/>
                        </a:spcBef>
                        <a:spcAft>
                          <a:spcPts val="0"/>
                        </a:spcAft>
                        <a:buNone/>
                      </a:pPr>
                      <a:r>
                        <a:rPr lang="es" sz="1100">
                          <a:latin typeface="Cambria"/>
                          <a:ea typeface="Cambria"/>
                          <a:cs typeface="Cambria"/>
                          <a:sym typeface="Cambria"/>
                        </a:rPr>
                        <a:t>$60.000</a:t>
                      </a:r>
                      <a:endParaRPr sz="1100">
                        <a:latin typeface="Cambria"/>
                        <a:ea typeface="Cambria"/>
                        <a:cs typeface="Cambria"/>
                        <a:sym typeface="Cambria"/>
                      </a:endParaRPr>
                    </a:p>
                  </a:txBody>
                  <a:tcPr marT="63500" marB="63500" marR="63500" marL="635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s" sz="1100">
                          <a:latin typeface="Cambria"/>
                          <a:ea typeface="Cambria"/>
                          <a:cs typeface="Cambria"/>
                          <a:sym typeface="Cambria"/>
                        </a:rPr>
                        <a:t>10 hrs</a:t>
                      </a:r>
                      <a:endParaRPr sz="1100">
                        <a:latin typeface="Cambria"/>
                        <a:ea typeface="Cambria"/>
                        <a:cs typeface="Cambria"/>
                        <a:sym typeface="Cambria"/>
                      </a:endParaRPr>
                    </a:p>
                  </a:txBody>
                  <a:tcPr marT="63500" marB="63500" marR="63500" marL="63500">
                    <a:lnL cap="flat" cmpd="sng" w="12700">
                      <a:solidFill>
                        <a:schemeClr val="dk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FFFFFF"/>
                    </a:solidFill>
                  </a:tcPr>
                </a:tc>
              </a:tr>
            </a:tbl>
          </a:graphicData>
        </a:graphic>
      </p:graphicFrame>
      <p:graphicFrame>
        <p:nvGraphicFramePr>
          <p:cNvPr id="212" name="Google Shape;212;p23"/>
          <p:cNvGraphicFramePr/>
          <p:nvPr/>
        </p:nvGraphicFramePr>
        <p:xfrm>
          <a:off x="1476375" y="3308400"/>
          <a:ext cx="3000000" cy="3000000"/>
        </p:xfrm>
        <a:graphic>
          <a:graphicData uri="http://schemas.openxmlformats.org/drawingml/2006/table">
            <a:tbl>
              <a:tblPr>
                <a:noFill/>
                <a:tableStyleId>{C448CAA7-1138-4E01-ABFE-A28968B15C99}</a:tableStyleId>
              </a:tblPr>
              <a:tblGrid>
                <a:gridCol w="1704975"/>
                <a:gridCol w="1514475"/>
                <a:gridCol w="1562100"/>
                <a:gridCol w="1409700"/>
              </a:tblGrid>
              <a:tr h="12700">
                <a:tc>
                  <a:txBody>
                    <a:bodyPr/>
                    <a:lstStyle/>
                    <a:p>
                      <a:pPr indent="0" lvl="0" marL="0" rtl="0" algn="l">
                        <a:spcBef>
                          <a:spcPts val="0"/>
                        </a:spcBef>
                        <a:spcAft>
                          <a:spcPts val="0"/>
                        </a:spcAft>
                        <a:buNone/>
                      </a:pPr>
                      <a:r>
                        <a:rPr b="1" lang="es" sz="1100">
                          <a:solidFill>
                            <a:srgbClr val="FFFFFF"/>
                          </a:solidFill>
                          <a:latin typeface="Cambria"/>
                          <a:ea typeface="Cambria"/>
                          <a:cs typeface="Cambria"/>
                          <a:sym typeface="Cambria"/>
                        </a:rPr>
                        <a:t>Rol</a:t>
                      </a:r>
                      <a:endParaRPr b="1" sz="1100">
                        <a:solidFill>
                          <a:srgbClr val="FFFFFF"/>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4F81BD"/>
                    </a:solidFill>
                  </a:tcPr>
                </a:tc>
                <a:tc>
                  <a:txBody>
                    <a:bodyPr/>
                    <a:lstStyle/>
                    <a:p>
                      <a:pPr indent="0" lvl="0" marL="0" rtl="0" algn="ctr">
                        <a:spcBef>
                          <a:spcPts val="0"/>
                        </a:spcBef>
                        <a:spcAft>
                          <a:spcPts val="0"/>
                        </a:spcAft>
                        <a:buNone/>
                      </a:pPr>
                      <a:r>
                        <a:rPr b="1" lang="es" sz="1100">
                          <a:solidFill>
                            <a:srgbClr val="FFFFFF"/>
                          </a:solidFill>
                          <a:latin typeface="Cambria"/>
                          <a:ea typeface="Cambria"/>
                          <a:cs typeface="Cambria"/>
                          <a:sym typeface="Cambria"/>
                        </a:rPr>
                        <a:t>Número de personas</a:t>
                      </a:r>
                      <a:endParaRPr b="1" sz="1100">
                        <a:solidFill>
                          <a:srgbClr val="FFFFFF"/>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4F81BD"/>
                    </a:solidFill>
                  </a:tcPr>
                </a:tc>
                <a:tc>
                  <a:txBody>
                    <a:bodyPr/>
                    <a:lstStyle/>
                    <a:p>
                      <a:pPr indent="0" lvl="0" marL="0" rtl="0" algn="ctr">
                        <a:spcBef>
                          <a:spcPts val="0"/>
                        </a:spcBef>
                        <a:spcAft>
                          <a:spcPts val="0"/>
                        </a:spcAft>
                        <a:buNone/>
                      </a:pPr>
                      <a:r>
                        <a:rPr b="1" lang="es" sz="1100">
                          <a:solidFill>
                            <a:srgbClr val="FFFFFF"/>
                          </a:solidFill>
                          <a:latin typeface="Cambria"/>
                          <a:ea typeface="Cambria"/>
                          <a:cs typeface="Cambria"/>
                          <a:sym typeface="Cambria"/>
                        </a:rPr>
                        <a:t>Horas totales por semana</a:t>
                      </a:r>
                      <a:endParaRPr b="1" sz="1100">
                        <a:solidFill>
                          <a:srgbClr val="FFFFFF"/>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4F81BD"/>
                    </a:solidFill>
                  </a:tcPr>
                </a:tc>
                <a:tc>
                  <a:txBody>
                    <a:bodyPr/>
                    <a:lstStyle/>
                    <a:p>
                      <a:pPr indent="0" lvl="0" marL="0" rtl="0" algn="ctr">
                        <a:spcBef>
                          <a:spcPts val="0"/>
                        </a:spcBef>
                        <a:spcAft>
                          <a:spcPts val="0"/>
                        </a:spcAft>
                        <a:buNone/>
                      </a:pPr>
                      <a:r>
                        <a:rPr b="1" lang="es" sz="1100">
                          <a:solidFill>
                            <a:srgbClr val="FFFFFF"/>
                          </a:solidFill>
                          <a:latin typeface="Cambria"/>
                          <a:ea typeface="Cambria"/>
                          <a:cs typeface="Cambria"/>
                          <a:sym typeface="Cambria"/>
                        </a:rPr>
                        <a:t>Costo Total por semana</a:t>
                      </a:r>
                      <a:endParaRPr b="1" sz="1100">
                        <a:solidFill>
                          <a:srgbClr val="FFFFFF"/>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4F81BD"/>
                    </a:solidFill>
                  </a:tcPr>
                </a:tc>
              </a:tr>
              <a:tr h="12700">
                <a:tc>
                  <a:txBody>
                    <a:bodyPr/>
                    <a:lstStyle/>
                    <a:p>
                      <a:pPr indent="0" lvl="0" marL="0" rtl="0" algn="l">
                        <a:spcBef>
                          <a:spcPts val="0"/>
                        </a:spcBef>
                        <a:spcAft>
                          <a:spcPts val="0"/>
                        </a:spcAft>
                        <a:buNone/>
                      </a:pPr>
                      <a:r>
                        <a:rPr b="1" lang="es" sz="1100">
                          <a:solidFill>
                            <a:srgbClr val="FFFFFF"/>
                          </a:solidFill>
                          <a:latin typeface="Cambria"/>
                          <a:ea typeface="Cambria"/>
                          <a:cs typeface="Cambria"/>
                          <a:sym typeface="Cambria"/>
                        </a:rPr>
                        <a:t>Programador</a:t>
                      </a:r>
                      <a:endParaRPr b="1" sz="1100">
                        <a:solidFill>
                          <a:srgbClr val="FFFFFF"/>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4F81BD"/>
                    </a:solidFill>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2</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8 hrs</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$120.000</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12700">
                <a:tc>
                  <a:txBody>
                    <a:bodyPr/>
                    <a:lstStyle/>
                    <a:p>
                      <a:pPr indent="0" lvl="0" marL="0" rtl="0" algn="l">
                        <a:spcBef>
                          <a:spcPts val="0"/>
                        </a:spcBef>
                        <a:spcAft>
                          <a:spcPts val="0"/>
                        </a:spcAft>
                        <a:buNone/>
                      </a:pPr>
                      <a:r>
                        <a:rPr b="1" lang="es" sz="1100">
                          <a:solidFill>
                            <a:srgbClr val="FFFFFF"/>
                          </a:solidFill>
                          <a:latin typeface="Cambria"/>
                          <a:ea typeface="Cambria"/>
                          <a:cs typeface="Cambria"/>
                          <a:sym typeface="Cambria"/>
                        </a:rPr>
                        <a:t>Diseño/Documentador</a:t>
                      </a:r>
                      <a:endParaRPr b="1" sz="1100">
                        <a:solidFill>
                          <a:srgbClr val="FFFFFF"/>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4F81BD"/>
                    </a:solidFill>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1</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4 hrs</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$40.000</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12700">
                <a:tc>
                  <a:txBody>
                    <a:bodyPr/>
                    <a:lstStyle/>
                    <a:p>
                      <a:pPr indent="0" lvl="0" marL="0" rtl="0" algn="l">
                        <a:spcBef>
                          <a:spcPts val="0"/>
                        </a:spcBef>
                        <a:spcAft>
                          <a:spcPts val="0"/>
                        </a:spcAft>
                        <a:buNone/>
                      </a:pPr>
                      <a:r>
                        <a:rPr b="1" lang="es" sz="1100">
                          <a:solidFill>
                            <a:srgbClr val="FFFFFF"/>
                          </a:solidFill>
                          <a:latin typeface="Cambria"/>
                          <a:ea typeface="Cambria"/>
                          <a:cs typeface="Cambria"/>
                          <a:sym typeface="Cambria"/>
                        </a:rPr>
                        <a:t>Jefe de Proyecto</a:t>
                      </a:r>
                      <a:endParaRPr b="1" sz="1100">
                        <a:solidFill>
                          <a:srgbClr val="FFFFFF"/>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4F81BD"/>
                    </a:solidFill>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1</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2 hrs</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$40.000</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266700">
                <a:tc gridSpan="2">
                  <a:txBody>
                    <a:bodyPr/>
                    <a:lstStyle/>
                    <a:p>
                      <a:pPr indent="0" lvl="0" marL="0" rtl="0" algn="l">
                        <a:spcBef>
                          <a:spcPts val="0"/>
                        </a:spcBef>
                        <a:spcAft>
                          <a:spcPts val="0"/>
                        </a:spcAft>
                        <a:buNone/>
                      </a:pPr>
                      <a:r>
                        <a:rPr b="1" lang="es" sz="1100">
                          <a:latin typeface="Cambria"/>
                          <a:ea typeface="Cambria"/>
                          <a:cs typeface="Cambria"/>
                          <a:sym typeface="Cambria"/>
                        </a:rPr>
                        <a:t>Total por equipo de trabajo:</a:t>
                      </a:r>
                      <a:endParaRPr b="1" sz="1100">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FFFFFF"/>
                    </a:solidFill>
                  </a:tcPr>
                </a:tc>
                <a:tc hMerge="1"/>
                <a:tc>
                  <a:txBody>
                    <a:bodyPr/>
                    <a:lstStyle/>
                    <a:p>
                      <a:pPr indent="0" lvl="0" marL="0" rtl="0" algn="ctr">
                        <a:spcBef>
                          <a:spcPts val="0"/>
                        </a:spcBef>
                        <a:spcAft>
                          <a:spcPts val="0"/>
                        </a:spcAft>
                        <a:buNone/>
                      </a:pPr>
                      <a:r>
                        <a:rPr lang="es" sz="1100">
                          <a:latin typeface="Cambria"/>
                          <a:ea typeface="Cambria"/>
                          <a:cs typeface="Cambria"/>
                          <a:sym typeface="Cambria"/>
                        </a:rPr>
                        <a:t>14 hrs</a:t>
                      </a:r>
                      <a:endParaRPr sz="1100">
                        <a:latin typeface="Cambria"/>
                        <a:ea typeface="Cambria"/>
                        <a:cs typeface="Cambria"/>
                        <a:sym typeface="Cambria"/>
                      </a:endParaRPr>
                    </a:p>
                  </a:txBody>
                  <a:tcPr marT="63500" marB="63500" marR="63500" marL="63500">
                    <a:lnR cap="flat" cmpd="sng" w="12700">
                      <a:solidFill>
                        <a:schemeClr val="dk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b="1" lang="es" sz="1100">
                          <a:solidFill>
                            <a:srgbClr val="FFFFFF"/>
                          </a:solidFill>
                          <a:latin typeface="Cambria"/>
                          <a:ea typeface="Cambria"/>
                          <a:cs typeface="Cambria"/>
                          <a:sym typeface="Cambria"/>
                        </a:rPr>
                        <a:t>$200.000</a:t>
                      </a:r>
                      <a:endParaRPr b="1" sz="1100">
                        <a:solidFill>
                          <a:srgbClr val="FFFFFF"/>
                        </a:solidFill>
                        <a:latin typeface="Cambria"/>
                        <a:ea typeface="Cambria"/>
                        <a:cs typeface="Cambria"/>
                        <a:sym typeface="Cambria"/>
                      </a:endParaRPr>
                    </a:p>
                  </a:txBody>
                  <a:tcPr marT="63500" marB="63500" marR="63500" marL="63500">
                    <a:lnL cap="flat" cmpd="sng" w="12700">
                      <a:solidFill>
                        <a:schemeClr val="dk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366091"/>
                    </a:solidFill>
                  </a:tcPr>
                </a:tc>
              </a:tr>
            </a:tbl>
          </a:graphicData>
        </a:graphic>
      </p:graphicFrame>
      <p:sp>
        <p:nvSpPr>
          <p:cNvPr id="213" name="Google Shape;213;p23"/>
          <p:cNvSpPr txBox="1"/>
          <p:nvPr>
            <p:ph type="title"/>
          </p:nvPr>
        </p:nvSpPr>
        <p:spPr>
          <a:xfrm>
            <a:off x="1297500" y="946350"/>
            <a:ext cx="3729900" cy="497400"/>
          </a:xfrm>
          <a:prstGeom prst="rect">
            <a:avLst/>
          </a:prstGeom>
        </p:spPr>
        <p:txBody>
          <a:bodyPr anchorCtr="0" anchor="t" bIns="91425" lIns="91425" spcFirstLastPara="1" rIns="91425" wrap="square" tIns="91425">
            <a:normAutofit/>
          </a:bodyPr>
          <a:lstStyle/>
          <a:p>
            <a:pPr indent="-317500" lvl="0" marL="457200" rtl="0" algn="l">
              <a:spcBef>
                <a:spcPts val="0"/>
              </a:spcBef>
              <a:spcAft>
                <a:spcPts val="0"/>
              </a:spcAft>
              <a:buSzPts val="1400"/>
              <a:buChar char="●"/>
            </a:pPr>
            <a:r>
              <a:rPr lang="es" sz="1400"/>
              <a:t>Costos por roles:</a:t>
            </a:r>
            <a:endParaRPr sz="1400"/>
          </a:p>
        </p:txBody>
      </p:sp>
      <p:sp>
        <p:nvSpPr>
          <p:cNvPr id="214" name="Google Shape;214;p23"/>
          <p:cNvSpPr txBox="1"/>
          <p:nvPr>
            <p:ph type="title"/>
          </p:nvPr>
        </p:nvSpPr>
        <p:spPr>
          <a:xfrm>
            <a:off x="1297500" y="2860900"/>
            <a:ext cx="3729900" cy="497400"/>
          </a:xfrm>
          <a:prstGeom prst="rect">
            <a:avLst/>
          </a:prstGeom>
        </p:spPr>
        <p:txBody>
          <a:bodyPr anchorCtr="0" anchor="t" bIns="91425" lIns="91425" spcFirstLastPara="1" rIns="91425" wrap="square" tIns="91425">
            <a:normAutofit/>
          </a:bodyPr>
          <a:lstStyle/>
          <a:p>
            <a:pPr indent="-317500" lvl="0" marL="457200" rtl="0" algn="l">
              <a:spcBef>
                <a:spcPts val="0"/>
              </a:spcBef>
              <a:spcAft>
                <a:spcPts val="0"/>
              </a:spcAft>
              <a:buSzPts val="1400"/>
              <a:buChar char="●"/>
            </a:pPr>
            <a:r>
              <a:rPr lang="es" sz="1400"/>
              <a:t>Costos semanales:</a:t>
            </a:r>
            <a:endParaRPr sz="14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24"/>
          <p:cNvSpPr txBox="1"/>
          <p:nvPr>
            <p:ph type="title"/>
          </p:nvPr>
        </p:nvSpPr>
        <p:spPr>
          <a:xfrm>
            <a:off x="1297500" y="393750"/>
            <a:ext cx="7038900" cy="766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s" u="sng"/>
              <a:t>Planificación de Recursos Humanos</a:t>
            </a:r>
            <a:endParaRPr b="1" u="sng"/>
          </a:p>
        </p:txBody>
      </p:sp>
      <p:sp>
        <p:nvSpPr>
          <p:cNvPr id="220" name="Google Shape;220;p24"/>
          <p:cNvSpPr txBox="1"/>
          <p:nvPr>
            <p:ph type="title"/>
          </p:nvPr>
        </p:nvSpPr>
        <p:spPr>
          <a:xfrm>
            <a:off x="1297500" y="946350"/>
            <a:ext cx="5212800" cy="497400"/>
          </a:xfrm>
          <a:prstGeom prst="rect">
            <a:avLst/>
          </a:prstGeom>
        </p:spPr>
        <p:txBody>
          <a:bodyPr anchorCtr="0" anchor="t" bIns="91425" lIns="91425" spcFirstLastPara="1" rIns="91425" wrap="square" tIns="91425">
            <a:normAutofit fontScale="90000"/>
          </a:bodyPr>
          <a:lstStyle/>
          <a:p>
            <a:pPr indent="-308610" lvl="0" marL="457200" rtl="0" algn="l">
              <a:spcBef>
                <a:spcPts val="0"/>
              </a:spcBef>
              <a:spcAft>
                <a:spcPts val="0"/>
              </a:spcAft>
              <a:buSzPct val="100000"/>
              <a:buChar char="●"/>
            </a:pPr>
            <a:r>
              <a:rPr lang="es" sz="1400"/>
              <a:t>Costos estimación mensual considerando los meses de duración del proyecto:</a:t>
            </a:r>
            <a:endParaRPr sz="1400"/>
          </a:p>
        </p:txBody>
      </p:sp>
      <p:sp>
        <p:nvSpPr>
          <p:cNvPr id="221" name="Google Shape;221;p24"/>
          <p:cNvSpPr txBox="1"/>
          <p:nvPr>
            <p:ph type="title"/>
          </p:nvPr>
        </p:nvSpPr>
        <p:spPr>
          <a:xfrm>
            <a:off x="1297500" y="2571750"/>
            <a:ext cx="3729900" cy="497400"/>
          </a:xfrm>
          <a:prstGeom prst="rect">
            <a:avLst/>
          </a:prstGeom>
        </p:spPr>
        <p:txBody>
          <a:bodyPr anchorCtr="0" anchor="t" bIns="91425" lIns="91425" spcFirstLastPara="1" rIns="91425" wrap="square" tIns="91425">
            <a:normAutofit/>
          </a:bodyPr>
          <a:lstStyle/>
          <a:p>
            <a:pPr indent="-317500" lvl="0" marL="457200" rtl="0" algn="l">
              <a:spcBef>
                <a:spcPts val="0"/>
              </a:spcBef>
              <a:spcAft>
                <a:spcPts val="0"/>
              </a:spcAft>
              <a:buSzPts val="1400"/>
              <a:buChar char="●"/>
            </a:pPr>
            <a:r>
              <a:rPr lang="es" sz="1400"/>
              <a:t>Costo Total del  Proyecto :</a:t>
            </a:r>
            <a:endParaRPr sz="1400"/>
          </a:p>
        </p:txBody>
      </p:sp>
      <p:graphicFrame>
        <p:nvGraphicFramePr>
          <p:cNvPr id="222" name="Google Shape;222;p24"/>
          <p:cNvGraphicFramePr/>
          <p:nvPr/>
        </p:nvGraphicFramePr>
        <p:xfrm>
          <a:off x="2633650" y="1598425"/>
          <a:ext cx="3000000" cy="3000000"/>
        </p:xfrm>
        <a:graphic>
          <a:graphicData uri="http://schemas.openxmlformats.org/drawingml/2006/table">
            <a:tbl>
              <a:tblPr>
                <a:noFill/>
                <a:tableStyleId>{C448CAA7-1138-4E01-ABFE-A28968B15C99}</a:tableStyleId>
              </a:tblPr>
              <a:tblGrid>
                <a:gridCol w="1781175"/>
                <a:gridCol w="2095500"/>
              </a:tblGrid>
              <a:tr h="12700">
                <a:tc>
                  <a:txBody>
                    <a:bodyPr/>
                    <a:lstStyle/>
                    <a:p>
                      <a:pPr indent="0" lvl="0" marL="0" rtl="0" algn="l">
                        <a:spcBef>
                          <a:spcPts val="0"/>
                        </a:spcBef>
                        <a:spcAft>
                          <a:spcPts val="0"/>
                        </a:spcAft>
                        <a:buNone/>
                      </a:pPr>
                      <a:r>
                        <a:rPr b="1" lang="es" sz="1100">
                          <a:solidFill>
                            <a:srgbClr val="FFFFFF"/>
                          </a:solidFill>
                          <a:latin typeface="Cambria"/>
                          <a:ea typeface="Cambria"/>
                          <a:cs typeface="Cambria"/>
                          <a:sym typeface="Cambria"/>
                        </a:rPr>
                        <a:t>Total por mes</a:t>
                      </a:r>
                      <a:endParaRPr b="1" sz="1100">
                        <a:solidFill>
                          <a:srgbClr val="FFFFFF"/>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4F81BD"/>
                    </a:solidFill>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$200.000 * (4 meses)</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12700">
                <a:tc>
                  <a:txBody>
                    <a:bodyPr/>
                    <a:lstStyle/>
                    <a:p>
                      <a:pPr indent="0" lvl="0" marL="0" rtl="0" algn="l">
                        <a:spcBef>
                          <a:spcPts val="0"/>
                        </a:spcBef>
                        <a:spcAft>
                          <a:spcPts val="0"/>
                        </a:spcAft>
                        <a:buNone/>
                      </a:pPr>
                      <a:r>
                        <a:rPr b="1" lang="es" sz="1100">
                          <a:solidFill>
                            <a:srgbClr val="FFFFFF"/>
                          </a:solidFill>
                          <a:latin typeface="Cambria"/>
                          <a:ea typeface="Cambria"/>
                          <a:cs typeface="Cambria"/>
                          <a:sym typeface="Cambria"/>
                        </a:rPr>
                        <a:t>Total</a:t>
                      </a:r>
                      <a:endParaRPr b="1" sz="1100">
                        <a:solidFill>
                          <a:srgbClr val="FFFFFF"/>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4F81BD"/>
                    </a:solidFill>
                  </a:tcPr>
                </a:tc>
                <a:tc>
                  <a:txBody>
                    <a:bodyPr/>
                    <a:lstStyle/>
                    <a:p>
                      <a:pPr indent="0" lvl="0" marL="0" rtl="0" algn="ctr">
                        <a:spcBef>
                          <a:spcPts val="0"/>
                        </a:spcBef>
                        <a:spcAft>
                          <a:spcPts val="0"/>
                        </a:spcAft>
                        <a:buNone/>
                      </a:pPr>
                      <a:r>
                        <a:rPr b="1" lang="es" sz="1100">
                          <a:solidFill>
                            <a:srgbClr val="FFFFFF"/>
                          </a:solidFill>
                          <a:latin typeface="Cambria"/>
                          <a:ea typeface="Cambria"/>
                          <a:cs typeface="Cambria"/>
                          <a:sym typeface="Cambria"/>
                        </a:rPr>
                        <a:t>$800.000</a:t>
                      </a:r>
                      <a:endParaRPr b="1" sz="1100">
                        <a:solidFill>
                          <a:srgbClr val="FFFFFF"/>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366091"/>
                    </a:solidFill>
                  </a:tcPr>
                </a:tc>
              </a:tr>
            </a:tbl>
          </a:graphicData>
        </a:graphic>
      </p:graphicFrame>
      <p:graphicFrame>
        <p:nvGraphicFramePr>
          <p:cNvPr id="223" name="Google Shape;223;p24"/>
          <p:cNvGraphicFramePr/>
          <p:nvPr/>
        </p:nvGraphicFramePr>
        <p:xfrm>
          <a:off x="1593000" y="3269725"/>
          <a:ext cx="3000000" cy="3000000"/>
        </p:xfrm>
        <a:graphic>
          <a:graphicData uri="http://schemas.openxmlformats.org/drawingml/2006/table">
            <a:tbl>
              <a:tblPr>
                <a:noFill/>
                <a:tableStyleId>{C448CAA7-1138-4E01-ABFE-A28968B15C99}</a:tableStyleId>
              </a:tblPr>
              <a:tblGrid>
                <a:gridCol w="2979000"/>
                <a:gridCol w="2979000"/>
              </a:tblGrid>
              <a:tr h="12700">
                <a:tc>
                  <a:txBody>
                    <a:bodyPr/>
                    <a:lstStyle/>
                    <a:p>
                      <a:pPr indent="0" lvl="0" marL="0" rtl="0" algn="l">
                        <a:spcBef>
                          <a:spcPts val="0"/>
                        </a:spcBef>
                        <a:spcAft>
                          <a:spcPts val="0"/>
                        </a:spcAft>
                        <a:buNone/>
                      </a:pPr>
                      <a:r>
                        <a:rPr b="1" lang="es" sz="1100">
                          <a:solidFill>
                            <a:srgbClr val="FFFFFF"/>
                          </a:solidFill>
                          <a:latin typeface="Cambria"/>
                          <a:ea typeface="Cambria"/>
                          <a:cs typeface="Cambria"/>
                          <a:sym typeface="Cambria"/>
                        </a:rPr>
                        <a:t>Recursos</a:t>
                      </a:r>
                      <a:endParaRPr b="1" sz="1100">
                        <a:solidFill>
                          <a:srgbClr val="FFFFFF"/>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4F81BD"/>
                    </a:solidFill>
                  </a:tcPr>
                </a:tc>
                <a:tc>
                  <a:txBody>
                    <a:bodyPr/>
                    <a:lstStyle/>
                    <a:p>
                      <a:pPr indent="0" lvl="0" marL="0" rtl="0" algn="ctr">
                        <a:spcBef>
                          <a:spcPts val="0"/>
                        </a:spcBef>
                        <a:spcAft>
                          <a:spcPts val="0"/>
                        </a:spcAft>
                        <a:buNone/>
                      </a:pPr>
                      <a:r>
                        <a:rPr b="1" lang="es" sz="1100">
                          <a:solidFill>
                            <a:srgbClr val="FFFFFF"/>
                          </a:solidFill>
                          <a:latin typeface="Cambria"/>
                          <a:ea typeface="Cambria"/>
                          <a:cs typeface="Cambria"/>
                          <a:sym typeface="Cambria"/>
                        </a:rPr>
                        <a:t>Costos</a:t>
                      </a:r>
                      <a:endParaRPr b="1" sz="1100">
                        <a:solidFill>
                          <a:srgbClr val="FFFFFF"/>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4F81BD"/>
                    </a:solidFill>
                  </a:tcPr>
                </a:tc>
              </a:tr>
              <a:tr h="12700">
                <a:tc>
                  <a:txBody>
                    <a:bodyPr/>
                    <a:lstStyle/>
                    <a:p>
                      <a:pPr indent="0" lvl="0" marL="0" rtl="0" algn="l">
                        <a:spcBef>
                          <a:spcPts val="0"/>
                        </a:spcBef>
                        <a:spcAft>
                          <a:spcPts val="0"/>
                        </a:spcAft>
                        <a:buNone/>
                      </a:pPr>
                      <a:r>
                        <a:rPr b="1" lang="es" sz="1100">
                          <a:solidFill>
                            <a:srgbClr val="FFFFFF"/>
                          </a:solidFill>
                          <a:latin typeface="Cambria"/>
                          <a:ea typeface="Cambria"/>
                          <a:cs typeface="Cambria"/>
                          <a:sym typeface="Cambria"/>
                        </a:rPr>
                        <a:t>Hardware y Software</a:t>
                      </a:r>
                      <a:endParaRPr b="1" sz="1100">
                        <a:solidFill>
                          <a:srgbClr val="FFFFFF"/>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4F81BD"/>
                    </a:solidFill>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$2.490.400</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12700">
                <a:tc>
                  <a:txBody>
                    <a:bodyPr/>
                    <a:lstStyle/>
                    <a:p>
                      <a:pPr indent="0" lvl="0" marL="0" rtl="0" algn="l">
                        <a:spcBef>
                          <a:spcPts val="0"/>
                        </a:spcBef>
                        <a:spcAft>
                          <a:spcPts val="0"/>
                        </a:spcAft>
                        <a:buNone/>
                      </a:pPr>
                      <a:r>
                        <a:rPr b="1" lang="es" sz="1100">
                          <a:solidFill>
                            <a:srgbClr val="FFFFFF"/>
                          </a:solidFill>
                          <a:latin typeface="Cambria"/>
                          <a:ea typeface="Cambria"/>
                          <a:cs typeface="Cambria"/>
                          <a:sym typeface="Cambria"/>
                        </a:rPr>
                        <a:t>Recursos Humanos</a:t>
                      </a:r>
                      <a:endParaRPr b="1" sz="1100">
                        <a:solidFill>
                          <a:srgbClr val="FFFFFF"/>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4F81BD"/>
                    </a:solidFill>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$800.000</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12700">
                <a:tc>
                  <a:txBody>
                    <a:bodyPr/>
                    <a:lstStyle/>
                    <a:p>
                      <a:pPr indent="0" lvl="0" marL="0" rtl="0" algn="l">
                        <a:spcBef>
                          <a:spcPts val="0"/>
                        </a:spcBef>
                        <a:spcAft>
                          <a:spcPts val="0"/>
                        </a:spcAft>
                        <a:buNone/>
                      </a:pPr>
                      <a:r>
                        <a:rPr b="1" lang="es" sz="1100">
                          <a:solidFill>
                            <a:srgbClr val="FFFFFF"/>
                          </a:solidFill>
                          <a:latin typeface="Cambria"/>
                          <a:ea typeface="Cambria"/>
                          <a:cs typeface="Cambria"/>
                          <a:sym typeface="Cambria"/>
                        </a:rPr>
                        <a:t>Total</a:t>
                      </a:r>
                      <a:endParaRPr b="1" sz="1100">
                        <a:solidFill>
                          <a:srgbClr val="FFFFFF"/>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4F81BD"/>
                    </a:solidFill>
                  </a:tcPr>
                </a:tc>
                <a:tc>
                  <a:txBody>
                    <a:bodyPr/>
                    <a:lstStyle/>
                    <a:p>
                      <a:pPr indent="0" lvl="0" marL="0" rtl="0" algn="ctr">
                        <a:spcBef>
                          <a:spcPts val="0"/>
                        </a:spcBef>
                        <a:spcAft>
                          <a:spcPts val="0"/>
                        </a:spcAft>
                        <a:buNone/>
                      </a:pPr>
                      <a:r>
                        <a:rPr b="1" lang="es" sz="1100">
                          <a:solidFill>
                            <a:srgbClr val="FFFFFF"/>
                          </a:solidFill>
                          <a:latin typeface="Cambria"/>
                          <a:ea typeface="Cambria"/>
                          <a:cs typeface="Cambria"/>
                          <a:sym typeface="Cambria"/>
                        </a:rPr>
                        <a:t>$3.290.400</a:t>
                      </a:r>
                      <a:endParaRPr b="1" sz="1100">
                        <a:solidFill>
                          <a:srgbClr val="FFFFFF"/>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366091"/>
                    </a:solid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25"/>
          <p:cNvSpPr txBox="1"/>
          <p:nvPr>
            <p:ph type="title"/>
          </p:nvPr>
        </p:nvSpPr>
        <p:spPr>
          <a:xfrm>
            <a:off x="1297500" y="393750"/>
            <a:ext cx="7038900" cy="766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s" u="sng"/>
              <a:t>Lista de Actividades</a:t>
            </a:r>
            <a:endParaRPr b="1" u="sng"/>
          </a:p>
        </p:txBody>
      </p:sp>
      <p:sp>
        <p:nvSpPr>
          <p:cNvPr id="229" name="Google Shape;229;p25"/>
          <p:cNvSpPr txBox="1"/>
          <p:nvPr>
            <p:ph type="title"/>
          </p:nvPr>
        </p:nvSpPr>
        <p:spPr>
          <a:xfrm>
            <a:off x="1297500" y="946350"/>
            <a:ext cx="5212800" cy="497400"/>
          </a:xfrm>
          <a:prstGeom prst="rect">
            <a:avLst/>
          </a:prstGeom>
        </p:spPr>
        <p:txBody>
          <a:bodyPr anchorCtr="0" anchor="t" bIns="91425" lIns="91425" spcFirstLastPara="1" rIns="91425" wrap="square" tIns="91425">
            <a:normAutofit/>
          </a:bodyPr>
          <a:lstStyle/>
          <a:p>
            <a:pPr indent="-317500" lvl="0" marL="457200" rtl="0" algn="l">
              <a:spcBef>
                <a:spcPts val="0"/>
              </a:spcBef>
              <a:spcAft>
                <a:spcPts val="0"/>
              </a:spcAft>
              <a:buSzPts val="1400"/>
              <a:buChar char="●"/>
            </a:pPr>
            <a:r>
              <a:rPr lang="es" sz="1400"/>
              <a:t>Asignación de actividades y tiempo estimado:</a:t>
            </a:r>
            <a:endParaRPr sz="1400"/>
          </a:p>
        </p:txBody>
      </p:sp>
      <p:pic>
        <p:nvPicPr>
          <p:cNvPr id="230" name="Google Shape;230;p25"/>
          <p:cNvPicPr preferRelativeResize="0"/>
          <p:nvPr/>
        </p:nvPicPr>
        <p:blipFill>
          <a:blip r:embed="rId3">
            <a:alphaModFix/>
          </a:blip>
          <a:stretch>
            <a:fillRect/>
          </a:stretch>
        </p:blipFill>
        <p:spPr>
          <a:xfrm>
            <a:off x="1830850" y="1443750"/>
            <a:ext cx="5972175" cy="334327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26"/>
          <p:cNvSpPr txBox="1"/>
          <p:nvPr>
            <p:ph type="title"/>
          </p:nvPr>
        </p:nvSpPr>
        <p:spPr>
          <a:xfrm>
            <a:off x="1297500" y="393750"/>
            <a:ext cx="7038900" cy="766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s" u="sng"/>
              <a:t>Planificación de la gestión de riesgos</a:t>
            </a:r>
            <a:endParaRPr b="1" u="sng"/>
          </a:p>
        </p:txBody>
      </p:sp>
      <p:sp>
        <p:nvSpPr>
          <p:cNvPr id="236" name="Google Shape;236;p26"/>
          <p:cNvSpPr txBox="1"/>
          <p:nvPr>
            <p:ph type="title"/>
          </p:nvPr>
        </p:nvSpPr>
        <p:spPr>
          <a:xfrm>
            <a:off x="1297500" y="1036600"/>
            <a:ext cx="5212800" cy="497400"/>
          </a:xfrm>
          <a:prstGeom prst="rect">
            <a:avLst/>
          </a:prstGeom>
        </p:spPr>
        <p:txBody>
          <a:bodyPr anchorCtr="0" anchor="t" bIns="91425" lIns="91425" spcFirstLastPara="1" rIns="91425" wrap="square" tIns="91425">
            <a:normAutofit/>
          </a:bodyPr>
          <a:lstStyle/>
          <a:p>
            <a:pPr indent="-317500" lvl="0" marL="457200" rtl="0" algn="l">
              <a:spcBef>
                <a:spcPts val="0"/>
              </a:spcBef>
              <a:spcAft>
                <a:spcPts val="0"/>
              </a:spcAft>
              <a:buSzPts val="1400"/>
              <a:buChar char="●"/>
            </a:pPr>
            <a:r>
              <a:rPr lang="es" sz="1400"/>
              <a:t>Asignación de actividades y tiempo estimado:</a:t>
            </a:r>
            <a:endParaRPr sz="1400"/>
          </a:p>
        </p:txBody>
      </p:sp>
      <p:graphicFrame>
        <p:nvGraphicFramePr>
          <p:cNvPr id="237" name="Google Shape;237;p26"/>
          <p:cNvGraphicFramePr/>
          <p:nvPr/>
        </p:nvGraphicFramePr>
        <p:xfrm>
          <a:off x="1432750" y="1692850"/>
          <a:ext cx="3000000" cy="3000000"/>
        </p:xfrm>
        <a:graphic>
          <a:graphicData uri="http://schemas.openxmlformats.org/drawingml/2006/table">
            <a:tbl>
              <a:tblPr>
                <a:noFill/>
                <a:tableStyleId>{C448CAA7-1138-4E01-ABFE-A28968B15C99}</a:tableStyleId>
              </a:tblPr>
              <a:tblGrid>
                <a:gridCol w="1474350"/>
                <a:gridCol w="1233625"/>
                <a:gridCol w="1153400"/>
                <a:gridCol w="2417125"/>
              </a:tblGrid>
              <a:tr h="599425">
                <a:tc>
                  <a:txBody>
                    <a:bodyPr/>
                    <a:lstStyle/>
                    <a:p>
                      <a:pPr indent="0" lvl="0" marL="0" rtl="0" algn="l">
                        <a:spcBef>
                          <a:spcPts val="0"/>
                        </a:spcBef>
                        <a:spcAft>
                          <a:spcPts val="0"/>
                        </a:spcAft>
                        <a:buNone/>
                      </a:pPr>
                      <a:r>
                        <a:rPr b="1" lang="es" sz="1100">
                          <a:solidFill>
                            <a:srgbClr val="FFFFFF"/>
                          </a:solidFill>
                          <a:latin typeface="Calibri"/>
                          <a:ea typeface="Calibri"/>
                          <a:cs typeface="Calibri"/>
                          <a:sym typeface="Calibri"/>
                        </a:rPr>
                        <a:t>RIESGOS</a:t>
                      </a:r>
                      <a:endParaRPr b="1" sz="1100">
                        <a:solidFill>
                          <a:srgbClr val="FFFFFF"/>
                        </a:solidFill>
                        <a:latin typeface="Calibri"/>
                        <a:ea typeface="Calibri"/>
                        <a:cs typeface="Calibri"/>
                        <a:sym typeface="Calibri"/>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4F81BD"/>
                    </a:solidFill>
                  </a:tcPr>
                </a:tc>
                <a:tc>
                  <a:txBody>
                    <a:bodyPr/>
                    <a:lstStyle/>
                    <a:p>
                      <a:pPr indent="0" lvl="0" marL="0" rtl="0" algn="ctr">
                        <a:spcBef>
                          <a:spcPts val="0"/>
                        </a:spcBef>
                        <a:spcAft>
                          <a:spcPts val="0"/>
                        </a:spcAft>
                        <a:buNone/>
                      </a:pPr>
                      <a:r>
                        <a:rPr b="1" lang="es" sz="1100">
                          <a:solidFill>
                            <a:srgbClr val="FFFFFF"/>
                          </a:solidFill>
                          <a:latin typeface="Calibri"/>
                          <a:ea typeface="Calibri"/>
                          <a:cs typeface="Calibri"/>
                          <a:sym typeface="Calibri"/>
                        </a:rPr>
                        <a:t>PROBABILIDAD DE OCURRENCIA</a:t>
                      </a:r>
                      <a:endParaRPr b="1" sz="1100">
                        <a:solidFill>
                          <a:srgbClr val="FFFFFF"/>
                        </a:solidFill>
                        <a:latin typeface="Calibri"/>
                        <a:ea typeface="Calibri"/>
                        <a:cs typeface="Calibri"/>
                        <a:sym typeface="Calibri"/>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4F81BD"/>
                    </a:solidFill>
                  </a:tcPr>
                </a:tc>
                <a:tc>
                  <a:txBody>
                    <a:bodyPr/>
                    <a:lstStyle/>
                    <a:p>
                      <a:pPr indent="0" lvl="0" marL="0" rtl="0" algn="ctr">
                        <a:spcBef>
                          <a:spcPts val="0"/>
                        </a:spcBef>
                        <a:spcAft>
                          <a:spcPts val="0"/>
                        </a:spcAft>
                        <a:buNone/>
                      </a:pPr>
                      <a:r>
                        <a:rPr b="1" lang="es" sz="1100">
                          <a:solidFill>
                            <a:srgbClr val="FFFFFF"/>
                          </a:solidFill>
                          <a:latin typeface="Calibri"/>
                          <a:ea typeface="Calibri"/>
                          <a:cs typeface="Calibri"/>
                          <a:sym typeface="Calibri"/>
                        </a:rPr>
                        <a:t>NIVEL DE IMPACTO</a:t>
                      </a:r>
                      <a:endParaRPr b="1" sz="1100">
                        <a:solidFill>
                          <a:srgbClr val="FFFFFF"/>
                        </a:solidFill>
                        <a:latin typeface="Calibri"/>
                        <a:ea typeface="Calibri"/>
                        <a:cs typeface="Calibri"/>
                        <a:sym typeface="Calibri"/>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4F81BD"/>
                    </a:solidFill>
                  </a:tcPr>
                </a:tc>
                <a:tc>
                  <a:txBody>
                    <a:bodyPr/>
                    <a:lstStyle/>
                    <a:p>
                      <a:pPr indent="0" lvl="0" marL="0" rtl="0" algn="ctr">
                        <a:spcBef>
                          <a:spcPts val="0"/>
                        </a:spcBef>
                        <a:spcAft>
                          <a:spcPts val="0"/>
                        </a:spcAft>
                        <a:buNone/>
                      </a:pPr>
                      <a:r>
                        <a:rPr b="1" lang="es" sz="1100">
                          <a:solidFill>
                            <a:srgbClr val="FFFFFF"/>
                          </a:solidFill>
                          <a:latin typeface="Calibri"/>
                          <a:ea typeface="Calibri"/>
                          <a:cs typeface="Calibri"/>
                          <a:sym typeface="Calibri"/>
                        </a:rPr>
                        <a:t>ACCIÓN REMEDIAL</a:t>
                      </a:r>
                      <a:endParaRPr b="1" sz="1100">
                        <a:solidFill>
                          <a:srgbClr val="FFFFFF"/>
                        </a:solidFill>
                        <a:latin typeface="Calibri"/>
                        <a:ea typeface="Calibri"/>
                        <a:cs typeface="Calibri"/>
                        <a:sym typeface="Calibri"/>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4F81BD"/>
                    </a:solidFill>
                  </a:tcPr>
                </a:tc>
              </a:tr>
              <a:tr h="381900">
                <a:tc>
                  <a:txBody>
                    <a:bodyPr/>
                    <a:lstStyle/>
                    <a:p>
                      <a:pPr indent="0" lvl="0" marL="0" rtl="0" algn="l">
                        <a:spcBef>
                          <a:spcPts val="0"/>
                        </a:spcBef>
                        <a:spcAft>
                          <a:spcPts val="0"/>
                        </a:spcAft>
                        <a:buNone/>
                      </a:pPr>
                      <a:r>
                        <a:rPr b="1" lang="es" sz="1100">
                          <a:solidFill>
                            <a:srgbClr val="FFFFFF"/>
                          </a:solidFill>
                          <a:latin typeface="Calibri"/>
                          <a:ea typeface="Calibri"/>
                          <a:cs typeface="Calibri"/>
                          <a:sym typeface="Calibri"/>
                        </a:rPr>
                        <a:t>Defectos con las herramientas</a:t>
                      </a:r>
                      <a:endParaRPr b="1" sz="1100">
                        <a:solidFill>
                          <a:srgbClr val="FFFFFF"/>
                        </a:solidFill>
                        <a:latin typeface="Calibri"/>
                        <a:ea typeface="Calibri"/>
                        <a:cs typeface="Calibri"/>
                        <a:sym typeface="Calibri"/>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4F81BD"/>
                    </a:solidFill>
                  </a:tcPr>
                </a:tc>
                <a:tc>
                  <a:txBody>
                    <a:bodyPr/>
                    <a:lstStyle/>
                    <a:p>
                      <a:pPr indent="0" lvl="0" marL="0" rtl="0" algn="ctr">
                        <a:spcBef>
                          <a:spcPts val="0"/>
                        </a:spcBef>
                        <a:spcAft>
                          <a:spcPts val="0"/>
                        </a:spcAft>
                        <a:buNone/>
                      </a:pPr>
                      <a:r>
                        <a:rPr lang="es" sz="1100">
                          <a:solidFill>
                            <a:schemeClr val="lt1"/>
                          </a:solidFill>
                          <a:latin typeface="Calibri"/>
                          <a:ea typeface="Calibri"/>
                          <a:cs typeface="Calibri"/>
                          <a:sym typeface="Calibri"/>
                        </a:rPr>
                        <a:t>30%</a:t>
                      </a:r>
                      <a:endParaRPr sz="1100">
                        <a:solidFill>
                          <a:schemeClr val="lt1"/>
                        </a:solidFill>
                        <a:latin typeface="Calibri"/>
                        <a:ea typeface="Calibri"/>
                        <a:cs typeface="Calibri"/>
                        <a:sym typeface="Calibri"/>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libri"/>
                          <a:ea typeface="Calibri"/>
                          <a:cs typeface="Calibri"/>
                          <a:sym typeface="Calibri"/>
                        </a:rPr>
                        <a:t>3</a:t>
                      </a:r>
                      <a:endParaRPr sz="1100">
                        <a:solidFill>
                          <a:schemeClr val="lt1"/>
                        </a:solidFill>
                        <a:latin typeface="Calibri"/>
                        <a:ea typeface="Calibri"/>
                        <a:cs typeface="Calibri"/>
                        <a:sym typeface="Calibri"/>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libri"/>
                          <a:ea typeface="Calibri"/>
                          <a:cs typeface="Calibri"/>
                          <a:sym typeface="Calibri"/>
                        </a:rPr>
                        <a:t>Tener una cotización de respaldo por posibles</a:t>
                      </a:r>
                      <a:endParaRPr sz="1100">
                        <a:solidFill>
                          <a:schemeClr val="lt1"/>
                        </a:solidFill>
                        <a:latin typeface="Calibri"/>
                        <a:ea typeface="Calibri"/>
                        <a:cs typeface="Calibri"/>
                        <a:sym typeface="Calibri"/>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570425">
                <a:tc>
                  <a:txBody>
                    <a:bodyPr/>
                    <a:lstStyle/>
                    <a:p>
                      <a:pPr indent="0" lvl="0" marL="0" rtl="0" algn="l">
                        <a:spcBef>
                          <a:spcPts val="0"/>
                        </a:spcBef>
                        <a:spcAft>
                          <a:spcPts val="0"/>
                        </a:spcAft>
                        <a:buNone/>
                      </a:pPr>
                      <a:r>
                        <a:rPr b="1" lang="es" sz="1100">
                          <a:solidFill>
                            <a:srgbClr val="FFFFFF"/>
                          </a:solidFill>
                          <a:latin typeface="Calibri"/>
                          <a:ea typeface="Calibri"/>
                          <a:cs typeface="Calibri"/>
                          <a:sym typeface="Calibri"/>
                        </a:rPr>
                        <a:t>Enfermedad de algún compañero de trabajo</a:t>
                      </a:r>
                      <a:endParaRPr b="1" sz="1100">
                        <a:solidFill>
                          <a:srgbClr val="FFFFFF"/>
                        </a:solidFill>
                        <a:latin typeface="Calibri"/>
                        <a:ea typeface="Calibri"/>
                        <a:cs typeface="Calibri"/>
                        <a:sym typeface="Calibri"/>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4F81BD"/>
                    </a:solidFill>
                  </a:tcPr>
                </a:tc>
                <a:tc>
                  <a:txBody>
                    <a:bodyPr/>
                    <a:lstStyle/>
                    <a:p>
                      <a:pPr indent="0" lvl="0" marL="0" rtl="0" algn="ctr">
                        <a:spcBef>
                          <a:spcPts val="0"/>
                        </a:spcBef>
                        <a:spcAft>
                          <a:spcPts val="0"/>
                        </a:spcAft>
                        <a:buNone/>
                      </a:pPr>
                      <a:r>
                        <a:rPr lang="es" sz="1100">
                          <a:solidFill>
                            <a:schemeClr val="lt1"/>
                          </a:solidFill>
                          <a:latin typeface="Calibri"/>
                          <a:ea typeface="Calibri"/>
                          <a:cs typeface="Calibri"/>
                          <a:sym typeface="Calibri"/>
                        </a:rPr>
                        <a:t>25%</a:t>
                      </a:r>
                      <a:endParaRPr sz="1100">
                        <a:solidFill>
                          <a:schemeClr val="lt1"/>
                        </a:solidFill>
                        <a:latin typeface="Calibri"/>
                        <a:ea typeface="Calibri"/>
                        <a:cs typeface="Calibri"/>
                        <a:sym typeface="Calibri"/>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libri"/>
                          <a:ea typeface="Calibri"/>
                          <a:cs typeface="Calibri"/>
                          <a:sym typeface="Calibri"/>
                        </a:rPr>
                        <a:t>1</a:t>
                      </a:r>
                      <a:endParaRPr sz="1100">
                        <a:solidFill>
                          <a:schemeClr val="lt1"/>
                        </a:solidFill>
                        <a:latin typeface="Calibri"/>
                        <a:ea typeface="Calibri"/>
                        <a:cs typeface="Calibri"/>
                        <a:sym typeface="Calibri"/>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libri"/>
                          <a:ea typeface="Calibri"/>
                          <a:cs typeface="Calibri"/>
                          <a:sym typeface="Calibri"/>
                        </a:rPr>
                        <a:t>Trabajo remoto para evitar retrasos</a:t>
                      </a:r>
                      <a:endParaRPr sz="1100">
                        <a:solidFill>
                          <a:schemeClr val="lt1"/>
                        </a:solidFill>
                        <a:latin typeface="Calibri"/>
                        <a:ea typeface="Calibri"/>
                        <a:cs typeface="Calibri"/>
                        <a:sym typeface="Calibri"/>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570425">
                <a:tc>
                  <a:txBody>
                    <a:bodyPr/>
                    <a:lstStyle/>
                    <a:p>
                      <a:pPr indent="0" lvl="0" marL="0" rtl="0" algn="l">
                        <a:spcBef>
                          <a:spcPts val="0"/>
                        </a:spcBef>
                        <a:spcAft>
                          <a:spcPts val="0"/>
                        </a:spcAft>
                        <a:buNone/>
                      </a:pPr>
                      <a:r>
                        <a:rPr b="1" lang="es" sz="1100">
                          <a:solidFill>
                            <a:srgbClr val="FFFFFF"/>
                          </a:solidFill>
                          <a:latin typeface="Calibri"/>
                          <a:ea typeface="Calibri"/>
                          <a:cs typeface="Calibri"/>
                          <a:sym typeface="Calibri"/>
                        </a:rPr>
                        <a:t>Daño hacia el equipo donde se respalda la información</a:t>
                      </a:r>
                      <a:endParaRPr b="1" sz="1100">
                        <a:solidFill>
                          <a:srgbClr val="FFFFFF"/>
                        </a:solidFill>
                        <a:latin typeface="Calibri"/>
                        <a:ea typeface="Calibri"/>
                        <a:cs typeface="Calibri"/>
                        <a:sym typeface="Calibri"/>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4F81BD"/>
                    </a:solidFill>
                  </a:tcPr>
                </a:tc>
                <a:tc>
                  <a:txBody>
                    <a:bodyPr/>
                    <a:lstStyle/>
                    <a:p>
                      <a:pPr indent="0" lvl="0" marL="0" rtl="0" algn="ctr">
                        <a:spcBef>
                          <a:spcPts val="0"/>
                        </a:spcBef>
                        <a:spcAft>
                          <a:spcPts val="0"/>
                        </a:spcAft>
                        <a:buNone/>
                      </a:pPr>
                      <a:r>
                        <a:rPr lang="es" sz="1100">
                          <a:solidFill>
                            <a:schemeClr val="lt1"/>
                          </a:solidFill>
                          <a:latin typeface="Calibri"/>
                          <a:ea typeface="Calibri"/>
                          <a:cs typeface="Calibri"/>
                          <a:sym typeface="Calibri"/>
                        </a:rPr>
                        <a:t>45%</a:t>
                      </a:r>
                      <a:endParaRPr sz="1100">
                        <a:solidFill>
                          <a:schemeClr val="lt1"/>
                        </a:solidFill>
                        <a:latin typeface="Calibri"/>
                        <a:ea typeface="Calibri"/>
                        <a:cs typeface="Calibri"/>
                        <a:sym typeface="Calibri"/>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libri"/>
                          <a:ea typeface="Calibri"/>
                          <a:cs typeface="Calibri"/>
                          <a:sym typeface="Calibri"/>
                        </a:rPr>
                        <a:t>2</a:t>
                      </a:r>
                      <a:endParaRPr sz="1100">
                        <a:solidFill>
                          <a:schemeClr val="lt1"/>
                        </a:solidFill>
                        <a:latin typeface="Calibri"/>
                        <a:ea typeface="Calibri"/>
                        <a:cs typeface="Calibri"/>
                        <a:sym typeface="Calibri"/>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libri"/>
                          <a:ea typeface="Calibri"/>
                          <a:cs typeface="Calibri"/>
                          <a:sym typeface="Calibri"/>
                        </a:rPr>
                        <a:t>Tener respaldada la información en la nube siempre que se realice algún avance importante.</a:t>
                      </a:r>
                      <a:endParaRPr sz="1100">
                        <a:solidFill>
                          <a:schemeClr val="lt1"/>
                        </a:solidFill>
                        <a:latin typeface="Calibri"/>
                        <a:ea typeface="Calibri"/>
                        <a:cs typeface="Calibri"/>
                        <a:sym typeface="Calibri"/>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27"/>
          <p:cNvSpPr txBox="1"/>
          <p:nvPr>
            <p:ph idx="1" type="body"/>
          </p:nvPr>
        </p:nvSpPr>
        <p:spPr>
          <a:xfrm>
            <a:off x="1109775" y="1709300"/>
            <a:ext cx="4502400" cy="1809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s"/>
              <a:t>Con lo realizado se obtuvo una mayor comprensión con respecto a la importancia de tener un buen planteamiento en cuanto a las estimaciones  y ser más conscientes de  los costos generales en cuanto a los roles y componentes del proyecto.</a:t>
            </a:r>
            <a:endParaRPr/>
          </a:p>
        </p:txBody>
      </p:sp>
      <p:pic>
        <p:nvPicPr>
          <p:cNvPr id="243" name="Google Shape;243;p27"/>
          <p:cNvPicPr preferRelativeResize="0"/>
          <p:nvPr/>
        </p:nvPicPr>
        <p:blipFill>
          <a:blip r:embed="rId3">
            <a:alphaModFix/>
          </a:blip>
          <a:stretch>
            <a:fillRect/>
          </a:stretch>
        </p:blipFill>
        <p:spPr>
          <a:xfrm>
            <a:off x="5744250" y="1126775"/>
            <a:ext cx="2974051" cy="2974051"/>
          </a:xfrm>
          <a:prstGeom prst="rect">
            <a:avLst/>
          </a:prstGeom>
          <a:noFill/>
          <a:ln>
            <a:noFill/>
          </a:ln>
        </p:spPr>
      </p:pic>
      <p:sp>
        <p:nvSpPr>
          <p:cNvPr id="244" name="Google Shape;244;p27"/>
          <p:cNvSpPr txBox="1"/>
          <p:nvPr>
            <p:ph type="title"/>
          </p:nvPr>
        </p:nvSpPr>
        <p:spPr>
          <a:xfrm>
            <a:off x="1297500" y="393750"/>
            <a:ext cx="7038900" cy="766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s" u="sng"/>
              <a:t>Conclusión</a:t>
            </a:r>
            <a:endParaRPr b="1" u="sng"/>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14"/>
          <p:cNvSpPr txBox="1"/>
          <p:nvPr>
            <p:ph type="title"/>
          </p:nvPr>
        </p:nvSpPr>
        <p:spPr>
          <a:xfrm>
            <a:off x="1297500" y="393750"/>
            <a:ext cx="7038900" cy="6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s" u="sng"/>
              <a:t>Introducción</a:t>
            </a:r>
            <a:endParaRPr b="1" u="sng"/>
          </a:p>
        </p:txBody>
      </p:sp>
      <p:sp>
        <p:nvSpPr>
          <p:cNvPr id="144" name="Google Shape;144;p14"/>
          <p:cNvSpPr txBox="1"/>
          <p:nvPr>
            <p:ph idx="1" type="body"/>
          </p:nvPr>
        </p:nvSpPr>
        <p:spPr>
          <a:xfrm>
            <a:off x="1297500" y="1425750"/>
            <a:ext cx="7038900" cy="2939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s" sz="1400"/>
              <a:t>Entre una de las discapacidades que puede enfrentar una persona, está la discapacidad de sordomudo esta deja al individuo sin dos de las cualidades más importantes para el ser humano, esto, ya que mediante la audición el ser humano  es capaz de reconocer su entorno, y los peligros que pueden </a:t>
            </a:r>
            <a:r>
              <a:rPr lang="es" sz="1400"/>
              <a:t>acechar, y además el no poder hablar dificulta mucho más la comunicación</a:t>
            </a:r>
            <a:r>
              <a:rPr lang="es" sz="1400"/>
              <a:t>. Es por esto que el equipo “G.T.S.” </a:t>
            </a:r>
            <a:r>
              <a:rPr lang="es" sz="1400"/>
              <a:t>ha propuesto</a:t>
            </a:r>
            <a:r>
              <a:rPr lang="es" sz="1400"/>
              <a:t> desarrollar una solución que está enfocada principalmente en la comunicación para una persona </a:t>
            </a:r>
            <a:r>
              <a:rPr lang="es" sz="1400"/>
              <a:t>sordomuda</a:t>
            </a:r>
            <a:r>
              <a:rPr lang="es" sz="1400"/>
              <a:t>. </a:t>
            </a:r>
            <a:endParaRPr sz="1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15"/>
          <p:cNvSpPr txBox="1"/>
          <p:nvPr>
            <p:ph type="title"/>
          </p:nvPr>
        </p:nvSpPr>
        <p:spPr>
          <a:xfrm>
            <a:off x="1052550" y="547925"/>
            <a:ext cx="3173100" cy="629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s" u="sng"/>
              <a:t>Objetivo general</a:t>
            </a:r>
            <a:endParaRPr b="1" u="sng"/>
          </a:p>
        </p:txBody>
      </p:sp>
      <p:sp>
        <p:nvSpPr>
          <p:cNvPr id="150" name="Google Shape;150;p15"/>
          <p:cNvSpPr txBox="1"/>
          <p:nvPr>
            <p:ph idx="1" type="body"/>
          </p:nvPr>
        </p:nvSpPr>
        <p:spPr>
          <a:xfrm>
            <a:off x="1108625" y="1445575"/>
            <a:ext cx="6187800" cy="741000"/>
          </a:xfrm>
          <a:prstGeom prst="rect">
            <a:avLst/>
          </a:prstGeom>
        </p:spPr>
        <p:txBody>
          <a:bodyPr anchorCtr="0" anchor="t" bIns="91425" lIns="91425" spcFirstLastPara="1" rIns="91425" wrap="square" tIns="91425">
            <a:noAutofit/>
          </a:bodyPr>
          <a:lstStyle/>
          <a:p>
            <a:pPr indent="-311150" lvl="0" marL="457200" rtl="0" algn="l">
              <a:lnSpc>
                <a:spcPct val="115000"/>
              </a:lnSpc>
              <a:spcBef>
                <a:spcPts val="0"/>
              </a:spcBef>
              <a:spcAft>
                <a:spcPts val="0"/>
              </a:spcAft>
              <a:buSzPts val="1300"/>
              <a:buChar char="❏"/>
            </a:pPr>
            <a:r>
              <a:rPr lang="es"/>
              <a:t>Desarrollar un software que logre traducir el lenguaje de señas, permitiendo que el usuario pueda comunicarse con mayor facili</a:t>
            </a:r>
            <a:r>
              <a:rPr lang="es"/>
              <a:t>d</a:t>
            </a:r>
            <a:r>
              <a:rPr lang="es"/>
              <a:t>ad, mediante un guante con sensores flex y arduino.</a:t>
            </a:r>
            <a:endParaRPr sz="1502"/>
          </a:p>
        </p:txBody>
      </p:sp>
      <p:sp>
        <p:nvSpPr>
          <p:cNvPr id="151" name="Google Shape;151;p15"/>
          <p:cNvSpPr txBox="1"/>
          <p:nvPr>
            <p:ph type="title"/>
          </p:nvPr>
        </p:nvSpPr>
        <p:spPr>
          <a:xfrm>
            <a:off x="1052550" y="2424075"/>
            <a:ext cx="3067800" cy="547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s" u="sng"/>
              <a:t>Objetivo </a:t>
            </a:r>
            <a:r>
              <a:rPr b="1" lang="es" u="sng"/>
              <a:t>específico</a:t>
            </a:r>
            <a:endParaRPr b="1" u="sng"/>
          </a:p>
        </p:txBody>
      </p:sp>
      <p:sp>
        <p:nvSpPr>
          <p:cNvPr id="152" name="Google Shape;152;p15"/>
          <p:cNvSpPr txBox="1"/>
          <p:nvPr>
            <p:ph idx="1" type="body"/>
          </p:nvPr>
        </p:nvSpPr>
        <p:spPr>
          <a:xfrm>
            <a:off x="1150350" y="3163425"/>
            <a:ext cx="3110100" cy="24564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s"/>
              <a:t>Propósito del proyecto</a:t>
            </a:r>
            <a:endParaRPr/>
          </a:p>
          <a:p>
            <a:pPr indent="-311150" lvl="0" marL="457200" rtl="0" algn="l">
              <a:spcBef>
                <a:spcPts val="0"/>
              </a:spcBef>
              <a:spcAft>
                <a:spcPts val="0"/>
              </a:spcAft>
              <a:buSzPts val="1300"/>
              <a:buChar char="❏"/>
            </a:pPr>
            <a:r>
              <a:rPr lang="es"/>
              <a:t>Escenario del problema</a:t>
            </a:r>
            <a:endParaRPr/>
          </a:p>
          <a:p>
            <a:pPr indent="-311150" lvl="0" marL="457200" rtl="0" algn="l">
              <a:spcBef>
                <a:spcPts val="0"/>
              </a:spcBef>
              <a:spcAft>
                <a:spcPts val="0"/>
              </a:spcAft>
              <a:buSzPts val="1300"/>
              <a:buChar char="❏"/>
            </a:pPr>
            <a:r>
              <a:rPr lang="es"/>
              <a:t>Esquema de solución</a:t>
            </a:r>
            <a:endParaRPr/>
          </a:p>
          <a:p>
            <a:pPr indent="-311150" lvl="0" marL="457200" rtl="0" algn="l">
              <a:spcBef>
                <a:spcPts val="0"/>
              </a:spcBef>
              <a:spcAft>
                <a:spcPts val="0"/>
              </a:spcAft>
              <a:buSzPts val="1300"/>
              <a:buChar char="❏"/>
            </a:pPr>
            <a:r>
              <a:rPr lang="es"/>
              <a:t>Organización de trabajo</a:t>
            </a:r>
            <a:endParaRPr/>
          </a:p>
          <a:p>
            <a:pPr indent="-311150" lvl="0" marL="457200" rtl="0" algn="l">
              <a:spcBef>
                <a:spcPts val="0"/>
              </a:spcBef>
              <a:spcAft>
                <a:spcPts val="0"/>
              </a:spcAft>
              <a:buSzPts val="1300"/>
              <a:buChar char="❏"/>
            </a:pPr>
            <a:r>
              <a:rPr lang="es"/>
              <a:t>Planificación de procesos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16"/>
          <p:cNvSpPr txBox="1"/>
          <p:nvPr>
            <p:ph type="title"/>
          </p:nvPr>
        </p:nvSpPr>
        <p:spPr>
          <a:xfrm>
            <a:off x="2355625" y="221125"/>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s" u="sng"/>
              <a:t>Escenario del problema</a:t>
            </a:r>
            <a:endParaRPr b="1" u="sng"/>
          </a:p>
        </p:txBody>
      </p:sp>
      <p:sp>
        <p:nvSpPr>
          <p:cNvPr id="158" name="Google Shape;158;p16"/>
          <p:cNvSpPr txBox="1"/>
          <p:nvPr>
            <p:ph idx="1" type="body"/>
          </p:nvPr>
        </p:nvSpPr>
        <p:spPr>
          <a:xfrm>
            <a:off x="1001600" y="826875"/>
            <a:ext cx="7085400" cy="3693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s"/>
              <a:t>Las personas que presentan discapacidad de sordomudo se enfrentan diariamente a dificultades para comunicarse con el resto de personas, ya que, la gran mayoría de la población no suele manejarse con distintos tipos de lenguajes, más aún si se trata de lenguaje de señas. Entre las dudas que surgen a esta disyuntiva:</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
        <p:nvSpPr>
          <p:cNvPr id="159" name="Google Shape;159;p16"/>
          <p:cNvSpPr txBox="1"/>
          <p:nvPr>
            <p:ph idx="1" type="body"/>
          </p:nvPr>
        </p:nvSpPr>
        <p:spPr>
          <a:xfrm>
            <a:off x="1529075" y="2174625"/>
            <a:ext cx="6235200" cy="1343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s"/>
              <a:t>¿Cómo puede comunicarse o hacerse entender un sordomudo en situaciones cotidianas si su entorno no le entiende, o peor aún, en situaciones de riesgo no puedan entenderle?</a:t>
            </a:r>
            <a:endParaRPr/>
          </a:p>
          <a:p>
            <a:pPr indent="0" lvl="0" marL="0" rtl="0" algn="l">
              <a:spcBef>
                <a:spcPts val="1200"/>
              </a:spcBef>
              <a:spcAft>
                <a:spcPts val="1200"/>
              </a:spcAft>
              <a:buNone/>
            </a:pPr>
            <a:r>
              <a:t/>
            </a:r>
            <a:endParaRPr/>
          </a:p>
        </p:txBody>
      </p:sp>
      <p:sp>
        <p:nvSpPr>
          <p:cNvPr id="160" name="Google Shape;160;p16"/>
          <p:cNvSpPr txBox="1"/>
          <p:nvPr/>
        </p:nvSpPr>
        <p:spPr>
          <a:xfrm>
            <a:off x="1529075" y="3179625"/>
            <a:ext cx="5425500" cy="1459200"/>
          </a:xfrm>
          <a:prstGeom prst="rect">
            <a:avLst/>
          </a:prstGeom>
          <a:noFill/>
          <a:ln>
            <a:noFill/>
          </a:ln>
        </p:spPr>
        <p:txBody>
          <a:bodyPr anchorCtr="0" anchor="t" bIns="91425" lIns="91425" spcFirstLastPara="1" rIns="91425" wrap="square" tIns="91425">
            <a:spAutoFit/>
          </a:bodyPr>
          <a:lstStyle/>
          <a:p>
            <a:pPr indent="-311150" lvl="0" marL="457200" rtl="0" algn="l">
              <a:lnSpc>
                <a:spcPct val="115000"/>
              </a:lnSpc>
              <a:spcBef>
                <a:spcPts val="0"/>
              </a:spcBef>
              <a:spcAft>
                <a:spcPts val="0"/>
              </a:spcAft>
              <a:buClr>
                <a:schemeClr val="lt1"/>
              </a:buClr>
              <a:buSzPts val="1300"/>
              <a:buFont typeface="Lato"/>
              <a:buChar char="●"/>
            </a:pPr>
            <a:r>
              <a:rPr lang="es" sz="1300">
                <a:solidFill>
                  <a:schemeClr val="lt1"/>
                </a:solidFill>
                <a:latin typeface="Lato"/>
                <a:ea typeface="Lato"/>
                <a:cs typeface="Lato"/>
                <a:sym typeface="Lato"/>
              </a:rPr>
              <a:t>Por lo general las soluciones que reciben las personas con este tipo de discapacidad son muy inexactas y confusas, tales como:</a:t>
            </a:r>
            <a:endParaRPr sz="1300">
              <a:solidFill>
                <a:schemeClr val="lt1"/>
              </a:solidFill>
              <a:latin typeface="Lato"/>
              <a:ea typeface="Lato"/>
              <a:cs typeface="Lato"/>
              <a:sym typeface="Lato"/>
            </a:endParaRPr>
          </a:p>
          <a:p>
            <a:pPr indent="-311150" lvl="0" marL="457200" rtl="0" algn="l">
              <a:lnSpc>
                <a:spcPct val="115000"/>
              </a:lnSpc>
              <a:spcBef>
                <a:spcPts val="0"/>
              </a:spcBef>
              <a:spcAft>
                <a:spcPts val="0"/>
              </a:spcAft>
              <a:buClr>
                <a:schemeClr val="lt1"/>
              </a:buClr>
              <a:buSzPts val="1300"/>
              <a:buFont typeface="Lato"/>
              <a:buChar char="●"/>
            </a:pPr>
            <a:r>
              <a:rPr lang="es" sz="1300">
                <a:solidFill>
                  <a:schemeClr val="lt1"/>
                </a:solidFill>
                <a:latin typeface="Lato"/>
                <a:ea typeface="Lato"/>
                <a:cs typeface="Lato"/>
                <a:sym typeface="Lato"/>
              </a:rPr>
              <a:t>El simple hecho de dar instrucciones básicas es dificultoso para las personas que no entienden el lenguaje de señas.</a:t>
            </a:r>
            <a:endParaRPr sz="1300">
              <a:solidFill>
                <a:schemeClr val="lt1"/>
              </a:solidFill>
              <a:latin typeface="Lato"/>
              <a:ea typeface="Lato"/>
              <a:cs typeface="Lato"/>
              <a:sym typeface="Lato"/>
            </a:endParaRPr>
          </a:p>
          <a:p>
            <a:pPr indent="0" lvl="0" marL="0" rtl="0" algn="l">
              <a:lnSpc>
                <a:spcPct val="115000"/>
              </a:lnSpc>
              <a:spcBef>
                <a:spcPts val="1200"/>
              </a:spcBef>
              <a:spcAft>
                <a:spcPts val="1200"/>
              </a:spcAft>
              <a:buNone/>
            </a:pPr>
            <a:r>
              <a:t/>
            </a:r>
            <a:endParaRPr sz="1300">
              <a:solidFill>
                <a:schemeClr val="lt1"/>
              </a:solidFill>
              <a:latin typeface="Lato"/>
              <a:ea typeface="Lato"/>
              <a:cs typeface="Lato"/>
              <a:sym typeface="Lato"/>
            </a:endParaRPr>
          </a:p>
        </p:txBody>
      </p:sp>
      <p:pic>
        <p:nvPicPr>
          <p:cNvPr id="161" name="Google Shape;161;p16"/>
          <p:cNvPicPr preferRelativeResize="0"/>
          <p:nvPr/>
        </p:nvPicPr>
        <p:blipFill>
          <a:blip r:embed="rId3">
            <a:alphaModFix/>
          </a:blip>
          <a:stretch>
            <a:fillRect/>
          </a:stretch>
        </p:blipFill>
        <p:spPr>
          <a:xfrm>
            <a:off x="7350000" y="3295725"/>
            <a:ext cx="1343100" cy="13431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17"/>
          <p:cNvSpPr txBox="1"/>
          <p:nvPr>
            <p:ph type="title"/>
          </p:nvPr>
        </p:nvSpPr>
        <p:spPr>
          <a:xfrm>
            <a:off x="1414800" y="123025"/>
            <a:ext cx="6314400" cy="914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s" u="sng"/>
              <a:t>Escenario de problema</a:t>
            </a:r>
            <a:endParaRPr b="1" u="sng"/>
          </a:p>
        </p:txBody>
      </p:sp>
      <p:pic>
        <p:nvPicPr>
          <p:cNvPr id="167" name="Google Shape;167;p17"/>
          <p:cNvPicPr preferRelativeResize="0"/>
          <p:nvPr/>
        </p:nvPicPr>
        <p:blipFill>
          <a:blip r:embed="rId3">
            <a:alphaModFix/>
          </a:blip>
          <a:stretch>
            <a:fillRect/>
          </a:stretch>
        </p:blipFill>
        <p:spPr>
          <a:xfrm>
            <a:off x="1571600" y="703975"/>
            <a:ext cx="6000822" cy="43493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pic>
        <p:nvPicPr>
          <p:cNvPr id="172" name="Google Shape;172;p18"/>
          <p:cNvPicPr preferRelativeResize="0"/>
          <p:nvPr/>
        </p:nvPicPr>
        <p:blipFill>
          <a:blip r:embed="rId3">
            <a:alphaModFix/>
          </a:blip>
          <a:stretch>
            <a:fillRect/>
          </a:stretch>
        </p:blipFill>
        <p:spPr>
          <a:xfrm>
            <a:off x="2365200" y="705625"/>
            <a:ext cx="4413600" cy="4118951"/>
          </a:xfrm>
          <a:prstGeom prst="rect">
            <a:avLst/>
          </a:prstGeom>
          <a:noFill/>
          <a:ln>
            <a:noFill/>
          </a:ln>
        </p:spPr>
      </p:pic>
      <p:sp>
        <p:nvSpPr>
          <p:cNvPr id="173" name="Google Shape;173;p18"/>
          <p:cNvSpPr txBox="1"/>
          <p:nvPr/>
        </p:nvSpPr>
        <p:spPr>
          <a:xfrm>
            <a:off x="2535150" y="64425"/>
            <a:ext cx="4073700" cy="554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s" sz="2400" u="sng">
                <a:solidFill>
                  <a:schemeClr val="lt1"/>
                </a:solidFill>
                <a:latin typeface="Montserrat"/>
                <a:ea typeface="Montserrat"/>
                <a:cs typeface="Montserrat"/>
                <a:sym typeface="Montserrat"/>
              </a:rPr>
              <a:t>Escenario de solucion</a:t>
            </a:r>
            <a:endParaRPr b="1" sz="2400" u="sng">
              <a:solidFill>
                <a:schemeClr val="lt1"/>
              </a:solidFill>
              <a:latin typeface="Montserrat"/>
              <a:ea typeface="Montserrat"/>
              <a:cs typeface="Montserrat"/>
              <a:sym typeface="Montserra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19"/>
          <p:cNvSpPr txBox="1"/>
          <p:nvPr>
            <p:ph idx="1" type="body"/>
          </p:nvPr>
        </p:nvSpPr>
        <p:spPr>
          <a:xfrm>
            <a:off x="446550" y="1494400"/>
            <a:ext cx="3642900" cy="18441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s"/>
              <a:t>Se puede mantener activo de forma autónoma por baterías.</a:t>
            </a:r>
            <a:endParaRPr/>
          </a:p>
          <a:p>
            <a:pPr indent="0" lvl="0" marL="457200" rtl="0" algn="l">
              <a:spcBef>
                <a:spcPts val="1200"/>
              </a:spcBef>
              <a:spcAft>
                <a:spcPts val="1200"/>
              </a:spcAft>
              <a:buNone/>
            </a:pPr>
            <a:r>
              <a:t/>
            </a:r>
            <a:endParaRPr/>
          </a:p>
        </p:txBody>
      </p:sp>
      <p:sp>
        <p:nvSpPr>
          <p:cNvPr id="179" name="Google Shape;179;p19"/>
          <p:cNvSpPr txBox="1"/>
          <p:nvPr>
            <p:ph type="title"/>
          </p:nvPr>
        </p:nvSpPr>
        <p:spPr>
          <a:xfrm>
            <a:off x="1057050" y="645400"/>
            <a:ext cx="2421900" cy="84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s" u="sng"/>
              <a:t>Suposiciones </a:t>
            </a:r>
            <a:endParaRPr b="1" u="sng"/>
          </a:p>
        </p:txBody>
      </p:sp>
      <p:sp>
        <p:nvSpPr>
          <p:cNvPr id="180" name="Google Shape;180;p19"/>
          <p:cNvSpPr txBox="1"/>
          <p:nvPr>
            <p:ph type="title"/>
          </p:nvPr>
        </p:nvSpPr>
        <p:spPr>
          <a:xfrm>
            <a:off x="4572000" y="645400"/>
            <a:ext cx="2297700" cy="5655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s" u="sng"/>
              <a:t>R</a:t>
            </a:r>
            <a:r>
              <a:rPr b="1" lang="es" u="sng"/>
              <a:t>estricciones</a:t>
            </a:r>
            <a:endParaRPr b="1" u="sng"/>
          </a:p>
        </p:txBody>
      </p:sp>
      <p:sp>
        <p:nvSpPr>
          <p:cNvPr id="181" name="Google Shape;181;p19"/>
          <p:cNvSpPr txBox="1"/>
          <p:nvPr>
            <p:ph idx="1" type="body"/>
          </p:nvPr>
        </p:nvSpPr>
        <p:spPr>
          <a:xfrm>
            <a:off x="4572000" y="1494400"/>
            <a:ext cx="4156500" cy="28920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s"/>
              <a:t>Contemplación en un lapso de tiempo de entrenamiento para que el usuario domine el aparato.</a:t>
            </a:r>
            <a:endParaRPr/>
          </a:p>
          <a:p>
            <a:pPr indent="-311150" lvl="0" marL="457200" rtl="0" algn="l">
              <a:spcBef>
                <a:spcPts val="0"/>
              </a:spcBef>
              <a:spcAft>
                <a:spcPts val="0"/>
              </a:spcAft>
              <a:buSzPts val="1300"/>
              <a:buChar char="●"/>
            </a:pPr>
            <a:r>
              <a:rPr lang="es"/>
              <a:t>Es esencial asignar un tiempo límite para realizar el proyecto.</a:t>
            </a:r>
            <a:endParaRPr/>
          </a:p>
          <a:p>
            <a:pPr indent="-311150" lvl="0" marL="457200" rtl="0" algn="l">
              <a:spcBef>
                <a:spcPts val="0"/>
              </a:spcBef>
              <a:spcAft>
                <a:spcPts val="0"/>
              </a:spcAft>
              <a:buSzPts val="1300"/>
              <a:buChar char="●"/>
            </a:pPr>
            <a:r>
              <a:rPr lang="es"/>
              <a:t>Presupuesto o capital para la realización del proyecto.</a:t>
            </a:r>
            <a:endParaRPr/>
          </a:p>
          <a:p>
            <a:pPr indent="-311150" lvl="0" marL="457200" rtl="0" algn="l">
              <a:spcBef>
                <a:spcPts val="0"/>
              </a:spcBef>
              <a:spcAft>
                <a:spcPts val="0"/>
              </a:spcAft>
              <a:buSzPts val="1300"/>
              <a:buChar char="●"/>
            </a:pPr>
            <a:r>
              <a:rPr lang="es"/>
              <a:t>Dependencia de electricidad constante.</a:t>
            </a:r>
            <a:endParaRPr/>
          </a:p>
          <a:p>
            <a:pPr indent="0" lvl="0" marL="457200" rtl="0" algn="l">
              <a:spcBef>
                <a:spcPts val="1200"/>
              </a:spcBef>
              <a:spcAft>
                <a:spcPts val="1200"/>
              </a:spcAft>
              <a:buNone/>
            </a:pPr>
            <a:r>
              <a:t/>
            </a:r>
            <a:endParaRPr/>
          </a:p>
        </p:txBody>
      </p:sp>
      <p:grpSp>
        <p:nvGrpSpPr>
          <p:cNvPr id="182" name="Google Shape;182;p19"/>
          <p:cNvGrpSpPr/>
          <p:nvPr/>
        </p:nvGrpSpPr>
        <p:grpSpPr>
          <a:xfrm>
            <a:off x="1057050" y="2771325"/>
            <a:ext cx="1844101" cy="2017455"/>
            <a:chOff x="1057050" y="2771325"/>
            <a:chExt cx="1844101" cy="2017455"/>
          </a:xfrm>
        </p:grpSpPr>
        <p:pic>
          <p:nvPicPr>
            <p:cNvPr id="183" name="Google Shape;183;p19"/>
            <p:cNvPicPr preferRelativeResize="0"/>
            <p:nvPr/>
          </p:nvPicPr>
          <p:blipFill>
            <a:blip r:embed="rId3">
              <a:alphaModFix/>
            </a:blip>
            <a:stretch>
              <a:fillRect/>
            </a:stretch>
          </p:blipFill>
          <p:spPr>
            <a:xfrm>
              <a:off x="1057050" y="2771325"/>
              <a:ext cx="1844100" cy="1844100"/>
            </a:xfrm>
            <a:prstGeom prst="rect">
              <a:avLst/>
            </a:prstGeom>
            <a:noFill/>
            <a:ln>
              <a:noFill/>
            </a:ln>
          </p:spPr>
        </p:pic>
        <p:pic>
          <p:nvPicPr>
            <p:cNvPr id="184" name="Google Shape;184;p19"/>
            <p:cNvPicPr preferRelativeResize="0"/>
            <p:nvPr/>
          </p:nvPicPr>
          <p:blipFill>
            <a:blip r:embed="rId4">
              <a:alphaModFix/>
            </a:blip>
            <a:stretch>
              <a:fillRect/>
            </a:stretch>
          </p:blipFill>
          <p:spPr>
            <a:xfrm rot="823232">
              <a:off x="2075656" y="3963285"/>
              <a:ext cx="747511" cy="747511"/>
            </a:xfrm>
            <a:prstGeom prst="rect">
              <a:avLst/>
            </a:prstGeom>
            <a:noFill/>
            <a:ln>
              <a:noFill/>
            </a:ln>
          </p:spPr>
        </p:pic>
      </p:gr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20"/>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s" u="sng"/>
              <a:t>Roles y responsables</a:t>
            </a:r>
            <a:endParaRPr b="1" u="sng"/>
          </a:p>
        </p:txBody>
      </p:sp>
      <p:graphicFrame>
        <p:nvGraphicFramePr>
          <p:cNvPr id="190" name="Google Shape;190;p20"/>
          <p:cNvGraphicFramePr/>
          <p:nvPr/>
        </p:nvGraphicFramePr>
        <p:xfrm>
          <a:off x="2728913" y="1654175"/>
          <a:ext cx="3000000" cy="3000000"/>
        </p:xfrm>
        <a:graphic>
          <a:graphicData uri="http://schemas.openxmlformats.org/drawingml/2006/table">
            <a:tbl>
              <a:tblPr>
                <a:noFill/>
                <a:tableStyleId>{C448CAA7-1138-4E01-ABFE-A28968B15C99}</a:tableStyleId>
              </a:tblPr>
              <a:tblGrid>
                <a:gridCol w="2028825"/>
                <a:gridCol w="1657350"/>
              </a:tblGrid>
              <a:tr h="12700">
                <a:tc>
                  <a:txBody>
                    <a:bodyPr/>
                    <a:lstStyle/>
                    <a:p>
                      <a:pPr indent="0" lvl="0" marL="0" rtl="0" algn="l">
                        <a:spcBef>
                          <a:spcPts val="0"/>
                        </a:spcBef>
                        <a:spcAft>
                          <a:spcPts val="0"/>
                        </a:spcAft>
                        <a:buNone/>
                      </a:pPr>
                      <a:r>
                        <a:rPr lang="es" sz="1100">
                          <a:solidFill>
                            <a:schemeClr val="lt1"/>
                          </a:solidFill>
                          <a:latin typeface="Calibri"/>
                          <a:ea typeface="Calibri"/>
                          <a:cs typeface="Calibri"/>
                          <a:sym typeface="Calibri"/>
                        </a:rPr>
                        <a:t>Roles</a:t>
                      </a:r>
                      <a:endParaRPr sz="1100">
                        <a:solidFill>
                          <a:schemeClr val="lt1"/>
                        </a:solidFill>
                        <a:latin typeface="Calibri"/>
                        <a:ea typeface="Calibri"/>
                        <a:cs typeface="Calibri"/>
                        <a:sym typeface="Calibri"/>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4F81BD"/>
                    </a:solidFill>
                  </a:tcPr>
                </a:tc>
                <a:tc>
                  <a:txBody>
                    <a:bodyPr/>
                    <a:lstStyle/>
                    <a:p>
                      <a:pPr indent="0" lvl="0" marL="0" rtl="0" algn="l">
                        <a:spcBef>
                          <a:spcPts val="0"/>
                        </a:spcBef>
                        <a:spcAft>
                          <a:spcPts val="0"/>
                        </a:spcAft>
                        <a:buNone/>
                      </a:pPr>
                      <a:r>
                        <a:rPr lang="es" sz="1100">
                          <a:solidFill>
                            <a:schemeClr val="lt1"/>
                          </a:solidFill>
                          <a:latin typeface="Calibri"/>
                          <a:ea typeface="Calibri"/>
                          <a:cs typeface="Calibri"/>
                          <a:sym typeface="Calibri"/>
                        </a:rPr>
                        <a:t>Responsables</a:t>
                      </a:r>
                      <a:endParaRPr sz="1100">
                        <a:solidFill>
                          <a:schemeClr val="lt1"/>
                        </a:solidFill>
                        <a:latin typeface="Calibri"/>
                        <a:ea typeface="Calibri"/>
                        <a:cs typeface="Calibri"/>
                        <a:sym typeface="Calibri"/>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4F81BD"/>
                    </a:solidFill>
                  </a:tcPr>
                </a:tc>
              </a:tr>
              <a:tr h="12700">
                <a:tc>
                  <a:txBody>
                    <a:bodyPr/>
                    <a:lstStyle/>
                    <a:p>
                      <a:pPr indent="0" lvl="0" marL="0" rtl="0" algn="l">
                        <a:spcBef>
                          <a:spcPts val="0"/>
                        </a:spcBef>
                        <a:spcAft>
                          <a:spcPts val="0"/>
                        </a:spcAft>
                        <a:buNone/>
                      </a:pPr>
                      <a:r>
                        <a:rPr lang="es" sz="1100">
                          <a:solidFill>
                            <a:schemeClr val="lt1"/>
                          </a:solidFill>
                          <a:latin typeface="Calibri"/>
                          <a:ea typeface="Calibri"/>
                          <a:cs typeface="Calibri"/>
                          <a:sym typeface="Calibri"/>
                        </a:rPr>
                        <a:t>Líder</a:t>
                      </a:r>
                      <a:endParaRPr sz="1100">
                        <a:solidFill>
                          <a:schemeClr val="lt1"/>
                        </a:solidFill>
                        <a:latin typeface="Calibri"/>
                        <a:ea typeface="Calibri"/>
                        <a:cs typeface="Calibri"/>
                        <a:sym typeface="Calibri"/>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l">
                        <a:spcBef>
                          <a:spcPts val="0"/>
                        </a:spcBef>
                        <a:spcAft>
                          <a:spcPts val="0"/>
                        </a:spcAft>
                        <a:buNone/>
                      </a:pPr>
                      <a:r>
                        <a:rPr lang="es" sz="1100">
                          <a:solidFill>
                            <a:schemeClr val="lt1"/>
                          </a:solidFill>
                          <a:latin typeface="Calibri"/>
                          <a:ea typeface="Calibri"/>
                          <a:cs typeface="Calibri"/>
                          <a:sym typeface="Calibri"/>
                        </a:rPr>
                        <a:t>Ivan Callasaya</a:t>
                      </a:r>
                      <a:endParaRPr sz="1100">
                        <a:solidFill>
                          <a:schemeClr val="lt1"/>
                        </a:solidFill>
                        <a:latin typeface="Calibri"/>
                        <a:ea typeface="Calibri"/>
                        <a:cs typeface="Calibri"/>
                        <a:sym typeface="Calibri"/>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12700">
                <a:tc>
                  <a:txBody>
                    <a:bodyPr/>
                    <a:lstStyle/>
                    <a:p>
                      <a:pPr indent="0" lvl="0" marL="0" rtl="0" algn="l">
                        <a:spcBef>
                          <a:spcPts val="0"/>
                        </a:spcBef>
                        <a:spcAft>
                          <a:spcPts val="0"/>
                        </a:spcAft>
                        <a:buNone/>
                      </a:pPr>
                      <a:r>
                        <a:rPr lang="es" sz="1100">
                          <a:solidFill>
                            <a:schemeClr val="lt1"/>
                          </a:solidFill>
                          <a:latin typeface="Calibri"/>
                          <a:ea typeface="Calibri"/>
                          <a:cs typeface="Calibri"/>
                          <a:sym typeface="Calibri"/>
                        </a:rPr>
                        <a:t>Programador</a:t>
                      </a:r>
                      <a:endParaRPr sz="1100">
                        <a:solidFill>
                          <a:schemeClr val="lt1"/>
                        </a:solidFill>
                        <a:latin typeface="Calibri"/>
                        <a:ea typeface="Calibri"/>
                        <a:cs typeface="Calibri"/>
                        <a:sym typeface="Calibri"/>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l">
                        <a:spcBef>
                          <a:spcPts val="0"/>
                        </a:spcBef>
                        <a:spcAft>
                          <a:spcPts val="0"/>
                        </a:spcAft>
                        <a:buNone/>
                      </a:pPr>
                      <a:r>
                        <a:rPr lang="es" sz="1100">
                          <a:solidFill>
                            <a:schemeClr val="lt1"/>
                          </a:solidFill>
                          <a:latin typeface="Calibri"/>
                          <a:ea typeface="Calibri"/>
                          <a:cs typeface="Calibri"/>
                          <a:sym typeface="Calibri"/>
                        </a:rPr>
                        <a:t>Ivan Callasaya</a:t>
                      </a:r>
                      <a:endParaRPr sz="1100">
                        <a:solidFill>
                          <a:schemeClr val="lt1"/>
                        </a:solidFill>
                        <a:latin typeface="Calibri"/>
                        <a:ea typeface="Calibri"/>
                        <a:cs typeface="Calibri"/>
                        <a:sym typeface="Calibri"/>
                      </a:endParaRPr>
                    </a:p>
                    <a:p>
                      <a:pPr indent="0" lvl="0" marL="0" rtl="0" algn="l">
                        <a:spcBef>
                          <a:spcPts val="0"/>
                        </a:spcBef>
                        <a:spcAft>
                          <a:spcPts val="0"/>
                        </a:spcAft>
                        <a:buNone/>
                      </a:pPr>
                      <a:r>
                        <a:rPr lang="es" sz="1100">
                          <a:solidFill>
                            <a:schemeClr val="lt1"/>
                          </a:solidFill>
                          <a:latin typeface="Calibri"/>
                          <a:ea typeface="Calibri"/>
                          <a:cs typeface="Calibri"/>
                          <a:sym typeface="Calibri"/>
                        </a:rPr>
                        <a:t>Jorge Gutierrez</a:t>
                      </a:r>
                      <a:endParaRPr sz="1100">
                        <a:solidFill>
                          <a:schemeClr val="lt1"/>
                        </a:solidFill>
                        <a:latin typeface="Calibri"/>
                        <a:ea typeface="Calibri"/>
                        <a:cs typeface="Calibri"/>
                        <a:sym typeface="Calibri"/>
                      </a:endParaRPr>
                    </a:p>
                    <a:p>
                      <a:pPr indent="0" lvl="0" marL="0" rtl="0" algn="l">
                        <a:spcBef>
                          <a:spcPts val="0"/>
                        </a:spcBef>
                        <a:spcAft>
                          <a:spcPts val="0"/>
                        </a:spcAft>
                        <a:buNone/>
                      </a:pPr>
                      <a:r>
                        <a:rPr lang="es" sz="1100">
                          <a:solidFill>
                            <a:schemeClr val="lt1"/>
                          </a:solidFill>
                          <a:latin typeface="Calibri"/>
                          <a:ea typeface="Calibri"/>
                          <a:cs typeface="Calibri"/>
                          <a:sym typeface="Calibri"/>
                        </a:rPr>
                        <a:t>Fabian Flores</a:t>
                      </a:r>
                      <a:endParaRPr sz="1100">
                        <a:solidFill>
                          <a:schemeClr val="lt1"/>
                        </a:solidFill>
                        <a:latin typeface="Calibri"/>
                        <a:ea typeface="Calibri"/>
                        <a:cs typeface="Calibri"/>
                        <a:sym typeface="Calibri"/>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12700">
                <a:tc>
                  <a:txBody>
                    <a:bodyPr/>
                    <a:lstStyle/>
                    <a:p>
                      <a:pPr indent="0" lvl="0" marL="0" rtl="0" algn="l">
                        <a:spcBef>
                          <a:spcPts val="0"/>
                        </a:spcBef>
                        <a:spcAft>
                          <a:spcPts val="0"/>
                        </a:spcAft>
                        <a:buNone/>
                      </a:pPr>
                      <a:r>
                        <a:rPr lang="es" sz="1100">
                          <a:solidFill>
                            <a:schemeClr val="lt1"/>
                          </a:solidFill>
                          <a:latin typeface="Calibri"/>
                          <a:ea typeface="Calibri"/>
                          <a:cs typeface="Calibri"/>
                          <a:sym typeface="Calibri"/>
                        </a:rPr>
                        <a:t>Diseño</a:t>
                      </a:r>
                      <a:endParaRPr sz="1100">
                        <a:solidFill>
                          <a:schemeClr val="lt1"/>
                        </a:solidFill>
                        <a:latin typeface="Calibri"/>
                        <a:ea typeface="Calibri"/>
                        <a:cs typeface="Calibri"/>
                        <a:sym typeface="Calibri"/>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l">
                        <a:spcBef>
                          <a:spcPts val="0"/>
                        </a:spcBef>
                        <a:spcAft>
                          <a:spcPts val="0"/>
                        </a:spcAft>
                        <a:buNone/>
                      </a:pPr>
                      <a:r>
                        <a:rPr lang="es" sz="1100">
                          <a:solidFill>
                            <a:schemeClr val="lt1"/>
                          </a:solidFill>
                          <a:latin typeface="Calibri"/>
                          <a:ea typeface="Calibri"/>
                          <a:cs typeface="Calibri"/>
                          <a:sym typeface="Calibri"/>
                        </a:rPr>
                        <a:t>Jorge Gutierrez</a:t>
                      </a:r>
                      <a:endParaRPr sz="1100">
                        <a:solidFill>
                          <a:schemeClr val="lt1"/>
                        </a:solidFill>
                        <a:latin typeface="Calibri"/>
                        <a:ea typeface="Calibri"/>
                        <a:cs typeface="Calibri"/>
                        <a:sym typeface="Calibri"/>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12700">
                <a:tc>
                  <a:txBody>
                    <a:bodyPr/>
                    <a:lstStyle/>
                    <a:p>
                      <a:pPr indent="0" lvl="0" marL="0" rtl="0" algn="l">
                        <a:spcBef>
                          <a:spcPts val="0"/>
                        </a:spcBef>
                        <a:spcAft>
                          <a:spcPts val="0"/>
                        </a:spcAft>
                        <a:buNone/>
                      </a:pPr>
                      <a:r>
                        <a:rPr lang="es" sz="1100">
                          <a:solidFill>
                            <a:schemeClr val="lt1"/>
                          </a:solidFill>
                          <a:latin typeface="Calibri"/>
                          <a:ea typeface="Calibri"/>
                          <a:cs typeface="Calibri"/>
                          <a:sym typeface="Calibri"/>
                        </a:rPr>
                        <a:t>Documentador</a:t>
                      </a:r>
                      <a:endParaRPr sz="1100">
                        <a:solidFill>
                          <a:schemeClr val="lt1"/>
                        </a:solidFill>
                        <a:latin typeface="Calibri"/>
                        <a:ea typeface="Calibri"/>
                        <a:cs typeface="Calibri"/>
                        <a:sym typeface="Calibri"/>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l">
                        <a:spcBef>
                          <a:spcPts val="0"/>
                        </a:spcBef>
                        <a:spcAft>
                          <a:spcPts val="0"/>
                        </a:spcAft>
                        <a:buNone/>
                      </a:pPr>
                      <a:r>
                        <a:rPr lang="es" sz="1100">
                          <a:solidFill>
                            <a:schemeClr val="lt1"/>
                          </a:solidFill>
                          <a:latin typeface="Calibri"/>
                          <a:ea typeface="Calibri"/>
                          <a:cs typeface="Calibri"/>
                          <a:sym typeface="Calibri"/>
                        </a:rPr>
                        <a:t>Fabian Flores</a:t>
                      </a:r>
                      <a:endParaRPr sz="1100">
                        <a:solidFill>
                          <a:schemeClr val="lt1"/>
                        </a:solidFill>
                        <a:latin typeface="Calibri"/>
                        <a:ea typeface="Calibri"/>
                        <a:cs typeface="Calibri"/>
                        <a:sym typeface="Calibri"/>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21"/>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s" u="sng"/>
              <a:t>Planificación inicial del proyecto</a:t>
            </a:r>
            <a:endParaRPr b="1" u="sng"/>
          </a:p>
        </p:txBody>
      </p:sp>
      <p:sp>
        <p:nvSpPr>
          <p:cNvPr id="196" name="Google Shape;196;p21"/>
          <p:cNvSpPr txBox="1"/>
          <p:nvPr>
            <p:ph type="title"/>
          </p:nvPr>
        </p:nvSpPr>
        <p:spPr>
          <a:xfrm>
            <a:off x="1163425" y="1430375"/>
            <a:ext cx="2496600" cy="914100"/>
          </a:xfrm>
          <a:prstGeom prst="rect">
            <a:avLst/>
          </a:prstGeom>
        </p:spPr>
        <p:txBody>
          <a:bodyPr anchorCtr="0" anchor="t" bIns="91425" lIns="91425" spcFirstLastPara="1" rIns="91425" wrap="square" tIns="91425">
            <a:normAutofit/>
          </a:bodyPr>
          <a:lstStyle/>
          <a:p>
            <a:pPr indent="-330200" lvl="0" marL="457200" rtl="0" algn="l">
              <a:spcBef>
                <a:spcPts val="0"/>
              </a:spcBef>
              <a:spcAft>
                <a:spcPts val="0"/>
              </a:spcAft>
              <a:buSzPts val="1600"/>
              <a:buChar char="●"/>
            </a:pPr>
            <a:r>
              <a:rPr b="1" lang="es" sz="1600"/>
              <a:t>Planificación de estimaciones:</a:t>
            </a:r>
            <a:endParaRPr b="1" sz="1600"/>
          </a:p>
        </p:txBody>
      </p:sp>
      <p:graphicFrame>
        <p:nvGraphicFramePr>
          <p:cNvPr id="197" name="Google Shape;197;p21"/>
          <p:cNvGraphicFramePr/>
          <p:nvPr/>
        </p:nvGraphicFramePr>
        <p:xfrm>
          <a:off x="4774475" y="2222050"/>
          <a:ext cx="3000000" cy="3000000"/>
        </p:xfrm>
        <a:graphic>
          <a:graphicData uri="http://schemas.openxmlformats.org/drawingml/2006/table">
            <a:tbl>
              <a:tblPr>
                <a:noFill/>
                <a:tableStyleId>{C448CAA7-1138-4E01-ABFE-A28968B15C99}</a:tableStyleId>
              </a:tblPr>
              <a:tblGrid>
                <a:gridCol w="2038350"/>
                <a:gridCol w="1704975"/>
              </a:tblGrid>
              <a:tr h="12700">
                <a:tc>
                  <a:txBody>
                    <a:bodyPr/>
                    <a:lstStyle/>
                    <a:p>
                      <a:pPr indent="0" lvl="0" marL="0" rtl="0" algn="ctr">
                        <a:spcBef>
                          <a:spcPts val="0"/>
                        </a:spcBef>
                        <a:spcAft>
                          <a:spcPts val="0"/>
                        </a:spcAft>
                        <a:buNone/>
                      </a:pPr>
                      <a:r>
                        <a:rPr b="1" lang="es" sz="1100">
                          <a:solidFill>
                            <a:schemeClr val="lt1"/>
                          </a:solidFill>
                          <a:latin typeface="Cambria"/>
                          <a:ea typeface="Cambria"/>
                          <a:cs typeface="Cambria"/>
                          <a:sym typeface="Cambria"/>
                        </a:rPr>
                        <a:t>Cargo</a:t>
                      </a:r>
                      <a:endParaRPr b="1"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4F81BD"/>
                    </a:solidFill>
                  </a:tcPr>
                </a:tc>
                <a:tc>
                  <a:txBody>
                    <a:bodyPr/>
                    <a:lstStyle/>
                    <a:p>
                      <a:pPr indent="0" lvl="0" marL="0" rtl="0" algn="ctr">
                        <a:spcBef>
                          <a:spcPts val="0"/>
                        </a:spcBef>
                        <a:spcAft>
                          <a:spcPts val="0"/>
                        </a:spcAft>
                        <a:buNone/>
                      </a:pPr>
                      <a:r>
                        <a:rPr b="1" lang="es" sz="1100">
                          <a:solidFill>
                            <a:schemeClr val="lt1"/>
                          </a:solidFill>
                          <a:latin typeface="Cambria"/>
                          <a:ea typeface="Cambria"/>
                          <a:cs typeface="Cambria"/>
                          <a:sym typeface="Cambria"/>
                        </a:rPr>
                        <a:t>Cantidad</a:t>
                      </a:r>
                      <a:endParaRPr b="1"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4F81BD"/>
                    </a:solidFill>
                  </a:tcPr>
                </a:tc>
              </a:tr>
              <a:tr h="12700">
                <a:tc>
                  <a:txBody>
                    <a:bodyPr/>
                    <a:lstStyle/>
                    <a:p>
                      <a:pPr indent="0" lvl="0" marL="0" rtl="0" algn="l">
                        <a:lnSpc>
                          <a:spcPct val="115000"/>
                        </a:lnSpc>
                        <a:spcBef>
                          <a:spcPts val="0"/>
                        </a:spcBef>
                        <a:spcAft>
                          <a:spcPts val="0"/>
                        </a:spcAft>
                        <a:buNone/>
                      </a:pPr>
                      <a:r>
                        <a:rPr lang="es" sz="1100">
                          <a:solidFill>
                            <a:schemeClr val="lt1"/>
                          </a:solidFill>
                          <a:latin typeface="Cambria"/>
                          <a:ea typeface="Cambria"/>
                          <a:cs typeface="Cambria"/>
                          <a:sym typeface="Cambria"/>
                        </a:rPr>
                        <a:t>                         Analistas</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1</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12700">
                <a:tc>
                  <a:txBody>
                    <a:bodyPr/>
                    <a:lstStyle/>
                    <a:p>
                      <a:pPr indent="0" lvl="0" marL="0" rtl="0" algn="l">
                        <a:lnSpc>
                          <a:spcPct val="115000"/>
                        </a:lnSpc>
                        <a:spcBef>
                          <a:spcPts val="0"/>
                        </a:spcBef>
                        <a:spcAft>
                          <a:spcPts val="0"/>
                        </a:spcAft>
                        <a:buNone/>
                      </a:pPr>
                      <a:r>
                        <a:rPr lang="es" sz="1100">
                          <a:solidFill>
                            <a:schemeClr val="lt1"/>
                          </a:solidFill>
                          <a:latin typeface="Cambria"/>
                          <a:ea typeface="Cambria"/>
                          <a:cs typeface="Cambria"/>
                          <a:sym typeface="Cambria"/>
                        </a:rPr>
                        <a:t>                        Diseñador</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1</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12700">
                <a:tc>
                  <a:txBody>
                    <a:bodyPr/>
                    <a:lstStyle/>
                    <a:p>
                      <a:pPr indent="0" lvl="0" marL="0" rtl="0" algn="l">
                        <a:lnSpc>
                          <a:spcPct val="115000"/>
                        </a:lnSpc>
                        <a:spcBef>
                          <a:spcPts val="0"/>
                        </a:spcBef>
                        <a:spcAft>
                          <a:spcPts val="0"/>
                        </a:spcAft>
                        <a:buNone/>
                      </a:pPr>
                      <a:r>
                        <a:rPr lang="es" sz="1100">
                          <a:solidFill>
                            <a:schemeClr val="lt1"/>
                          </a:solidFill>
                          <a:latin typeface="Cambria"/>
                          <a:ea typeface="Cambria"/>
                          <a:cs typeface="Cambria"/>
                          <a:sym typeface="Cambria"/>
                        </a:rPr>
                        <a:t>                      Programador</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1</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12700">
                <a:tc>
                  <a:txBody>
                    <a:bodyPr/>
                    <a:lstStyle/>
                    <a:p>
                      <a:pPr indent="0" lvl="0" marL="0" rtl="0" algn="l">
                        <a:lnSpc>
                          <a:spcPct val="115000"/>
                        </a:lnSpc>
                        <a:spcBef>
                          <a:spcPts val="0"/>
                        </a:spcBef>
                        <a:spcAft>
                          <a:spcPts val="0"/>
                        </a:spcAft>
                        <a:buNone/>
                      </a:pPr>
                      <a:r>
                        <a:rPr lang="es" sz="1100">
                          <a:solidFill>
                            <a:schemeClr val="lt1"/>
                          </a:solidFill>
                          <a:latin typeface="Cambria"/>
                          <a:ea typeface="Cambria"/>
                          <a:cs typeface="Cambria"/>
                          <a:sym typeface="Cambria"/>
                        </a:rPr>
                        <a:t>                   Jefe de Proyecto</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1</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bl>
          </a:graphicData>
        </a:graphic>
      </p:graphicFrame>
      <p:sp>
        <p:nvSpPr>
          <p:cNvPr id="198" name="Google Shape;198;p21"/>
          <p:cNvSpPr txBox="1"/>
          <p:nvPr>
            <p:ph type="title"/>
          </p:nvPr>
        </p:nvSpPr>
        <p:spPr>
          <a:xfrm>
            <a:off x="4774475" y="1430375"/>
            <a:ext cx="3161100" cy="914100"/>
          </a:xfrm>
          <a:prstGeom prst="rect">
            <a:avLst/>
          </a:prstGeom>
        </p:spPr>
        <p:txBody>
          <a:bodyPr anchorCtr="0" anchor="t" bIns="91425" lIns="91425" spcFirstLastPara="1" rIns="91425" wrap="square" tIns="91425">
            <a:normAutofit/>
          </a:bodyPr>
          <a:lstStyle/>
          <a:p>
            <a:pPr indent="-330200" lvl="0" marL="457200" rtl="0" algn="l">
              <a:spcBef>
                <a:spcPts val="0"/>
              </a:spcBef>
              <a:spcAft>
                <a:spcPts val="0"/>
              </a:spcAft>
              <a:buSzPts val="1600"/>
              <a:buChar char="●"/>
            </a:pPr>
            <a:r>
              <a:rPr b="1" lang="es" sz="1600"/>
              <a:t>Planificación de Recursos Humanos:</a:t>
            </a:r>
            <a:endParaRPr b="1" sz="1600"/>
          </a:p>
        </p:txBody>
      </p:sp>
      <p:graphicFrame>
        <p:nvGraphicFramePr>
          <p:cNvPr id="199" name="Google Shape;199;p21"/>
          <p:cNvGraphicFramePr/>
          <p:nvPr/>
        </p:nvGraphicFramePr>
        <p:xfrm>
          <a:off x="1163413" y="2222050"/>
          <a:ext cx="3000000" cy="3000000"/>
        </p:xfrm>
        <a:graphic>
          <a:graphicData uri="http://schemas.openxmlformats.org/drawingml/2006/table">
            <a:tbl>
              <a:tblPr>
                <a:noFill/>
                <a:tableStyleId>{C448CAA7-1138-4E01-ABFE-A28968B15C99}</a:tableStyleId>
              </a:tblPr>
              <a:tblGrid>
                <a:gridCol w="1050625"/>
                <a:gridCol w="2110550"/>
              </a:tblGrid>
              <a:tr h="294200">
                <a:tc>
                  <a:txBody>
                    <a:bodyPr/>
                    <a:lstStyle/>
                    <a:p>
                      <a:pPr indent="0" lvl="0" marL="0" rtl="0" algn="ctr">
                        <a:spcBef>
                          <a:spcPts val="0"/>
                        </a:spcBef>
                        <a:spcAft>
                          <a:spcPts val="0"/>
                        </a:spcAft>
                        <a:buNone/>
                      </a:pPr>
                      <a:r>
                        <a:rPr b="1" lang="es" sz="1100">
                          <a:solidFill>
                            <a:srgbClr val="FFFFFF"/>
                          </a:solidFill>
                          <a:latin typeface="Cambria"/>
                          <a:ea typeface="Cambria"/>
                          <a:cs typeface="Cambria"/>
                          <a:sym typeface="Cambria"/>
                        </a:rPr>
                        <a:t>Recurso</a:t>
                      </a:r>
                      <a:endParaRPr b="1" sz="1100">
                        <a:solidFill>
                          <a:srgbClr val="FFFFFF"/>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4F81BD"/>
                    </a:solidFill>
                  </a:tcPr>
                </a:tc>
                <a:tc>
                  <a:txBody>
                    <a:bodyPr/>
                    <a:lstStyle/>
                    <a:p>
                      <a:pPr indent="0" lvl="0" marL="0" rtl="0" algn="ctr">
                        <a:spcBef>
                          <a:spcPts val="0"/>
                        </a:spcBef>
                        <a:spcAft>
                          <a:spcPts val="0"/>
                        </a:spcAft>
                        <a:buNone/>
                      </a:pPr>
                      <a:r>
                        <a:rPr b="1" lang="es" sz="1100">
                          <a:solidFill>
                            <a:srgbClr val="FFFFFF"/>
                          </a:solidFill>
                          <a:latin typeface="Cambria"/>
                          <a:ea typeface="Cambria"/>
                          <a:cs typeface="Cambria"/>
                          <a:sym typeface="Cambria"/>
                        </a:rPr>
                        <a:t>Producto</a:t>
                      </a:r>
                      <a:endParaRPr b="1" sz="1100">
                        <a:solidFill>
                          <a:srgbClr val="FFFFFF"/>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4F81BD"/>
                    </a:solidFill>
                  </a:tcPr>
                </a:tc>
              </a:tr>
              <a:tr h="970250">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Hardware</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Computadores</a:t>
                      </a:r>
                      <a:endParaRPr sz="1100">
                        <a:solidFill>
                          <a:schemeClr val="lt1"/>
                        </a:solidFill>
                        <a:latin typeface="Cambria"/>
                        <a:ea typeface="Cambria"/>
                        <a:cs typeface="Cambria"/>
                        <a:sym typeface="Cambria"/>
                      </a:endParaRPr>
                    </a:p>
                    <a:p>
                      <a:pPr indent="0" lvl="0" marL="0" rtl="0" algn="ctr">
                        <a:spcBef>
                          <a:spcPts val="0"/>
                        </a:spcBef>
                        <a:spcAft>
                          <a:spcPts val="0"/>
                        </a:spcAft>
                        <a:buNone/>
                      </a:pPr>
                      <a:r>
                        <a:rPr lang="es" sz="1100">
                          <a:solidFill>
                            <a:schemeClr val="lt1"/>
                          </a:solidFill>
                          <a:latin typeface="Cambria"/>
                          <a:ea typeface="Cambria"/>
                          <a:cs typeface="Cambria"/>
                          <a:sym typeface="Cambria"/>
                        </a:rPr>
                        <a:t>Arduino</a:t>
                      </a:r>
                      <a:endParaRPr sz="1100">
                        <a:solidFill>
                          <a:schemeClr val="lt1"/>
                        </a:solidFill>
                        <a:latin typeface="Cambria"/>
                        <a:ea typeface="Cambria"/>
                        <a:cs typeface="Cambria"/>
                        <a:sym typeface="Cambria"/>
                      </a:endParaRPr>
                    </a:p>
                    <a:p>
                      <a:pPr indent="0" lvl="0" marL="0" rtl="0" algn="ctr">
                        <a:spcBef>
                          <a:spcPts val="0"/>
                        </a:spcBef>
                        <a:spcAft>
                          <a:spcPts val="0"/>
                        </a:spcAft>
                        <a:buNone/>
                      </a:pPr>
                      <a:r>
                        <a:rPr lang="es" sz="1100">
                          <a:solidFill>
                            <a:schemeClr val="lt1"/>
                          </a:solidFill>
                          <a:latin typeface="Cambria"/>
                          <a:ea typeface="Cambria"/>
                          <a:cs typeface="Cambria"/>
                          <a:sym typeface="Cambria"/>
                        </a:rPr>
                        <a:t>Sensores flex</a:t>
                      </a:r>
                      <a:endParaRPr sz="1100">
                        <a:solidFill>
                          <a:schemeClr val="lt1"/>
                        </a:solidFill>
                        <a:latin typeface="Cambria"/>
                        <a:ea typeface="Cambria"/>
                        <a:cs typeface="Cambria"/>
                        <a:sym typeface="Cambria"/>
                      </a:endParaRPr>
                    </a:p>
                    <a:p>
                      <a:pPr indent="0" lvl="0" marL="0" rtl="0" algn="ctr">
                        <a:spcBef>
                          <a:spcPts val="0"/>
                        </a:spcBef>
                        <a:spcAft>
                          <a:spcPts val="0"/>
                        </a:spcAft>
                        <a:buNone/>
                      </a:pPr>
                      <a:r>
                        <a:rPr lang="es" sz="1100">
                          <a:solidFill>
                            <a:schemeClr val="lt1"/>
                          </a:solidFill>
                          <a:latin typeface="Cambria"/>
                          <a:ea typeface="Cambria"/>
                          <a:cs typeface="Cambria"/>
                          <a:sym typeface="Cambria"/>
                        </a:rPr>
                        <a:t>cable puente (macho-hembra)</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970250">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Software</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ctr">
                        <a:spcBef>
                          <a:spcPts val="0"/>
                        </a:spcBef>
                        <a:spcAft>
                          <a:spcPts val="0"/>
                        </a:spcAft>
                        <a:buNone/>
                      </a:pPr>
                      <a:r>
                        <a:rPr lang="es" sz="1100">
                          <a:solidFill>
                            <a:schemeClr val="lt1"/>
                          </a:solidFill>
                          <a:latin typeface="Cambria"/>
                          <a:ea typeface="Cambria"/>
                          <a:cs typeface="Cambria"/>
                          <a:sym typeface="Cambria"/>
                        </a:rPr>
                        <a:t>Github</a:t>
                      </a:r>
                      <a:endParaRPr sz="1100">
                        <a:solidFill>
                          <a:schemeClr val="lt1"/>
                        </a:solidFill>
                        <a:latin typeface="Cambria"/>
                        <a:ea typeface="Cambria"/>
                        <a:cs typeface="Cambria"/>
                        <a:sym typeface="Cambria"/>
                      </a:endParaRPr>
                    </a:p>
                    <a:p>
                      <a:pPr indent="0" lvl="0" marL="0" rtl="0" algn="ctr">
                        <a:spcBef>
                          <a:spcPts val="0"/>
                        </a:spcBef>
                        <a:spcAft>
                          <a:spcPts val="0"/>
                        </a:spcAft>
                        <a:buNone/>
                      </a:pPr>
                      <a:r>
                        <a:rPr lang="es" sz="1100">
                          <a:solidFill>
                            <a:schemeClr val="lt1"/>
                          </a:solidFill>
                          <a:latin typeface="Cambria"/>
                          <a:ea typeface="Cambria"/>
                          <a:cs typeface="Cambria"/>
                          <a:sym typeface="Cambria"/>
                        </a:rPr>
                        <a:t>Arduino IDE</a:t>
                      </a:r>
                      <a:endParaRPr sz="1100">
                        <a:solidFill>
                          <a:schemeClr val="lt1"/>
                        </a:solidFill>
                        <a:latin typeface="Cambria"/>
                        <a:ea typeface="Cambria"/>
                        <a:cs typeface="Cambria"/>
                        <a:sym typeface="Cambria"/>
                      </a:endParaRPr>
                    </a:p>
                    <a:p>
                      <a:pPr indent="0" lvl="0" marL="0" rtl="0" algn="ctr">
                        <a:spcBef>
                          <a:spcPts val="0"/>
                        </a:spcBef>
                        <a:spcAft>
                          <a:spcPts val="0"/>
                        </a:spcAft>
                        <a:buNone/>
                      </a:pPr>
                      <a:r>
                        <a:rPr lang="es" sz="1100">
                          <a:solidFill>
                            <a:schemeClr val="lt1"/>
                          </a:solidFill>
                          <a:latin typeface="Cambria"/>
                          <a:ea typeface="Cambria"/>
                          <a:cs typeface="Cambria"/>
                          <a:sym typeface="Cambria"/>
                        </a:rPr>
                        <a:t>Google Drive</a:t>
                      </a:r>
                      <a:endParaRPr sz="1100">
                        <a:solidFill>
                          <a:schemeClr val="lt1"/>
                        </a:solidFill>
                        <a:latin typeface="Cambria"/>
                        <a:ea typeface="Cambria"/>
                        <a:cs typeface="Cambria"/>
                        <a:sym typeface="Cambria"/>
                      </a:endParaRPr>
                    </a:p>
                    <a:p>
                      <a:pPr indent="0" lvl="0" marL="0" rtl="0" algn="ctr">
                        <a:spcBef>
                          <a:spcPts val="0"/>
                        </a:spcBef>
                        <a:spcAft>
                          <a:spcPts val="0"/>
                        </a:spcAft>
                        <a:buNone/>
                      </a:pPr>
                      <a:r>
                        <a:rPr lang="es" sz="1100">
                          <a:solidFill>
                            <a:schemeClr val="lt1"/>
                          </a:solidFill>
                          <a:latin typeface="Cambria"/>
                          <a:ea typeface="Cambria"/>
                          <a:cs typeface="Cambria"/>
                          <a:sym typeface="Cambria"/>
                        </a:rPr>
                        <a:t>Discord</a:t>
                      </a:r>
                      <a:endParaRPr sz="1100">
                        <a:solidFill>
                          <a:schemeClr val="lt1"/>
                        </a:solidFill>
                        <a:latin typeface="Cambria"/>
                        <a:ea typeface="Cambria"/>
                        <a:cs typeface="Cambria"/>
                        <a:sym typeface="Cambria"/>
                      </a:endParaRPr>
                    </a:p>
                    <a:p>
                      <a:pPr indent="0" lvl="0" marL="0" rtl="0" algn="ctr">
                        <a:spcBef>
                          <a:spcPts val="0"/>
                        </a:spcBef>
                        <a:spcAft>
                          <a:spcPts val="0"/>
                        </a:spcAft>
                        <a:buNone/>
                      </a:pPr>
                      <a:r>
                        <a:rPr lang="es" sz="1100">
                          <a:solidFill>
                            <a:schemeClr val="lt1"/>
                          </a:solidFill>
                          <a:latin typeface="Cambria"/>
                          <a:ea typeface="Cambria"/>
                          <a:cs typeface="Cambria"/>
                          <a:sym typeface="Cambria"/>
                        </a:rPr>
                        <a:t>Tinkercad</a:t>
                      </a:r>
                      <a:endParaRPr sz="1100">
                        <a:solidFill>
                          <a:schemeClr val="lt1"/>
                        </a:solidFill>
                        <a:latin typeface="Cambria"/>
                        <a:ea typeface="Cambria"/>
                        <a:cs typeface="Cambria"/>
                        <a:sym typeface="Cambria"/>
                      </a:endParaRPr>
                    </a:p>
                  </a:txBody>
                  <a:tcPr marT="63500" marB="63500" marR="63500" marL="6350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