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Lst>
  <p:sldSz cy="5143500" cx="9144000"/>
  <p:notesSz cx="6858000" cy="9144000"/>
  <p:embeddedFontLst>
    <p:embeddedFont>
      <p:font typeface="Montserrat"/>
      <p:regular r:id="rId22"/>
      <p:bold r:id="rId23"/>
      <p:italic r:id="rId24"/>
      <p:boldItalic r:id="rId25"/>
    </p:embeddedFont>
    <p:embeddedFont>
      <p:font typeface="Lato"/>
      <p:regular r:id="rId26"/>
      <p:bold r:id="rId27"/>
      <p:italic r:id="rId28"/>
      <p:boldItalic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C448CAA7-1138-4E01-ABFE-A28968B15C99}">
  <a:tblStyle styleId="{C448CAA7-1138-4E01-ABFE-A28968B15C99}" styleName="Table_0">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font" Target="fonts/Montserrat-regular.fntdata"/><Relationship Id="rId21" Type="http://schemas.openxmlformats.org/officeDocument/2006/relationships/slide" Target="slides/slide15.xml"/><Relationship Id="rId24" Type="http://schemas.openxmlformats.org/officeDocument/2006/relationships/font" Target="fonts/Montserrat-italic.fntdata"/><Relationship Id="rId23" Type="http://schemas.openxmlformats.org/officeDocument/2006/relationships/font" Target="fonts/Montserrat-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Lato-regular.fntdata"/><Relationship Id="rId25" Type="http://schemas.openxmlformats.org/officeDocument/2006/relationships/font" Target="fonts/Montserrat-boldItalic.fntdata"/><Relationship Id="rId28" Type="http://schemas.openxmlformats.org/officeDocument/2006/relationships/font" Target="fonts/Lato-italic.fntdata"/><Relationship Id="rId27" Type="http://schemas.openxmlformats.org/officeDocument/2006/relationships/font" Target="fonts/Lato-bold.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font" Target="fonts/Lato-boldItalic.fntdata"/><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140cc79fa24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2" name="Google Shape;202;g140cc79fa24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g140cc79fa24_1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140cc79fa24_1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g140cc79fa24_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7" name="Google Shape;217;g140cc79fa24_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g140cc79fa24_1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6" name="Google Shape;226;g140cc79fa24_1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g140cc79fa24_1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3" name="Google Shape;233;g140cc79fa24_1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g153b6aea8da_5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0" name="Google Shape;240;g153b6aea8da_5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153b3a05f27_0_1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153b3a05f27_0_1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153b6aea8d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153b6aea8d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153b3a05f27_0_4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153b3a05f27_0_4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153b6aea8da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153b6aea8da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153b6aea8da_3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153b6aea8da_3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153b6aea8da_3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153b6aea8da_3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140cc79fa24_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140cc79fa24_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g153b3a05f27_0_4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153b3a05f27_0_4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 Id="rId4" Type="http://schemas.openxmlformats.org/officeDocument/2006/relationships/image" Target="../media/image9.png"/><Relationship Id="rId5"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6.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2537850" y="755650"/>
            <a:ext cx="6223800" cy="15789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s" sz="3444"/>
              <a:t>Guante Traductor </a:t>
            </a:r>
            <a:endParaRPr sz="3444"/>
          </a:p>
          <a:p>
            <a:pPr indent="0" lvl="0" marL="0" rtl="0" algn="l">
              <a:spcBef>
                <a:spcPts val="0"/>
              </a:spcBef>
              <a:spcAft>
                <a:spcPts val="0"/>
              </a:spcAft>
              <a:buNone/>
            </a:pPr>
            <a:r>
              <a:rPr lang="es" sz="3444"/>
              <a:t>                          de </a:t>
            </a:r>
            <a:endParaRPr sz="3444"/>
          </a:p>
          <a:p>
            <a:pPr indent="0" lvl="0" marL="0" rtl="0" algn="ctr">
              <a:spcBef>
                <a:spcPts val="0"/>
              </a:spcBef>
              <a:spcAft>
                <a:spcPts val="0"/>
              </a:spcAft>
              <a:buNone/>
            </a:pPr>
            <a:r>
              <a:rPr lang="es" sz="3444"/>
              <a:t>Lenguaje de Señas (G.T.S.)</a:t>
            </a:r>
            <a:endParaRPr sz="3444"/>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35" name="Google Shape;135;p13"/>
          <p:cNvSpPr txBox="1"/>
          <p:nvPr>
            <p:ph idx="1" type="subTitle"/>
          </p:nvPr>
        </p:nvSpPr>
        <p:spPr>
          <a:xfrm>
            <a:off x="52550" y="3301250"/>
            <a:ext cx="3982200" cy="157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s"/>
              <a:t>Nombres: Ivan Callasaya</a:t>
            </a:r>
            <a:endParaRPr/>
          </a:p>
          <a:p>
            <a:pPr indent="0" lvl="0" marL="0" rtl="0" algn="l">
              <a:spcBef>
                <a:spcPts val="0"/>
              </a:spcBef>
              <a:spcAft>
                <a:spcPts val="0"/>
              </a:spcAft>
              <a:buNone/>
            </a:pPr>
            <a:r>
              <a:rPr lang="es"/>
              <a:t>                         Fabian  Flores</a:t>
            </a:r>
            <a:endParaRPr/>
          </a:p>
          <a:p>
            <a:pPr indent="0" lvl="0" marL="0" rtl="0" algn="l">
              <a:spcBef>
                <a:spcPts val="0"/>
              </a:spcBef>
              <a:spcAft>
                <a:spcPts val="0"/>
              </a:spcAft>
              <a:buNone/>
            </a:pPr>
            <a:r>
              <a:rPr lang="es"/>
              <a:t>                         Jorge Gutierrez</a:t>
            </a:r>
            <a:endParaRPr/>
          </a:p>
          <a:p>
            <a:pPr indent="0" lvl="0" marL="0" rtl="0" algn="l">
              <a:spcBef>
                <a:spcPts val="0"/>
              </a:spcBef>
              <a:spcAft>
                <a:spcPts val="0"/>
              </a:spcAft>
              <a:buNone/>
            </a:pPr>
            <a:r>
              <a:t/>
            </a:r>
            <a:endParaRPr/>
          </a:p>
          <a:p>
            <a:pPr indent="0" lvl="0" marL="0" rtl="0" algn="l">
              <a:spcBef>
                <a:spcPts val="0"/>
              </a:spcBef>
              <a:spcAft>
                <a:spcPts val="0"/>
              </a:spcAft>
              <a:buNone/>
            </a:pPr>
            <a:r>
              <a:rPr lang="es"/>
              <a:t>Profesor: Diego Aracena</a:t>
            </a:r>
            <a:endParaRPr/>
          </a:p>
          <a:p>
            <a:pPr indent="0" lvl="0" marL="0" rtl="0" algn="l">
              <a:spcBef>
                <a:spcPts val="0"/>
              </a:spcBef>
              <a:spcAft>
                <a:spcPts val="0"/>
              </a:spcAft>
              <a:buNone/>
            </a:pPr>
            <a:r>
              <a:rPr lang="es"/>
              <a:t>Asignatura: Proyecto II</a:t>
            </a:r>
            <a:endParaRPr/>
          </a:p>
        </p:txBody>
      </p:sp>
      <p:pic>
        <p:nvPicPr>
          <p:cNvPr id="136" name="Google Shape;136;p13"/>
          <p:cNvPicPr preferRelativeResize="0"/>
          <p:nvPr/>
        </p:nvPicPr>
        <p:blipFill>
          <a:blip r:embed="rId3">
            <a:alphaModFix/>
          </a:blip>
          <a:stretch>
            <a:fillRect/>
          </a:stretch>
        </p:blipFill>
        <p:spPr>
          <a:xfrm>
            <a:off x="604125" y="37650"/>
            <a:ext cx="1933727" cy="531925"/>
          </a:xfrm>
          <a:prstGeom prst="rect">
            <a:avLst/>
          </a:prstGeom>
          <a:noFill/>
          <a:ln>
            <a:noFill/>
          </a:ln>
          <a:effectLst>
            <a:outerShdw blurRad="57150" rotWithShape="0" algn="bl" dir="5400000" dist="19050">
              <a:schemeClr val="lt1">
                <a:alpha val="50000"/>
              </a:schemeClr>
            </a:outerShdw>
          </a:effectLst>
        </p:spPr>
      </p:pic>
      <p:pic>
        <p:nvPicPr>
          <p:cNvPr descr="guantes de carreras icono gratis" id="137" name="Google Shape;137;p13" title="guantes de carreras icono gratis"/>
          <p:cNvPicPr preferRelativeResize="0"/>
          <p:nvPr/>
        </p:nvPicPr>
        <p:blipFill>
          <a:blip r:embed="rId4">
            <a:alphaModFix/>
          </a:blip>
          <a:stretch>
            <a:fillRect/>
          </a:stretch>
        </p:blipFill>
        <p:spPr>
          <a:xfrm rot="-1182148">
            <a:off x="4587704" y="2683597"/>
            <a:ext cx="1608790" cy="1598005"/>
          </a:xfrm>
          <a:prstGeom prst="rect">
            <a:avLst/>
          </a:prstGeom>
          <a:noFill/>
          <a:ln>
            <a:noFill/>
          </a:ln>
        </p:spPr>
      </p:pic>
      <p:pic>
        <p:nvPicPr>
          <p:cNvPr descr="Motherboard free icon" id="138" name="Google Shape;138;p13" title="Motherboard free icon"/>
          <p:cNvPicPr preferRelativeResize="0"/>
          <p:nvPr/>
        </p:nvPicPr>
        <p:blipFill>
          <a:blip r:embed="rId5">
            <a:alphaModFix/>
          </a:blip>
          <a:stretch>
            <a:fillRect/>
          </a:stretch>
        </p:blipFill>
        <p:spPr>
          <a:xfrm rot="1150854">
            <a:off x="5921162" y="3554543"/>
            <a:ext cx="893802" cy="887721"/>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22"/>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s" u="sng"/>
              <a:t>Planificación de estimaciones</a:t>
            </a:r>
            <a:endParaRPr b="1" u="sng"/>
          </a:p>
        </p:txBody>
      </p:sp>
      <p:graphicFrame>
        <p:nvGraphicFramePr>
          <p:cNvPr id="205" name="Google Shape;205;p22"/>
          <p:cNvGraphicFramePr/>
          <p:nvPr/>
        </p:nvGraphicFramePr>
        <p:xfrm>
          <a:off x="1835750" y="975150"/>
          <a:ext cx="3000000" cy="3000000"/>
        </p:xfrm>
        <a:graphic>
          <a:graphicData uri="http://schemas.openxmlformats.org/drawingml/2006/table">
            <a:tbl>
              <a:tblPr>
                <a:noFill/>
                <a:tableStyleId>{C448CAA7-1138-4E01-ABFE-A28968B15C99}</a:tableStyleId>
              </a:tblPr>
              <a:tblGrid>
                <a:gridCol w="1490600"/>
                <a:gridCol w="1490600"/>
                <a:gridCol w="1490600"/>
                <a:gridCol w="1490600"/>
              </a:tblGrid>
              <a:tr h="12700">
                <a:tc>
                  <a:txBody>
                    <a:bodyPr/>
                    <a:lstStyle/>
                    <a:p>
                      <a:pPr indent="0" lvl="0" marL="0" rtl="0" algn="ctr">
                        <a:spcBef>
                          <a:spcPts val="0"/>
                        </a:spcBef>
                        <a:spcAft>
                          <a:spcPts val="0"/>
                        </a:spcAft>
                        <a:buNone/>
                      </a:pPr>
                      <a:r>
                        <a:rPr b="1" lang="es" sz="1100">
                          <a:solidFill>
                            <a:srgbClr val="FFFFFF"/>
                          </a:solidFill>
                          <a:latin typeface="Cambria"/>
                          <a:ea typeface="Cambria"/>
                          <a:cs typeface="Cambria"/>
                          <a:sym typeface="Cambria"/>
                        </a:rPr>
                        <a:t>Elemento</a:t>
                      </a:r>
                      <a:endParaRPr b="1" sz="1100">
                        <a:solidFill>
                          <a:srgbClr val="FFFFFF"/>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c>
                  <a:txBody>
                    <a:bodyPr/>
                    <a:lstStyle/>
                    <a:p>
                      <a:pPr indent="0" lvl="0" marL="0" rtl="0" algn="ctr">
                        <a:spcBef>
                          <a:spcPts val="0"/>
                        </a:spcBef>
                        <a:spcAft>
                          <a:spcPts val="0"/>
                        </a:spcAft>
                        <a:buNone/>
                      </a:pPr>
                      <a:r>
                        <a:rPr b="1" lang="es" sz="1100">
                          <a:solidFill>
                            <a:srgbClr val="FFFFFF"/>
                          </a:solidFill>
                          <a:latin typeface="Cambria"/>
                          <a:ea typeface="Cambria"/>
                          <a:cs typeface="Cambria"/>
                          <a:sym typeface="Cambria"/>
                        </a:rPr>
                        <a:t>Cantidad</a:t>
                      </a:r>
                      <a:endParaRPr b="1" sz="1100">
                        <a:solidFill>
                          <a:srgbClr val="FFFFFF"/>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c>
                  <a:txBody>
                    <a:bodyPr/>
                    <a:lstStyle/>
                    <a:p>
                      <a:pPr indent="0" lvl="0" marL="0" rtl="0" algn="ctr">
                        <a:spcBef>
                          <a:spcPts val="0"/>
                        </a:spcBef>
                        <a:spcAft>
                          <a:spcPts val="0"/>
                        </a:spcAft>
                        <a:buNone/>
                      </a:pPr>
                      <a:r>
                        <a:rPr b="1" lang="es" sz="1100">
                          <a:solidFill>
                            <a:srgbClr val="FFFFFF"/>
                          </a:solidFill>
                          <a:latin typeface="Cambria"/>
                          <a:ea typeface="Cambria"/>
                          <a:cs typeface="Cambria"/>
                          <a:sym typeface="Cambria"/>
                        </a:rPr>
                        <a:t>Costo</a:t>
                      </a:r>
                      <a:endParaRPr b="1" sz="1100">
                        <a:solidFill>
                          <a:srgbClr val="FFFFFF"/>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c>
                  <a:txBody>
                    <a:bodyPr/>
                    <a:lstStyle/>
                    <a:p>
                      <a:pPr indent="0" lvl="0" marL="0" rtl="0" algn="ctr">
                        <a:spcBef>
                          <a:spcPts val="0"/>
                        </a:spcBef>
                        <a:spcAft>
                          <a:spcPts val="0"/>
                        </a:spcAft>
                        <a:buNone/>
                      </a:pPr>
                      <a:r>
                        <a:rPr b="1" lang="es" sz="1100">
                          <a:solidFill>
                            <a:srgbClr val="FFFFFF"/>
                          </a:solidFill>
                          <a:latin typeface="Cambria"/>
                          <a:ea typeface="Cambria"/>
                          <a:cs typeface="Cambria"/>
                          <a:sym typeface="Cambria"/>
                        </a:rPr>
                        <a:t>costos totales</a:t>
                      </a:r>
                      <a:endParaRPr b="1" sz="1100">
                        <a:solidFill>
                          <a:srgbClr val="FFFFFF"/>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r>
              <a:tr h="300300">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Computadores</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3 unidades</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$800.000</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$2.400.000</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300300">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Sensores flex</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5 unidades</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$8.000</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$40.000</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300300">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Arduino uno</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1 unidad</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$17.000</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$17.000</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300300">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Cable puente</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8 unidad</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$2.000</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$16.000</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300300">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Resistencias</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6 unidades</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$600</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$3.600</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300300">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Costo CGE</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3 boletas</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$4.600</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$13.800</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300300">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Github</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3 cuentas</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$0 (software libre)</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$0 (software libre)</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300300">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Google Drive</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3 cuentas</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$0 (software libre)</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$0 (software libre)</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300300">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Arduino IDE</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3 cuentas</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$0 (software libre)</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$0 (software libre)</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300300">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Discord </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3 cuentas</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$0 (software libre)</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$0 (software libre)</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300300">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Tinkercad</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3 cuentas</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$0 (software libre)</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$0 (software libre)</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2700">
                <a:tc gridSpan="3">
                  <a:txBody>
                    <a:bodyPr/>
                    <a:lstStyle/>
                    <a:p>
                      <a:pPr indent="0" lvl="0" marL="0" rtl="0" algn="l">
                        <a:spcBef>
                          <a:spcPts val="0"/>
                        </a:spcBef>
                        <a:spcAft>
                          <a:spcPts val="0"/>
                        </a:spcAft>
                        <a:buNone/>
                      </a:pPr>
                      <a:r>
                        <a:rPr b="1" lang="es" sz="1100">
                          <a:solidFill>
                            <a:srgbClr val="FFFFFF"/>
                          </a:solidFill>
                          <a:latin typeface="Cambria"/>
                          <a:ea typeface="Cambria"/>
                          <a:cs typeface="Cambria"/>
                          <a:sym typeface="Cambria"/>
                        </a:rPr>
                        <a:t>Total</a:t>
                      </a:r>
                      <a:endParaRPr b="1" sz="1100">
                        <a:solidFill>
                          <a:srgbClr val="FFFFFF"/>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c hMerge="1"/>
                <a:tc hMerge="1"/>
                <a:tc>
                  <a:txBody>
                    <a:bodyPr/>
                    <a:lstStyle/>
                    <a:p>
                      <a:pPr indent="0" lvl="0" marL="0" rtl="0" algn="ctr">
                        <a:spcBef>
                          <a:spcPts val="0"/>
                        </a:spcBef>
                        <a:spcAft>
                          <a:spcPts val="0"/>
                        </a:spcAft>
                        <a:buNone/>
                      </a:pPr>
                      <a:r>
                        <a:rPr b="1" lang="es" sz="1100">
                          <a:solidFill>
                            <a:srgbClr val="FFFFFF"/>
                          </a:solidFill>
                          <a:latin typeface="Cambria"/>
                          <a:ea typeface="Cambria"/>
                          <a:cs typeface="Cambria"/>
                          <a:sym typeface="Cambria"/>
                        </a:rPr>
                        <a:t>$2.490.400</a:t>
                      </a:r>
                      <a:endParaRPr b="1" sz="1100">
                        <a:solidFill>
                          <a:srgbClr val="FFFFFF"/>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366091"/>
                    </a:solid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23"/>
          <p:cNvSpPr txBox="1"/>
          <p:nvPr>
            <p:ph type="title"/>
          </p:nvPr>
        </p:nvSpPr>
        <p:spPr>
          <a:xfrm>
            <a:off x="1297500" y="393750"/>
            <a:ext cx="7038900" cy="766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s" u="sng"/>
              <a:t>Planificación de Recursos Humanos</a:t>
            </a:r>
            <a:endParaRPr b="1" u="sng"/>
          </a:p>
        </p:txBody>
      </p:sp>
      <p:graphicFrame>
        <p:nvGraphicFramePr>
          <p:cNvPr id="211" name="Google Shape;211;p23"/>
          <p:cNvGraphicFramePr/>
          <p:nvPr/>
        </p:nvGraphicFramePr>
        <p:xfrm>
          <a:off x="1476375" y="1368650"/>
          <a:ext cx="3000000" cy="3000000"/>
        </p:xfrm>
        <a:graphic>
          <a:graphicData uri="http://schemas.openxmlformats.org/drawingml/2006/table">
            <a:tbl>
              <a:tblPr>
                <a:noFill/>
                <a:tableStyleId>{C448CAA7-1138-4E01-ABFE-A28968B15C99}</a:tableStyleId>
              </a:tblPr>
              <a:tblGrid>
                <a:gridCol w="1704975"/>
                <a:gridCol w="1514475"/>
                <a:gridCol w="1562100"/>
                <a:gridCol w="1409700"/>
              </a:tblGrid>
              <a:tr h="12700">
                <a:tc>
                  <a:txBody>
                    <a:bodyPr/>
                    <a:lstStyle/>
                    <a:p>
                      <a:pPr indent="0" lvl="0" marL="0" rtl="0" algn="l">
                        <a:spcBef>
                          <a:spcPts val="0"/>
                        </a:spcBef>
                        <a:spcAft>
                          <a:spcPts val="0"/>
                        </a:spcAft>
                        <a:buNone/>
                      </a:pPr>
                      <a:r>
                        <a:rPr b="1" lang="es" sz="1100">
                          <a:solidFill>
                            <a:srgbClr val="FFFFFF"/>
                          </a:solidFill>
                          <a:latin typeface="Cambria"/>
                          <a:ea typeface="Cambria"/>
                          <a:cs typeface="Cambria"/>
                          <a:sym typeface="Cambria"/>
                        </a:rPr>
                        <a:t>Rol</a:t>
                      </a:r>
                      <a:endParaRPr b="1" sz="1100">
                        <a:solidFill>
                          <a:srgbClr val="FFFFFF"/>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c>
                  <a:txBody>
                    <a:bodyPr/>
                    <a:lstStyle/>
                    <a:p>
                      <a:pPr indent="0" lvl="0" marL="0" rtl="0" algn="ctr">
                        <a:spcBef>
                          <a:spcPts val="0"/>
                        </a:spcBef>
                        <a:spcAft>
                          <a:spcPts val="0"/>
                        </a:spcAft>
                        <a:buNone/>
                      </a:pPr>
                      <a:r>
                        <a:rPr b="1" lang="es" sz="1100">
                          <a:solidFill>
                            <a:srgbClr val="FFFFFF"/>
                          </a:solidFill>
                          <a:latin typeface="Cambria"/>
                          <a:ea typeface="Cambria"/>
                          <a:cs typeface="Cambria"/>
                          <a:sym typeface="Cambria"/>
                        </a:rPr>
                        <a:t>Número de personas</a:t>
                      </a:r>
                      <a:endParaRPr b="1" sz="1100">
                        <a:solidFill>
                          <a:srgbClr val="FFFFFF"/>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c>
                  <a:txBody>
                    <a:bodyPr/>
                    <a:lstStyle/>
                    <a:p>
                      <a:pPr indent="0" lvl="0" marL="0" rtl="0" algn="ctr">
                        <a:spcBef>
                          <a:spcPts val="0"/>
                        </a:spcBef>
                        <a:spcAft>
                          <a:spcPts val="0"/>
                        </a:spcAft>
                        <a:buNone/>
                      </a:pPr>
                      <a:r>
                        <a:rPr b="1" lang="es" sz="1100">
                          <a:solidFill>
                            <a:srgbClr val="FFFFFF"/>
                          </a:solidFill>
                          <a:latin typeface="Cambria"/>
                          <a:ea typeface="Cambria"/>
                          <a:cs typeface="Cambria"/>
                          <a:sym typeface="Cambria"/>
                        </a:rPr>
                        <a:t>Precio hora</a:t>
                      </a:r>
                      <a:endParaRPr b="1" sz="1100">
                        <a:solidFill>
                          <a:srgbClr val="FFFFFF"/>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c>
                  <a:txBody>
                    <a:bodyPr/>
                    <a:lstStyle/>
                    <a:p>
                      <a:pPr indent="0" lvl="0" marL="0" rtl="0" algn="ctr">
                        <a:spcBef>
                          <a:spcPts val="0"/>
                        </a:spcBef>
                        <a:spcAft>
                          <a:spcPts val="0"/>
                        </a:spcAft>
                        <a:buNone/>
                      </a:pPr>
                      <a:r>
                        <a:rPr b="1" lang="es" sz="1100">
                          <a:solidFill>
                            <a:srgbClr val="FFFFFF"/>
                          </a:solidFill>
                          <a:latin typeface="Cambria"/>
                          <a:ea typeface="Cambria"/>
                          <a:cs typeface="Cambria"/>
                          <a:sym typeface="Cambria"/>
                        </a:rPr>
                        <a:t>Horas por semana</a:t>
                      </a:r>
                      <a:endParaRPr b="1" sz="1100">
                        <a:solidFill>
                          <a:srgbClr val="FFFFFF"/>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r>
              <a:tr h="12700">
                <a:tc>
                  <a:txBody>
                    <a:bodyPr/>
                    <a:lstStyle/>
                    <a:p>
                      <a:pPr indent="0" lvl="0" marL="0" rtl="0" algn="l">
                        <a:spcBef>
                          <a:spcPts val="0"/>
                        </a:spcBef>
                        <a:spcAft>
                          <a:spcPts val="0"/>
                        </a:spcAft>
                        <a:buNone/>
                      </a:pPr>
                      <a:r>
                        <a:rPr b="1" lang="es" sz="1100">
                          <a:solidFill>
                            <a:srgbClr val="FFFFFF"/>
                          </a:solidFill>
                          <a:latin typeface="Cambria"/>
                          <a:ea typeface="Cambria"/>
                          <a:cs typeface="Cambria"/>
                          <a:sym typeface="Cambria"/>
                        </a:rPr>
                        <a:t>Programador</a:t>
                      </a:r>
                      <a:endParaRPr b="1" sz="1100">
                        <a:solidFill>
                          <a:srgbClr val="FFFFFF"/>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2</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$15.000</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4 hrs</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2700">
                <a:tc>
                  <a:txBody>
                    <a:bodyPr/>
                    <a:lstStyle/>
                    <a:p>
                      <a:pPr indent="0" lvl="0" marL="0" rtl="0" algn="l">
                        <a:spcBef>
                          <a:spcPts val="0"/>
                        </a:spcBef>
                        <a:spcAft>
                          <a:spcPts val="0"/>
                        </a:spcAft>
                        <a:buNone/>
                      </a:pPr>
                      <a:r>
                        <a:rPr b="1" lang="es" sz="1100">
                          <a:solidFill>
                            <a:srgbClr val="FFFFFF"/>
                          </a:solidFill>
                          <a:latin typeface="Cambria"/>
                          <a:ea typeface="Cambria"/>
                          <a:cs typeface="Cambria"/>
                          <a:sym typeface="Cambria"/>
                        </a:rPr>
                        <a:t>Diseño/Documentador</a:t>
                      </a:r>
                      <a:endParaRPr b="1" sz="1100">
                        <a:solidFill>
                          <a:srgbClr val="FFFFFF"/>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1</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$10.000</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2 hrs</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2700">
                <a:tc>
                  <a:txBody>
                    <a:bodyPr/>
                    <a:lstStyle/>
                    <a:p>
                      <a:pPr indent="0" lvl="0" marL="0" rtl="0" algn="l">
                        <a:spcBef>
                          <a:spcPts val="0"/>
                        </a:spcBef>
                        <a:spcAft>
                          <a:spcPts val="0"/>
                        </a:spcAft>
                        <a:buNone/>
                      </a:pPr>
                      <a:r>
                        <a:rPr b="1" lang="es" sz="1100">
                          <a:solidFill>
                            <a:srgbClr val="FFFFFF"/>
                          </a:solidFill>
                          <a:latin typeface="Cambria"/>
                          <a:ea typeface="Cambria"/>
                          <a:cs typeface="Cambria"/>
                          <a:sym typeface="Cambria"/>
                        </a:rPr>
                        <a:t>Jefe de Proyecto</a:t>
                      </a:r>
                      <a:endParaRPr b="1" sz="1100">
                        <a:solidFill>
                          <a:srgbClr val="FFFFFF"/>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1</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$20.000</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2 hrs</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266700">
                <a:tc gridSpan="2">
                  <a:txBody>
                    <a:bodyPr/>
                    <a:lstStyle/>
                    <a:p>
                      <a:pPr indent="0" lvl="0" marL="0" rtl="0" algn="l">
                        <a:spcBef>
                          <a:spcPts val="0"/>
                        </a:spcBef>
                        <a:spcAft>
                          <a:spcPts val="0"/>
                        </a:spcAft>
                        <a:buNone/>
                      </a:pPr>
                      <a:r>
                        <a:rPr b="1" lang="es" sz="1100">
                          <a:latin typeface="Cambria"/>
                          <a:ea typeface="Cambria"/>
                          <a:cs typeface="Cambria"/>
                          <a:sym typeface="Cambria"/>
                        </a:rPr>
                        <a:t>Total:</a:t>
                      </a:r>
                      <a:endParaRPr b="1" sz="1100">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FFFFFF"/>
                    </a:solidFill>
                  </a:tcPr>
                </a:tc>
                <a:tc hMerge="1"/>
                <a:tc>
                  <a:txBody>
                    <a:bodyPr/>
                    <a:lstStyle/>
                    <a:p>
                      <a:pPr indent="0" lvl="0" marL="0" rtl="0" algn="ctr">
                        <a:spcBef>
                          <a:spcPts val="0"/>
                        </a:spcBef>
                        <a:spcAft>
                          <a:spcPts val="0"/>
                        </a:spcAft>
                        <a:buNone/>
                      </a:pPr>
                      <a:r>
                        <a:rPr lang="es" sz="1100">
                          <a:latin typeface="Cambria"/>
                          <a:ea typeface="Cambria"/>
                          <a:cs typeface="Cambria"/>
                          <a:sym typeface="Cambria"/>
                        </a:rPr>
                        <a:t>$60.000</a:t>
                      </a:r>
                      <a:endParaRPr sz="1100">
                        <a:latin typeface="Cambria"/>
                        <a:ea typeface="Cambria"/>
                        <a:cs typeface="Cambria"/>
                        <a:sym typeface="Cambria"/>
                      </a:endParaRPr>
                    </a:p>
                  </a:txBody>
                  <a:tcPr marT="63500" marB="63500" marR="63500" marL="6350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s" sz="1100">
                          <a:latin typeface="Cambria"/>
                          <a:ea typeface="Cambria"/>
                          <a:cs typeface="Cambria"/>
                          <a:sym typeface="Cambria"/>
                        </a:rPr>
                        <a:t>10 hrs</a:t>
                      </a:r>
                      <a:endParaRPr sz="1100">
                        <a:latin typeface="Cambria"/>
                        <a:ea typeface="Cambria"/>
                        <a:cs typeface="Cambria"/>
                        <a:sym typeface="Cambria"/>
                      </a:endParaRPr>
                    </a:p>
                  </a:txBody>
                  <a:tcPr marT="63500" marB="63500" marR="63500" marL="63500">
                    <a:lnL cap="flat" cmpd="sng" w="12700">
                      <a:solidFill>
                        <a:schemeClr val="dk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FFFFFF"/>
                    </a:solidFill>
                  </a:tcPr>
                </a:tc>
              </a:tr>
            </a:tbl>
          </a:graphicData>
        </a:graphic>
      </p:graphicFrame>
      <p:graphicFrame>
        <p:nvGraphicFramePr>
          <p:cNvPr id="212" name="Google Shape;212;p23"/>
          <p:cNvGraphicFramePr/>
          <p:nvPr/>
        </p:nvGraphicFramePr>
        <p:xfrm>
          <a:off x="1476375" y="3308400"/>
          <a:ext cx="3000000" cy="3000000"/>
        </p:xfrm>
        <a:graphic>
          <a:graphicData uri="http://schemas.openxmlformats.org/drawingml/2006/table">
            <a:tbl>
              <a:tblPr>
                <a:noFill/>
                <a:tableStyleId>{C448CAA7-1138-4E01-ABFE-A28968B15C99}</a:tableStyleId>
              </a:tblPr>
              <a:tblGrid>
                <a:gridCol w="1704975"/>
                <a:gridCol w="1514475"/>
                <a:gridCol w="1562100"/>
                <a:gridCol w="1409700"/>
              </a:tblGrid>
              <a:tr h="12700">
                <a:tc>
                  <a:txBody>
                    <a:bodyPr/>
                    <a:lstStyle/>
                    <a:p>
                      <a:pPr indent="0" lvl="0" marL="0" rtl="0" algn="l">
                        <a:spcBef>
                          <a:spcPts val="0"/>
                        </a:spcBef>
                        <a:spcAft>
                          <a:spcPts val="0"/>
                        </a:spcAft>
                        <a:buNone/>
                      </a:pPr>
                      <a:r>
                        <a:rPr b="1" lang="es" sz="1100">
                          <a:solidFill>
                            <a:srgbClr val="FFFFFF"/>
                          </a:solidFill>
                          <a:latin typeface="Cambria"/>
                          <a:ea typeface="Cambria"/>
                          <a:cs typeface="Cambria"/>
                          <a:sym typeface="Cambria"/>
                        </a:rPr>
                        <a:t>Rol</a:t>
                      </a:r>
                      <a:endParaRPr b="1" sz="1100">
                        <a:solidFill>
                          <a:srgbClr val="FFFFFF"/>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c>
                  <a:txBody>
                    <a:bodyPr/>
                    <a:lstStyle/>
                    <a:p>
                      <a:pPr indent="0" lvl="0" marL="0" rtl="0" algn="ctr">
                        <a:spcBef>
                          <a:spcPts val="0"/>
                        </a:spcBef>
                        <a:spcAft>
                          <a:spcPts val="0"/>
                        </a:spcAft>
                        <a:buNone/>
                      </a:pPr>
                      <a:r>
                        <a:rPr b="1" lang="es" sz="1100">
                          <a:solidFill>
                            <a:srgbClr val="FFFFFF"/>
                          </a:solidFill>
                          <a:latin typeface="Cambria"/>
                          <a:ea typeface="Cambria"/>
                          <a:cs typeface="Cambria"/>
                          <a:sym typeface="Cambria"/>
                        </a:rPr>
                        <a:t>Número de personas</a:t>
                      </a:r>
                      <a:endParaRPr b="1" sz="1100">
                        <a:solidFill>
                          <a:srgbClr val="FFFFFF"/>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c>
                  <a:txBody>
                    <a:bodyPr/>
                    <a:lstStyle/>
                    <a:p>
                      <a:pPr indent="0" lvl="0" marL="0" rtl="0" algn="ctr">
                        <a:spcBef>
                          <a:spcPts val="0"/>
                        </a:spcBef>
                        <a:spcAft>
                          <a:spcPts val="0"/>
                        </a:spcAft>
                        <a:buNone/>
                      </a:pPr>
                      <a:r>
                        <a:rPr b="1" lang="es" sz="1100">
                          <a:solidFill>
                            <a:srgbClr val="FFFFFF"/>
                          </a:solidFill>
                          <a:latin typeface="Cambria"/>
                          <a:ea typeface="Cambria"/>
                          <a:cs typeface="Cambria"/>
                          <a:sym typeface="Cambria"/>
                        </a:rPr>
                        <a:t>Horas totales por semana</a:t>
                      </a:r>
                      <a:endParaRPr b="1" sz="1100">
                        <a:solidFill>
                          <a:srgbClr val="FFFFFF"/>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c>
                  <a:txBody>
                    <a:bodyPr/>
                    <a:lstStyle/>
                    <a:p>
                      <a:pPr indent="0" lvl="0" marL="0" rtl="0" algn="ctr">
                        <a:spcBef>
                          <a:spcPts val="0"/>
                        </a:spcBef>
                        <a:spcAft>
                          <a:spcPts val="0"/>
                        </a:spcAft>
                        <a:buNone/>
                      </a:pPr>
                      <a:r>
                        <a:rPr b="1" lang="es" sz="1100">
                          <a:solidFill>
                            <a:srgbClr val="FFFFFF"/>
                          </a:solidFill>
                          <a:latin typeface="Cambria"/>
                          <a:ea typeface="Cambria"/>
                          <a:cs typeface="Cambria"/>
                          <a:sym typeface="Cambria"/>
                        </a:rPr>
                        <a:t>Costo Total por semana</a:t>
                      </a:r>
                      <a:endParaRPr b="1" sz="1100">
                        <a:solidFill>
                          <a:srgbClr val="FFFFFF"/>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r>
              <a:tr h="12700">
                <a:tc>
                  <a:txBody>
                    <a:bodyPr/>
                    <a:lstStyle/>
                    <a:p>
                      <a:pPr indent="0" lvl="0" marL="0" rtl="0" algn="l">
                        <a:spcBef>
                          <a:spcPts val="0"/>
                        </a:spcBef>
                        <a:spcAft>
                          <a:spcPts val="0"/>
                        </a:spcAft>
                        <a:buNone/>
                      </a:pPr>
                      <a:r>
                        <a:rPr b="1" lang="es" sz="1100">
                          <a:solidFill>
                            <a:srgbClr val="FFFFFF"/>
                          </a:solidFill>
                          <a:latin typeface="Cambria"/>
                          <a:ea typeface="Cambria"/>
                          <a:cs typeface="Cambria"/>
                          <a:sym typeface="Cambria"/>
                        </a:rPr>
                        <a:t>Programador</a:t>
                      </a:r>
                      <a:endParaRPr b="1" sz="1100">
                        <a:solidFill>
                          <a:srgbClr val="FFFFFF"/>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2</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8 hrs</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$120.000</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2700">
                <a:tc>
                  <a:txBody>
                    <a:bodyPr/>
                    <a:lstStyle/>
                    <a:p>
                      <a:pPr indent="0" lvl="0" marL="0" rtl="0" algn="l">
                        <a:spcBef>
                          <a:spcPts val="0"/>
                        </a:spcBef>
                        <a:spcAft>
                          <a:spcPts val="0"/>
                        </a:spcAft>
                        <a:buNone/>
                      </a:pPr>
                      <a:r>
                        <a:rPr b="1" lang="es" sz="1100">
                          <a:solidFill>
                            <a:srgbClr val="FFFFFF"/>
                          </a:solidFill>
                          <a:latin typeface="Cambria"/>
                          <a:ea typeface="Cambria"/>
                          <a:cs typeface="Cambria"/>
                          <a:sym typeface="Cambria"/>
                        </a:rPr>
                        <a:t>Diseño/Documentador</a:t>
                      </a:r>
                      <a:endParaRPr b="1" sz="1100">
                        <a:solidFill>
                          <a:srgbClr val="FFFFFF"/>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1</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4 hrs</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$40.000</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2700">
                <a:tc>
                  <a:txBody>
                    <a:bodyPr/>
                    <a:lstStyle/>
                    <a:p>
                      <a:pPr indent="0" lvl="0" marL="0" rtl="0" algn="l">
                        <a:spcBef>
                          <a:spcPts val="0"/>
                        </a:spcBef>
                        <a:spcAft>
                          <a:spcPts val="0"/>
                        </a:spcAft>
                        <a:buNone/>
                      </a:pPr>
                      <a:r>
                        <a:rPr b="1" lang="es" sz="1100">
                          <a:solidFill>
                            <a:srgbClr val="FFFFFF"/>
                          </a:solidFill>
                          <a:latin typeface="Cambria"/>
                          <a:ea typeface="Cambria"/>
                          <a:cs typeface="Cambria"/>
                          <a:sym typeface="Cambria"/>
                        </a:rPr>
                        <a:t>Jefe de Proyecto</a:t>
                      </a:r>
                      <a:endParaRPr b="1" sz="1100">
                        <a:solidFill>
                          <a:srgbClr val="FFFFFF"/>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1</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2 hrs</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$40.000</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266700">
                <a:tc gridSpan="2">
                  <a:txBody>
                    <a:bodyPr/>
                    <a:lstStyle/>
                    <a:p>
                      <a:pPr indent="0" lvl="0" marL="0" rtl="0" algn="l">
                        <a:spcBef>
                          <a:spcPts val="0"/>
                        </a:spcBef>
                        <a:spcAft>
                          <a:spcPts val="0"/>
                        </a:spcAft>
                        <a:buNone/>
                      </a:pPr>
                      <a:r>
                        <a:rPr b="1" lang="es" sz="1100">
                          <a:latin typeface="Cambria"/>
                          <a:ea typeface="Cambria"/>
                          <a:cs typeface="Cambria"/>
                          <a:sym typeface="Cambria"/>
                        </a:rPr>
                        <a:t>Total por equipo de trabajo:</a:t>
                      </a:r>
                      <a:endParaRPr b="1" sz="1100">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FFFFFF"/>
                    </a:solidFill>
                  </a:tcPr>
                </a:tc>
                <a:tc hMerge="1"/>
                <a:tc>
                  <a:txBody>
                    <a:bodyPr/>
                    <a:lstStyle/>
                    <a:p>
                      <a:pPr indent="0" lvl="0" marL="0" rtl="0" algn="ctr">
                        <a:spcBef>
                          <a:spcPts val="0"/>
                        </a:spcBef>
                        <a:spcAft>
                          <a:spcPts val="0"/>
                        </a:spcAft>
                        <a:buNone/>
                      </a:pPr>
                      <a:r>
                        <a:rPr lang="es" sz="1100">
                          <a:latin typeface="Cambria"/>
                          <a:ea typeface="Cambria"/>
                          <a:cs typeface="Cambria"/>
                          <a:sym typeface="Cambria"/>
                        </a:rPr>
                        <a:t>14 hrs</a:t>
                      </a:r>
                      <a:endParaRPr sz="1100">
                        <a:latin typeface="Cambria"/>
                        <a:ea typeface="Cambria"/>
                        <a:cs typeface="Cambria"/>
                        <a:sym typeface="Cambria"/>
                      </a:endParaRPr>
                    </a:p>
                  </a:txBody>
                  <a:tcPr marT="63500" marB="63500" marR="63500" marL="63500">
                    <a:lnR cap="flat" cmpd="sng" w="12700">
                      <a:solidFill>
                        <a:schemeClr val="dk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b="1" lang="es" sz="1100">
                          <a:solidFill>
                            <a:srgbClr val="FFFFFF"/>
                          </a:solidFill>
                          <a:latin typeface="Cambria"/>
                          <a:ea typeface="Cambria"/>
                          <a:cs typeface="Cambria"/>
                          <a:sym typeface="Cambria"/>
                        </a:rPr>
                        <a:t>$200.000</a:t>
                      </a:r>
                      <a:endParaRPr b="1" sz="1100">
                        <a:solidFill>
                          <a:srgbClr val="FFFFFF"/>
                        </a:solidFill>
                        <a:latin typeface="Cambria"/>
                        <a:ea typeface="Cambria"/>
                        <a:cs typeface="Cambria"/>
                        <a:sym typeface="Cambria"/>
                      </a:endParaRPr>
                    </a:p>
                  </a:txBody>
                  <a:tcPr marT="63500" marB="63500" marR="63500" marL="63500">
                    <a:lnL cap="flat" cmpd="sng" w="12700">
                      <a:solidFill>
                        <a:schemeClr val="dk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366091"/>
                    </a:solidFill>
                  </a:tcPr>
                </a:tc>
              </a:tr>
            </a:tbl>
          </a:graphicData>
        </a:graphic>
      </p:graphicFrame>
      <p:sp>
        <p:nvSpPr>
          <p:cNvPr id="213" name="Google Shape;213;p23"/>
          <p:cNvSpPr txBox="1"/>
          <p:nvPr>
            <p:ph type="title"/>
          </p:nvPr>
        </p:nvSpPr>
        <p:spPr>
          <a:xfrm>
            <a:off x="1297500" y="946350"/>
            <a:ext cx="3729900" cy="497400"/>
          </a:xfrm>
          <a:prstGeom prst="rect">
            <a:avLst/>
          </a:prstGeom>
        </p:spPr>
        <p:txBody>
          <a:bodyPr anchorCtr="0" anchor="t" bIns="91425" lIns="91425" spcFirstLastPara="1" rIns="91425" wrap="square" tIns="91425">
            <a:normAutofit/>
          </a:bodyPr>
          <a:lstStyle/>
          <a:p>
            <a:pPr indent="-317500" lvl="0" marL="457200" rtl="0" algn="l">
              <a:spcBef>
                <a:spcPts val="0"/>
              </a:spcBef>
              <a:spcAft>
                <a:spcPts val="0"/>
              </a:spcAft>
              <a:buSzPts val="1400"/>
              <a:buChar char="●"/>
            </a:pPr>
            <a:r>
              <a:rPr lang="es" sz="1400"/>
              <a:t>Costos por roles:</a:t>
            </a:r>
            <a:endParaRPr sz="1400"/>
          </a:p>
        </p:txBody>
      </p:sp>
      <p:sp>
        <p:nvSpPr>
          <p:cNvPr id="214" name="Google Shape;214;p23"/>
          <p:cNvSpPr txBox="1"/>
          <p:nvPr>
            <p:ph type="title"/>
          </p:nvPr>
        </p:nvSpPr>
        <p:spPr>
          <a:xfrm>
            <a:off x="1297500" y="2860900"/>
            <a:ext cx="3729900" cy="497400"/>
          </a:xfrm>
          <a:prstGeom prst="rect">
            <a:avLst/>
          </a:prstGeom>
        </p:spPr>
        <p:txBody>
          <a:bodyPr anchorCtr="0" anchor="t" bIns="91425" lIns="91425" spcFirstLastPara="1" rIns="91425" wrap="square" tIns="91425">
            <a:normAutofit/>
          </a:bodyPr>
          <a:lstStyle/>
          <a:p>
            <a:pPr indent="-317500" lvl="0" marL="457200" rtl="0" algn="l">
              <a:spcBef>
                <a:spcPts val="0"/>
              </a:spcBef>
              <a:spcAft>
                <a:spcPts val="0"/>
              </a:spcAft>
              <a:buSzPts val="1400"/>
              <a:buChar char="●"/>
            </a:pPr>
            <a:r>
              <a:rPr lang="es" sz="1400"/>
              <a:t>Costos semanales:</a:t>
            </a:r>
            <a:endParaRPr sz="14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24"/>
          <p:cNvSpPr txBox="1"/>
          <p:nvPr>
            <p:ph type="title"/>
          </p:nvPr>
        </p:nvSpPr>
        <p:spPr>
          <a:xfrm>
            <a:off x="1297500" y="393750"/>
            <a:ext cx="7038900" cy="766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s" u="sng"/>
              <a:t>Planificación de Recursos Humanos</a:t>
            </a:r>
            <a:endParaRPr b="1" u="sng"/>
          </a:p>
        </p:txBody>
      </p:sp>
      <p:sp>
        <p:nvSpPr>
          <p:cNvPr id="220" name="Google Shape;220;p24"/>
          <p:cNvSpPr txBox="1"/>
          <p:nvPr>
            <p:ph type="title"/>
          </p:nvPr>
        </p:nvSpPr>
        <p:spPr>
          <a:xfrm>
            <a:off x="1297500" y="946350"/>
            <a:ext cx="5212800" cy="497400"/>
          </a:xfrm>
          <a:prstGeom prst="rect">
            <a:avLst/>
          </a:prstGeom>
        </p:spPr>
        <p:txBody>
          <a:bodyPr anchorCtr="0" anchor="t" bIns="91425" lIns="91425" spcFirstLastPara="1" rIns="91425" wrap="square" tIns="91425">
            <a:normAutofit fontScale="90000"/>
          </a:bodyPr>
          <a:lstStyle/>
          <a:p>
            <a:pPr indent="-308610" lvl="0" marL="457200" rtl="0" algn="l">
              <a:spcBef>
                <a:spcPts val="0"/>
              </a:spcBef>
              <a:spcAft>
                <a:spcPts val="0"/>
              </a:spcAft>
              <a:buSzPct val="100000"/>
              <a:buChar char="●"/>
            </a:pPr>
            <a:r>
              <a:rPr lang="es" sz="1400"/>
              <a:t>Costos estimación mensual considerando los meses de duración del proyecto:</a:t>
            </a:r>
            <a:endParaRPr sz="1400"/>
          </a:p>
        </p:txBody>
      </p:sp>
      <p:sp>
        <p:nvSpPr>
          <p:cNvPr id="221" name="Google Shape;221;p24"/>
          <p:cNvSpPr txBox="1"/>
          <p:nvPr>
            <p:ph type="title"/>
          </p:nvPr>
        </p:nvSpPr>
        <p:spPr>
          <a:xfrm>
            <a:off x="1297500" y="2571750"/>
            <a:ext cx="3729900" cy="497400"/>
          </a:xfrm>
          <a:prstGeom prst="rect">
            <a:avLst/>
          </a:prstGeom>
        </p:spPr>
        <p:txBody>
          <a:bodyPr anchorCtr="0" anchor="t" bIns="91425" lIns="91425" spcFirstLastPara="1" rIns="91425" wrap="square" tIns="91425">
            <a:normAutofit/>
          </a:bodyPr>
          <a:lstStyle/>
          <a:p>
            <a:pPr indent="-317500" lvl="0" marL="457200" rtl="0" algn="l">
              <a:spcBef>
                <a:spcPts val="0"/>
              </a:spcBef>
              <a:spcAft>
                <a:spcPts val="0"/>
              </a:spcAft>
              <a:buSzPts val="1400"/>
              <a:buChar char="●"/>
            </a:pPr>
            <a:r>
              <a:rPr lang="es" sz="1400"/>
              <a:t>Costo Total del  Proyecto :</a:t>
            </a:r>
            <a:endParaRPr sz="1400"/>
          </a:p>
        </p:txBody>
      </p:sp>
      <p:graphicFrame>
        <p:nvGraphicFramePr>
          <p:cNvPr id="222" name="Google Shape;222;p24"/>
          <p:cNvGraphicFramePr/>
          <p:nvPr/>
        </p:nvGraphicFramePr>
        <p:xfrm>
          <a:off x="2633650" y="1598425"/>
          <a:ext cx="3000000" cy="3000000"/>
        </p:xfrm>
        <a:graphic>
          <a:graphicData uri="http://schemas.openxmlformats.org/drawingml/2006/table">
            <a:tbl>
              <a:tblPr>
                <a:noFill/>
                <a:tableStyleId>{C448CAA7-1138-4E01-ABFE-A28968B15C99}</a:tableStyleId>
              </a:tblPr>
              <a:tblGrid>
                <a:gridCol w="1781175"/>
                <a:gridCol w="2095500"/>
              </a:tblGrid>
              <a:tr h="12700">
                <a:tc>
                  <a:txBody>
                    <a:bodyPr/>
                    <a:lstStyle/>
                    <a:p>
                      <a:pPr indent="0" lvl="0" marL="0" rtl="0" algn="l">
                        <a:spcBef>
                          <a:spcPts val="0"/>
                        </a:spcBef>
                        <a:spcAft>
                          <a:spcPts val="0"/>
                        </a:spcAft>
                        <a:buNone/>
                      </a:pPr>
                      <a:r>
                        <a:rPr b="1" lang="es" sz="1100">
                          <a:solidFill>
                            <a:srgbClr val="FFFFFF"/>
                          </a:solidFill>
                          <a:latin typeface="Cambria"/>
                          <a:ea typeface="Cambria"/>
                          <a:cs typeface="Cambria"/>
                          <a:sym typeface="Cambria"/>
                        </a:rPr>
                        <a:t>Total por mes</a:t>
                      </a:r>
                      <a:endParaRPr b="1" sz="1100">
                        <a:solidFill>
                          <a:srgbClr val="FFFFFF"/>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$200.000 * (4 meses)</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2700">
                <a:tc>
                  <a:txBody>
                    <a:bodyPr/>
                    <a:lstStyle/>
                    <a:p>
                      <a:pPr indent="0" lvl="0" marL="0" rtl="0" algn="l">
                        <a:spcBef>
                          <a:spcPts val="0"/>
                        </a:spcBef>
                        <a:spcAft>
                          <a:spcPts val="0"/>
                        </a:spcAft>
                        <a:buNone/>
                      </a:pPr>
                      <a:r>
                        <a:rPr b="1" lang="es" sz="1100">
                          <a:solidFill>
                            <a:srgbClr val="FFFFFF"/>
                          </a:solidFill>
                          <a:latin typeface="Cambria"/>
                          <a:ea typeface="Cambria"/>
                          <a:cs typeface="Cambria"/>
                          <a:sym typeface="Cambria"/>
                        </a:rPr>
                        <a:t>Total</a:t>
                      </a:r>
                      <a:endParaRPr b="1" sz="1100">
                        <a:solidFill>
                          <a:srgbClr val="FFFFFF"/>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c>
                  <a:txBody>
                    <a:bodyPr/>
                    <a:lstStyle/>
                    <a:p>
                      <a:pPr indent="0" lvl="0" marL="0" rtl="0" algn="ctr">
                        <a:spcBef>
                          <a:spcPts val="0"/>
                        </a:spcBef>
                        <a:spcAft>
                          <a:spcPts val="0"/>
                        </a:spcAft>
                        <a:buNone/>
                      </a:pPr>
                      <a:r>
                        <a:rPr b="1" lang="es" sz="1100">
                          <a:solidFill>
                            <a:srgbClr val="FFFFFF"/>
                          </a:solidFill>
                          <a:latin typeface="Cambria"/>
                          <a:ea typeface="Cambria"/>
                          <a:cs typeface="Cambria"/>
                          <a:sym typeface="Cambria"/>
                        </a:rPr>
                        <a:t>$800.000</a:t>
                      </a:r>
                      <a:endParaRPr b="1" sz="1100">
                        <a:solidFill>
                          <a:srgbClr val="FFFFFF"/>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366091"/>
                    </a:solidFill>
                  </a:tcPr>
                </a:tc>
              </a:tr>
            </a:tbl>
          </a:graphicData>
        </a:graphic>
      </p:graphicFrame>
      <p:graphicFrame>
        <p:nvGraphicFramePr>
          <p:cNvPr id="223" name="Google Shape;223;p24"/>
          <p:cNvGraphicFramePr/>
          <p:nvPr/>
        </p:nvGraphicFramePr>
        <p:xfrm>
          <a:off x="1593000" y="3269725"/>
          <a:ext cx="3000000" cy="3000000"/>
        </p:xfrm>
        <a:graphic>
          <a:graphicData uri="http://schemas.openxmlformats.org/drawingml/2006/table">
            <a:tbl>
              <a:tblPr>
                <a:noFill/>
                <a:tableStyleId>{C448CAA7-1138-4E01-ABFE-A28968B15C99}</a:tableStyleId>
              </a:tblPr>
              <a:tblGrid>
                <a:gridCol w="2979000"/>
                <a:gridCol w="2979000"/>
              </a:tblGrid>
              <a:tr h="12700">
                <a:tc>
                  <a:txBody>
                    <a:bodyPr/>
                    <a:lstStyle/>
                    <a:p>
                      <a:pPr indent="0" lvl="0" marL="0" rtl="0" algn="l">
                        <a:spcBef>
                          <a:spcPts val="0"/>
                        </a:spcBef>
                        <a:spcAft>
                          <a:spcPts val="0"/>
                        </a:spcAft>
                        <a:buNone/>
                      </a:pPr>
                      <a:r>
                        <a:rPr b="1" lang="es" sz="1100">
                          <a:solidFill>
                            <a:srgbClr val="FFFFFF"/>
                          </a:solidFill>
                          <a:latin typeface="Cambria"/>
                          <a:ea typeface="Cambria"/>
                          <a:cs typeface="Cambria"/>
                          <a:sym typeface="Cambria"/>
                        </a:rPr>
                        <a:t>Recursos</a:t>
                      </a:r>
                      <a:endParaRPr b="1" sz="1100">
                        <a:solidFill>
                          <a:srgbClr val="FFFFFF"/>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c>
                  <a:txBody>
                    <a:bodyPr/>
                    <a:lstStyle/>
                    <a:p>
                      <a:pPr indent="0" lvl="0" marL="0" rtl="0" algn="ctr">
                        <a:spcBef>
                          <a:spcPts val="0"/>
                        </a:spcBef>
                        <a:spcAft>
                          <a:spcPts val="0"/>
                        </a:spcAft>
                        <a:buNone/>
                      </a:pPr>
                      <a:r>
                        <a:rPr b="1" lang="es" sz="1100">
                          <a:solidFill>
                            <a:srgbClr val="FFFFFF"/>
                          </a:solidFill>
                          <a:latin typeface="Cambria"/>
                          <a:ea typeface="Cambria"/>
                          <a:cs typeface="Cambria"/>
                          <a:sym typeface="Cambria"/>
                        </a:rPr>
                        <a:t>Costos</a:t>
                      </a:r>
                      <a:endParaRPr b="1" sz="1100">
                        <a:solidFill>
                          <a:srgbClr val="FFFFFF"/>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r>
              <a:tr h="12700">
                <a:tc>
                  <a:txBody>
                    <a:bodyPr/>
                    <a:lstStyle/>
                    <a:p>
                      <a:pPr indent="0" lvl="0" marL="0" rtl="0" algn="l">
                        <a:spcBef>
                          <a:spcPts val="0"/>
                        </a:spcBef>
                        <a:spcAft>
                          <a:spcPts val="0"/>
                        </a:spcAft>
                        <a:buNone/>
                      </a:pPr>
                      <a:r>
                        <a:rPr b="1" lang="es" sz="1100">
                          <a:solidFill>
                            <a:srgbClr val="FFFFFF"/>
                          </a:solidFill>
                          <a:latin typeface="Cambria"/>
                          <a:ea typeface="Cambria"/>
                          <a:cs typeface="Cambria"/>
                          <a:sym typeface="Cambria"/>
                        </a:rPr>
                        <a:t>Hardware y Software</a:t>
                      </a:r>
                      <a:endParaRPr b="1" sz="1100">
                        <a:solidFill>
                          <a:srgbClr val="FFFFFF"/>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$2.490.400</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2700">
                <a:tc>
                  <a:txBody>
                    <a:bodyPr/>
                    <a:lstStyle/>
                    <a:p>
                      <a:pPr indent="0" lvl="0" marL="0" rtl="0" algn="l">
                        <a:spcBef>
                          <a:spcPts val="0"/>
                        </a:spcBef>
                        <a:spcAft>
                          <a:spcPts val="0"/>
                        </a:spcAft>
                        <a:buNone/>
                      </a:pPr>
                      <a:r>
                        <a:rPr b="1" lang="es" sz="1100">
                          <a:solidFill>
                            <a:srgbClr val="FFFFFF"/>
                          </a:solidFill>
                          <a:latin typeface="Cambria"/>
                          <a:ea typeface="Cambria"/>
                          <a:cs typeface="Cambria"/>
                          <a:sym typeface="Cambria"/>
                        </a:rPr>
                        <a:t>Recursos Humanos</a:t>
                      </a:r>
                      <a:endParaRPr b="1" sz="1100">
                        <a:solidFill>
                          <a:srgbClr val="FFFFFF"/>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$800.000</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2700">
                <a:tc>
                  <a:txBody>
                    <a:bodyPr/>
                    <a:lstStyle/>
                    <a:p>
                      <a:pPr indent="0" lvl="0" marL="0" rtl="0" algn="l">
                        <a:spcBef>
                          <a:spcPts val="0"/>
                        </a:spcBef>
                        <a:spcAft>
                          <a:spcPts val="0"/>
                        </a:spcAft>
                        <a:buNone/>
                      </a:pPr>
                      <a:r>
                        <a:rPr b="1" lang="es" sz="1100">
                          <a:solidFill>
                            <a:srgbClr val="FFFFFF"/>
                          </a:solidFill>
                          <a:latin typeface="Cambria"/>
                          <a:ea typeface="Cambria"/>
                          <a:cs typeface="Cambria"/>
                          <a:sym typeface="Cambria"/>
                        </a:rPr>
                        <a:t>Total</a:t>
                      </a:r>
                      <a:endParaRPr b="1" sz="1100">
                        <a:solidFill>
                          <a:srgbClr val="FFFFFF"/>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c>
                  <a:txBody>
                    <a:bodyPr/>
                    <a:lstStyle/>
                    <a:p>
                      <a:pPr indent="0" lvl="0" marL="0" rtl="0" algn="ctr">
                        <a:spcBef>
                          <a:spcPts val="0"/>
                        </a:spcBef>
                        <a:spcAft>
                          <a:spcPts val="0"/>
                        </a:spcAft>
                        <a:buNone/>
                      </a:pPr>
                      <a:r>
                        <a:rPr b="1" lang="es" sz="1100">
                          <a:solidFill>
                            <a:srgbClr val="FFFFFF"/>
                          </a:solidFill>
                          <a:latin typeface="Cambria"/>
                          <a:ea typeface="Cambria"/>
                          <a:cs typeface="Cambria"/>
                          <a:sym typeface="Cambria"/>
                        </a:rPr>
                        <a:t>$3.290.400</a:t>
                      </a:r>
                      <a:endParaRPr b="1" sz="1100">
                        <a:solidFill>
                          <a:srgbClr val="FFFFFF"/>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366091"/>
                    </a:solid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25"/>
          <p:cNvSpPr txBox="1"/>
          <p:nvPr>
            <p:ph type="title"/>
          </p:nvPr>
        </p:nvSpPr>
        <p:spPr>
          <a:xfrm>
            <a:off x="1297500" y="393750"/>
            <a:ext cx="7038900" cy="766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s" u="sng"/>
              <a:t>Lista de Actividades</a:t>
            </a:r>
            <a:endParaRPr b="1" u="sng"/>
          </a:p>
        </p:txBody>
      </p:sp>
      <p:sp>
        <p:nvSpPr>
          <p:cNvPr id="229" name="Google Shape;229;p25"/>
          <p:cNvSpPr txBox="1"/>
          <p:nvPr>
            <p:ph type="title"/>
          </p:nvPr>
        </p:nvSpPr>
        <p:spPr>
          <a:xfrm>
            <a:off x="1297500" y="946350"/>
            <a:ext cx="5212800" cy="497400"/>
          </a:xfrm>
          <a:prstGeom prst="rect">
            <a:avLst/>
          </a:prstGeom>
        </p:spPr>
        <p:txBody>
          <a:bodyPr anchorCtr="0" anchor="t" bIns="91425" lIns="91425" spcFirstLastPara="1" rIns="91425" wrap="square" tIns="91425">
            <a:normAutofit/>
          </a:bodyPr>
          <a:lstStyle/>
          <a:p>
            <a:pPr indent="-317500" lvl="0" marL="457200" rtl="0" algn="l">
              <a:spcBef>
                <a:spcPts val="0"/>
              </a:spcBef>
              <a:spcAft>
                <a:spcPts val="0"/>
              </a:spcAft>
              <a:buSzPts val="1400"/>
              <a:buChar char="●"/>
            </a:pPr>
            <a:r>
              <a:rPr lang="es" sz="1400"/>
              <a:t>Asignación de actividades y tiempo estimado:</a:t>
            </a:r>
            <a:endParaRPr sz="1400"/>
          </a:p>
        </p:txBody>
      </p:sp>
      <p:pic>
        <p:nvPicPr>
          <p:cNvPr id="230" name="Google Shape;230;p25"/>
          <p:cNvPicPr preferRelativeResize="0"/>
          <p:nvPr/>
        </p:nvPicPr>
        <p:blipFill>
          <a:blip r:embed="rId3">
            <a:alphaModFix/>
          </a:blip>
          <a:stretch>
            <a:fillRect/>
          </a:stretch>
        </p:blipFill>
        <p:spPr>
          <a:xfrm>
            <a:off x="1830850" y="1443750"/>
            <a:ext cx="5972175" cy="334327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26"/>
          <p:cNvSpPr txBox="1"/>
          <p:nvPr>
            <p:ph type="title"/>
          </p:nvPr>
        </p:nvSpPr>
        <p:spPr>
          <a:xfrm>
            <a:off x="1297500" y="393750"/>
            <a:ext cx="7038900" cy="766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s" u="sng"/>
              <a:t>Planificación de la gestión de riesgos</a:t>
            </a:r>
            <a:endParaRPr b="1" u="sng"/>
          </a:p>
        </p:txBody>
      </p:sp>
      <p:sp>
        <p:nvSpPr>
          <p:cNvPr id="236" name="Google Shape;236;p26"/>
          <p:cNvSpPr txBox="1"/>
          <p:nvPr>
            <p:ph type="title"/>
          </p:nvPr>
        </p:nvSpPr>
        <p:spPr>
          <a:xfrm>
            <a:off x="1297500" y="1036600"/>
            <a:ext cx="5212800" cy="497400"/>
          </a:xfrm>
          <a:prstGeom prst="rect">
            <a:avLst/>
          </a:prstGeom>
        </p:spPr>
        <p:txBody>
          <a:bodyPr anchorCtr="0" anchor="t" bIns="91425" lIns="91425" spcFirstLastPara="1" rIns="91425" wrap="square" tIns="91425">
            <a:normAutofit/>
          </a:bodyPr>
          <a:lstStyle/>
          <a:p>
            <a:pPr indent="-317500" lvl="0" marL="457200" rtl="0" algn="l">
              <a:spcBef>
                <a:spcPts val="0"/>
              </a:spcBef>
              <a:spcAft>
                <a:spcPts val="0"/>
              </a:spcAft>
              <a:buSzPts val="1400"/>
              <a:buChar char="●"/>
            </a:pPr>
            <a:r>
              <a:rPr lang="es" sz="1400"/>
              <a:t>Asignación de actividades y tiempo estimado:</a:t>
            </a:r>
            <a:endParaRPr sz="1400"/>
          </a:p>
        </p:txBody>
      </p:sp>
      <p:graphicFrame>
        <p:nvGraphicFramePr>
          <p:cNvPr id="237" name="Google Shape;237;p26"/>
          <p:cNvGraphicFramePr/>
          <p:nvPr/>
        </p:nvGraphicFramePr>
        <p:xfrm>
          <a:off x="1432750" y="1692850"/>
          <a:ext cx="3000000" cy="3000000"/>
        </p:xfrm>
        <a:graphic>
          <a:graphicData uri="http://schemas.openxmlformats.org/drawingml/2006/table">
            <a:tbl>
              <a:tblPr>
                <a:noFill/>
                <a:tableStyleId>{C448CAA7-1138-4E01-ABFE-A28968B15C99}</a:tableStyleId>
              </a:tblPr>
              <a:tblGrid>
                <a:gridCol w="1474350"/>
                <a:gridCol w="1233625"/>
                <a:gridCol w="1153400"/>
                <a:gridCol w="2417125"/>
              </a:tblGrid>
              <a:tr h="599425">
                <a:tc>
                  <a:txBody>
                    <a:bodyPr/>
                    <a:lstStyle/>
                    <a:p>
                      <a:pPr indent="0" lvl="0" marL="0" rtl="0" algn="l">
                        <a:spcBef>
                          <a:spcPts val="0"/>
                        </a:spcBef>
                        <a:spcAft>
                          <a:spcPts val="0"/>
                        </a:spcAft>
                        <a:buNone/>
                      </a:pPr>
                      <a:r>
                        <a:rPr b="1" lang="es" sz="1100">
                          <a:solidFill>
                            <a:srgbClr val="FFFFFF"/>
                          </a:solidFill>
                          <a:latin typeface="Calibri"/>
                          <a:ea typeface="Calibri"/>
                          <a:cs typeface="Calibri"/>
                          <a:sym typeface="Calibri"/>
                        </a:rPr>
                        <a:t>RIESGOS</a:t>
                      </a:r>
                      <a:endParaRPr b="1" sz="1100">
                        <a:solidFill>
                          <a:srgbClr val="FFFFFF"/>
                        </a:solidFill>
                        <a:latin typeface="Calibri"/>
                        <a:ea typeface="Calibri"/>
                        <a:cs typeface="Calibri"/>
                        <a:sym typeface="Calibri"/>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c>
                  <a:txBody>
                    <a:bodyPr/>
                    <a:lstStyle/>
                    <a:p>
                      <a:pPr indent="0" lvl="0" marL="0" rtl="0" algn="ctr">
                        <a:spcBef>
                          <a:spcPts val="0"/>
                        </a:spcBef>
                        <a:spcAft>
                          <a:spcPts val="0"/>
                        </a:spcAft>
                        <a:buNone/>
                      </a:pPr>
                      <a:r>
                        <a:rPr b="1" lang="es" sz="1100">
                          <a:solidFill>
                            <a:srgbClr val="FFFFFF"/>
                          </a:solidFill>
                          <a:latin typeface="Calibri"/>
                          <a:ea typeface="Calibri"/>
                          <a:cs typeface="Calibri"/>
                          <a:sym typeface="Calibri"/>
                        </a:rPr>
                        <a:t>PROBABILIDAD DE OCURRENCIA</a:t>
                      </a:r>
                      <a:endParaRPr b="1" sz="1100">
                        <a:solidFill>
                          <a:srgbClr val="FFFFFF"/>
                        </a:solidFill>
                        <a:latin typeface="Calibri"/>
                        <a:ea typeface="Calibri"/>
                        <a:cs typeface="Calibri"/>
                        <a:sym typeface="Calibri"/>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c>
                  <a:txBody>
                    <a:bodyPr/>
                    <a:lstStyle/>
                    <a:p>
                      <a:pPr indent="0" lvl="0" marL="0" rtl="0" algn="ctr">
                        <a:spcBef>
                          <a:spcPts val="0"/>
                        </a:spcBef>
                        <a:spcAft>
                          <a:spcPts val="0"/>
                        </a:spcAft>
                        <a:buNone/>
                      </a:pPr>
                      <a:r>
                        <a:rPr b="1" lang="es" sz="1100">
                          <a:solidFill>
                            <a:srgbClr val="FFFFFF"/>
                          </a:solidFill>
                          <a:latin typeface="Calibri"/>
                          <a:ea typeface="Calibri"/>
                          <a:cs typeface="Calibri"/>
                          <a:sym typeface="Calibri"/>
                        </a:rPr>
                        <a:t>NIVEL DE IMPACTO</a:t>
                      </a:r>
                      <a:endParaRPr b="1" sz="1100">
                        <a:solidFill>
                          <a:srgbClr val="FFFFFF"/>
                        </a:solidFill>
                        <a:latin typeface="Calibri"/>
                        <a:ea typeface="Calibri"/>
                        <a:cs typeface="Calibri"/>
                        <a:sym typeface="Calibri"/>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c>
                  <a:txBody>
                    <a:bodyPr/>
                    <a:lstStyle/>
                    <a:p>
                      <a:pPr indent="0" lvl="0" marL="0" rtl="0" algn="ctr">
                        <a:spcBef>
                          <a:spcPts val="0"/>
                        </a:spcBef>
                        <a:spcAft>
                          <a:spcPts val="0"/>
                        </a:spcAft>
                        <a:buNone/>
                      </a:pPr>
                      <a:r>
                        <a:rPr b="1" lang="es" sz="1100">
                          <a:solidFill>
                            <a:srgbClr val="FFFFFF"/>
                          </a:solidFill>
                          <a:latin typeface="Calibri"/>
                          <a:ea typeface="Calibri"/>
                          <a:cs typeface="Calibri"/>
                          <a:sym typeface="Calibri"/>
                        </a:rPr>
                        <a:t>ACCIÓN REMEDIAL</a:t>
                      </a:r>
                      <a:endParaRPr b="1" sz="1100">
                        <a:solidFill>
                          <a:srgbClr val="FFFFFF"/>
                        </a:solidFill>
                        <a:latin typeface="Calibri"/>
                        <a:ea typeface="Calibri"/>
                        <a:cs typeface="Calibri"/>
                        <a:sym typeface="Calibri"/>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r>
              <a:tr h="381900">
                <a:tc>
                  <a:txBody>
                    <a:bodyPr/>
                    <a:lstStyle/>
                    <a:p>
                      <a:pPr indent="0" lvl="0" marL="0" rtl="0" algn="l">
                        <a:spcBef>
                          <a:spcPts val="0"/>
                        </a:spcBef>
                        <a:spcAft>
                          <a:spcPts val="0"/>
                        </a:spcAft>
                        <a:buNone/>
                      </a:pPr>
                      <a:r>
                        <a:rPr b="1" lang="es" sz="1100">
                          <a:solidFill>
                            <a:srgbClr val="FFFFFF"/>
                          </a:solidFill>
                          <a:latin typeface="Calibri"/>
                          <a:ea typeface="Calibri"/>
                          <a:cs typeface="Calibri"/>
                          <a:sym typeface="Calibri"/>
                        </a:rPr>
                        <a:t>Defectos con las herramientas</a:t>
                      </a:r>
                      <a:endParaRPr b="1" sz="1100">
                        <a:solidFill>
                          <a:srgbClr val="FFFFFF"/>
                        </a:solidFill>
                        <a:latin typeface="Calibri"/>
                        <a:ea typeface="Calibri"/>
                        <a:cs typeface="Calibri"/>
                        <a:sym typeface="Calibri"/>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c>
                  <a:txBody>
                    <a:bodyPr/>
                    <a:lstStyle/>
                    <a:p>
                      <a:pPr indent="0" lvl="0" marL="0" rtl="0" algn="ctr">
                        <a:spcBef>
                          <a:spcPts val="0"/>
                        </a:spcBef>
                        <a:spcAft>
                          <a:spcPts val="0"/>
                        </a:spcAft>
                        <a:buNone/>
                      </a:pPr>
                      <a:r>
                        <a:rPr lang="es" sz="1100">
                          <a:solidFill>
                            <a:schemeClr val="lt1"/>
                          </a:solidFill>
                          <a:latin typeface="Calibri"/>
                          <a:ea typeface="Calibri"/>
                          <a:cs typeface="Calibri"/>
                          <a:sym typeface="Calibri"/>
                        </a:rPr>
                        <a:t>30%</a:t>
                      </a:r>
                      <a:endParaRPr sz="1100">
                        <a:solidFill>
                          <a:schemeClr val="lt1"/>
                        </a:solidFill>
                        <a:latin typeface="Calibri"/>
                        <a:ea typeface="Calibri"/>
                        <a:cs typeface="Calibri"/>
                        <a:sym typeface="Calibri"/>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libri"/>
                          <a:ea typeface="Calibri"/>
                          <a:cs typeface="Calibri"/>
                          <a:sym typeface="Calibri"/>
                        </a:rPr>
                        <a:t>3</a:t>
                      </a:r>
                      <a:endParaRPr sz="1100">
                        <a:solidFill>
                          <a:schemeClr val="lt1"/>
                        </a:solidFill>
                        <a:latin typeface="Calibri"/>
                        <a:ea typeface="Calibri"/>
                        <a:cs typeface="Calibri"/>
                        <a:sym typeface="Calibri"/>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libri"/>
                          <a:ea typeface="Calibri"/>
                          <a:cs typeface="Calibri"/>
                          <a:sym typeface="Calibri"/>
                        </a:rPr>
                        <a:t>Tener una cotización de respaldo por posibles</a:t>
                      </a:r>
                      <a:endParaRPr sz="1100">
                        <a:solidFill>
                          <a:schemeClr val="lt1"/>
                        </a:solidFill>
                        <a:latin typeface="Calibri"/>
                        <a:ea typeface="Calibri"/>
                        <a:cs typeface="Calibri"/>
                        <a:sym typeface="Calibri"/>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570425">
                <a:tc>
                  <a:txBody>
                    <a:bodyPr/>
                    <a:lstStyle/>
                    <a:p>
                      <a:pPr indent="0" lvl="0" marL="0" rtl="0" algn="l">
                        <a:spcBef>
                          <a:spcPts val="0"/>
                        </a:spcBef>
                        <a:spcAft>
                          <a:spcPts val="0"/>
                        </a:spcAft>
                        <a:buNone/>
                      </a:pPr>
                      <a:r>
                        <a:rPr b="1" lang="es" sz="1100">
                          <a:solidFill>
                            <a:srgbClr val="FFFFFF"/>
                          </a:solidFill>
                          <a:latin typeface="Calibri"/>
                          <a:ea typeface="Calibri"/>
                          <a:cs typeface="Calibri"/>
                          <a:sym typeface="Calibri"/>
                        </a:rPr>
                        <a:t>Enfermedad de algún compañero de trabajo</a:t>
                      </a:r>
                      <a:endParaRPr b="1" sz="1100">
                        <a:solidFill>
                          <a:srgbClr val="FFFFFF"/>
                        </a:solidFill>
                        <a:latin typeface="Calibri"/>
                        <a:ea typeface="Calibri"/>
                        <a:cs typeface="Calibri"/>
                        <a:sym typeface="Calibri"/>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c>
                  <a:txBody>
                    <a:bodyPr/>
                    <a:lstStyle/>
                    <a:p>
                      <a:pPr indent="0" lvl="0" marL="0" rtl="0" algn="ctr">
                        <a:spcBef>
                          <a:spcPts val="0"/>
                        </a:spcBef>
                        <a:spcAft>
                          <a:spcPts val="0"/>
                        </a:spcAft>
                        <a:buNone/>
                      </a:pPr>
                      <a:r>
                        <a:rPr lang="es" sz="1100">
                          <a:solidFill>
                            <a:schemeClr val="lt1"/>
                          </a:solidFill>
                          <a:latin typeface="Calibri"/>
                          <a:ea typeface="Calibri"/>
                          <a:cs typeface="Calibri"/>
                          <a:sym typeface="Calibri"/>
                        </a:rPr>
                        <a:t>25%</a:t>
                      </a:r>
                      <a:endParaRPr sz="1100">
                        <a:solidFill>
                          <a:schemeClr val="lt1"/>
                        </a:solidFill>
                        <a:latin typeface="Calibri"/>
                        <a:ea typeface="Calibri"/>
                        <a:cs typeface="Calibri"/>
                        <a:sym typeface="Calibri"/>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libri"/>
                          <a:ea typeface="Calibri"/>
                          <a:cs typeface="Calibri"/>
                          <a:sym typeface="Calibri"/>
                        </a:rPr>
                        <a:t>1</a:t>
                      </a:r>
                      <a:endParaRPr sz="1100">
                        <a:solidFill>
                          <a:schemeClr val="lt1"/>
                        </a:solidFill>
                        <a:latin typeface="Calibri"/>
                        <a:ea typeface="Calibri"/>
                        <a:cs typeface="Calibri"/>
                        <a:sym typeface="Calibri"/>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libri"/>
                          <a:ea typeface="Calibri"/>
                          <a:cs typeface="Calibri"/>
                          <a:sym typeface="Calibri"/>
                        </a:rPr>
                        <a:t>Trabajo remoto para evitar retrasos</a:t>
                      </a:r>
                      <a:endParaRPr sz="1100">
                        <a:solidFill>
                          <a:schemeClr val="lt1"/>
                        </a:solidFill>
                        <a:latin typeface="Calibri"/>
                        <a:ea typeface="Calibri"/>
                        <a:cs typeface="Calibri"/>
                        <a:sym typeface="Calibri"/>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570425">
                <a:tc>
                  <a:txBody>
                    <a:bodyPr/>
                    <a:lstStyle/>
                    <a:p>
                      <a:pPr indent="0" lvl="0" marL="0" rtl="0" algn="l">
                        <a:spcBef>
                          <a:spcPts val="0"/>
                        </a:spcBef>
                        <a:spcAft>
                          <a:spcPts val="0"/>
                        </a:spcAft>
                        <a:buNone/>
                      </a:pPr>
                      <a:r>
                        <a:rPr b="1" lang="es" sz="1100">
                          <a:solidFill>
                            <a:srgbClr val="FFFFFF"/>
                          </a:solidFill>
                          <a:latin typeface="Calibri"/>
                          <a:ea typeface="Calibri"/>
                          <a:cs typeface="Calibri"/>
                          <a:sym typeface="Calibri"/>
                        </a:rPr>
                        <a:t>Daño hacia el equipo donde se respalda la información</a:t>
                      </a:r>
                      <a:endParaRPr b="1" sz="1100">
                        <a:solidFill>
                          <a:srgbClr val="FFFFFF"/>
                        </a:solidFill>
                        <a:latin typeface="Calibri"/>
                        <a:ea typeface="Calibri"/>
                        <a:cs typeface="Calibri"/>
                        <a:sym typeface="Calibri"/>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c>
                  <a:txBody>
                    <a:bodyPr/>
                    <a:lstStyle/>
                    <a:p>
                      <a:pPr indent="0" lvl="0" marL="0" rtl="0" algn="ctr">
                        <a:spcBef>
                          <a:spcPts val="0"/>
                        </a:spcBef>
                        <a:spcAft>
                          <a:spcPts val="0"/>
                        </a:spcAft>
                        <a:buNone/>
                      </a:pPr>
                      <a:r>
                        <a:rPr lang="es" sz="1100">
                          <a:solidFill>
                            <a:schemeClr val="lt1"/>
                          </a:solidFill>
                          <a:latin typeface="Calibri"/>
                          <a:ea typeface="Calibri"/>
                          <a:cs typeface="Calibri"/>
                          <a:sym typeface="Calibri"/>
                        </a:rPr>
                        <a:t>45%</a:t>
                      </a:r>
                      <a:endParaRPr sz="1100">
                        <a:solidFill>
                          <a:schemeClr val="lt1"/>
                        </a:solidFill>
                        <a:latin typeface="Calibri"/>
                        <a:ea typeface="Calibri"/>
                        <a:cs typeface="Calibri"/>
                        <a:sym typeface="Calibri"/>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libri"/>
                          <a:ea typeface="Calibri"/>
                          <a:cs typeface="Calibri"/>
                          <a:sym typeface="Calibri"/>
                        </a:rPr>
                        <a:t>2</a:t>
                      </a:r>
                      <a:endParaRPr sz="1100">
                        <a:solidFill>
                          <a:schemeClr val="lt1"/>
                        </a:solidFill>
                        <a:latin typeface="Calibri"/>
                        <a:ea typeface="Calibri"/>
                        <a:cs typeface="Calibri"/>
                        <a:sym typeface="Calibri"/>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libri"/>
                          <a:ea typeface="Calibri"/>
                          <a:cs typeface="Calibri"/>
                          <a:sym typeface="Calibri"/>
                        </a:rPr>
                        <a:t>Tener respaldada la información en la nube siempre que se realice algún avance importante.</a:t>
                      </a:r>
                      <a:endParaRPr sz="1100">
                        <a:solidFill>
                          <a:schemeClr val="lt1"/>
                        </a:solidFill>
                        <a:latin typeface="Calibri"/>
                        <a:ea typeface="Calibri"/>
                        <a:cs typeface="Calibri"/>
                        <a:sym typeface="Calibri"/>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27"/>
          <p:cNvSpPr txBox="1"/>
          <p:nvPr>
            <p:ph idx="1" type="body"/>
          </p:nvPr>
        </p:nvSpPr>
        <p:spPr>
          <a:xfrm>
            <a:off x="1109775" y="1709300"/>
            <a:ext cx="4502400" cy="1809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s"/>
              <a:t>Con lo realizado se obtuvo una mayor comprensión con respecto a la importancia de tener un buen planteamiento en cuanto a las estimaciones  y ser más conscientes de  los costos generales en cuanto a los roles y componentes del proyecto.</a:t>
            </a:r>
            <a:endParaRPr/>
          </a:p>
        </p:txBody>
      </p:sp>
      <p:pic>
        <p:nvPicPr>
          <p:cNvPr id="243" name="Google Shape;243;p27"/>
          <p:cNvPicPr preferRelativeResize="0"/>
          <p:nvPr/>
        </p:nvPicPr>
        <p:blipFill>
          <a:blip r:embed="rId3">
            <a:alphaModFix/>
          </a:blip>
          <a:stretch>
            <a:fillRect/>
          </a:stretch>
        </p:blipFill>
        <p:spPr>
          <a:xfrm>
            <a:off x="5744250" y="1126775"/>
            <a:ext cx="2974051" cy="2974051"/>
          </a:xfrm>
          <a:prstGeom prst="rect">
            <a:avLst/>
          </a:prstGeom>
          <a:noFill/>
          <a:ln>
            <a:noFill/>
          </a:ln>
        </p:spPr>
      </p:pic>
      <p:sp>
        <p:nvSpPr>
          <p:cNvPr id="244" name="Google Shape;244;p27"/>
          <p:cNvSpPr txBox="1"/>
          <p:nvPr>
            <p:ph type="title"/>
          </p:nvPr>
        </p:nvSpPr>
        <p:spPr>
          <a:xfrm>
            <a:off x="1297500" y="393750"/>
            <a:ext cx="7038900" cy="766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s" u="sng"/>
              <a:t>Conclusión</a:t>
            </a:r>
            <a:endParaRPr b="1" u="sng"/>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14"/>
          <p:cNvSpPr txBox="1"/>
          <p:nvPr>
            <p:ph type="title"/>
          </p:nvPr>
        </p:nvSpPr>
        <p:spPr>
          <a:xfrm>
            <a:off x="1297500" y="393750"/>
            <a:ext cx="7038900" cy="6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s" u="sng"/>
              <a:t>Introducción</a:t>
            </a:r>
            <a:endParaRPr b="1" u="sng"/>
          </a:p>
        </p:txBody>
      </p:sp>
      <p:sp>
        <p:nvSpPr>
          <p:cNvPr id="144" name="Google Shape;144;p14"/>
          <p:cNvSpPr txBox="1"/>
          <p:nvPr>
            <p:ph idx="1" type="body"/>
          </p:nvPr>
        </p:nvSpPr>
        <p:spPr>
          <a:xfrm>
            <a:off x="1297500" y="1425750"/>
            <a:ext cx="7038900" cy="2939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s" sz="1400"/>
              <a:t>Entre una de las discapacidades que puede enfrentar una persona, está la discapacidad de sordomudo esta deja al individuo sin dos de las cualidades más importantes para el ser humano, esto, ya que mediante la audición el ser humano  es capaz de reconocer su entorno, y los peligros que pueden </a:t>
            </a:r>
            <a:r>
              <a:rPr lang="es" sz="1400"/>
              <a:t>acechar, y además el no poder hablar dificulta mucho más la comunicación</a:t>
            </a:r>
            <a:r>
              <a:rPr lang="es" sz="1400"/>
              <a:t>. Es por esto que el equipo “G.T.S.” </a:t>
            </a:r>
            <a:r>
              <a:rPr lang="es" sz="1400"/>
              <a:t>ha propuesto</a:t>
            </a:r>
            <a:r>
              <a:rPr lang="es" sz="1400"/>
              <a:t> desarrollar una solución que está enfocada principalmente en la comunicación para una persona </a:t>
            </a:r>
            <a:r>
              <a:rPr lang="es" sz="1400"/>
              <a:t>sordomuda</a:t>
            </a:r>
            <a:r>
              <a:rPr lang="es" sz="1400"/>
              <a:t>. </a:t>
            </a:r>
            <a:endParaRPr sz="1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15"/>
          <p:cNvSpPr txBox="1"/>
          <p:nvPr>
            <p:ph type="title"/>
          </p:nvPr>
        </p:nvSpPr>
        <p:spPr>
          <a:xfrm>
            <a:off x="1052550" y="547925"/>
            <a:ext cx="3173100" cy="629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s" u="sng"/>
              <a:t>Objetivo general</a:t>
            </a:r>
            <a:endParaRPr b="1" u="sng"/>
          </a:p>
        </p:txBody>
      </p:sp>
      <p:sp>
        <p:nvSpPr>
          <p:cNvPr id="150" name="Google Shape;150;p15"/>
          <p:cNvSpPr txBox="1"/>
          <p:nvPr>
            <p:ph idx="1" type="body"/>
          </p:nvPr>
        </p:nvSpPr>
        <p:spPr>
          <a:xfrm>
            <a:off x="1108625" y="1445575"/>
            <a:ext cx="6187800" cy="741000"/>
          </a:xfrm>
          <a:prstGeom prst="rect">
            <a:avLst/>
          </a:prstGeom>
        </p:spPr>
        <p:txBody>
          <a:bodyPr anchorCtr="0" anchor="t" bIns="91425" lIns="91425" spcFirstLastPara="1" rIns="91425" wrap="square" tIns="91425">
            <a:noAutofit/>
          </a:bodyPr>
          <a:lstStyle/>
          <a:p>
            <a:pPr indent="-311150" lvl="0" marL="457200" rtl="0" algn="l">
              <a:lnSpc>
                <a:spcPct val="115000"/>
              </a:lnSpc>
              <a:spcBef>
                <a:spcPts val="0"/>
              </a:spcBef>
              <a:spcAft>
                <a:spcPts val="0"/>
              </a:spcAft>
              <a:buSzPts val="1300"/>
              <a:buChar char="❏"/>
            </a:pPr>
            <a:r>
              <a:rPr lang="es"/>
              <a:t>Desarrollar un software que logre traducir el lenguaje de señas, permitiendo que el usuario pueda comunicarse con mayor facili</a:t>
            </a:r>
            <a:r>
              <a:rPr lang="es"/>
              <a:t>d</a:t>
            </a:r>
            <a:r>
              <a:rPr lang="es"/>
              <a:t>ad, mediante un guante con sensores flex y arduino.</a:t>
            </a:r>
            <a:endParaRPr sz="1502"/>
          </a:p>
        </p:txBody>
      </p:sp>
      <p:sp>
        <p:nvSpPr>
          <p:cNvPr id="151" name="Google Shape;151;p15"/>
          <p:cNvSpPr txBox="1"/>
          <p:nvPr>
            <p:ph type="title"/>
          </p:nvPr>
        </p:nvSpPr>
        <p:spPr>
          <a:xfrm>
            <a:off x="1052550" y="2424075"/>
            <a:ext cx="3067800" cy="547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s" u="sng"/>
              <a:t>Objetivo </a:t>
            </a:r>
            <a:r>
              <a:rPr b="1" lang="es" u="sng"/>
              <a:t>específico</a:t>
            </a:r>
            <a:endParaRPr b="1" u="sng"/>
          </a:p>
        </p:txBody>
      </p:sp>
      <p:sp>
        <p:nvSpPr>
          <p:cNvPr id="152" name="Google Shape;152;p15"/>
          <p:cNvSpPr txBox="1"/>
          <p:nvPr>
            <p:ph idx="1" type="body"/>
          </p:nvPr>
        </p:nvSpPr>
        <p:spPr>
          <a:xfrm>
            <a:off x="1150350" y="3163425"/>
            <a:ext cx="3110100" cy="24564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s"/>
              <a:t>Propósito del proyecto</a:t>
            </a:r>
            <a:endParaRPr/>
          </a:p>
          <a:p>
            <a:pPr indent="-311150" lvl="0" marL="457200" rtl="0" algn="l">
              <a:spcBef>
                <a:spcPts val="0"/>
              </a:spcBef>
              <a:spcAft>
                <a:spcPts val="0"/>
              </a:spcAft>
              <a:buSzPts val="1300"/>
              <a:buChar char="❏"/>
            </a:pPr>
            <a:r>
              <a:rPr lang="es"/>
              <a:t>Escenario del problema</a:t>
            </a:r>
            <a:endParaRPr/>
          </a:p>
          <a:p>
            <a:pPr indent="-311150" lvl="0" marL="457200" rtl="0" algn="l">
              <a:spcBef>
                <a:spcPts val="0"/>
              </a:spcBef>
              <a:spcAft>
                <a:spcPts val="0"/>
              </a:spcAft>
              <a:buSzPts val="1300"/>
              <a:buChar char="❏"/>
            </a:pPr>
            <a:r>
              <a:rPr lang="es"/>
              <a:t>Esquema de solución</a:t>
            </a:r>
            <a:endParaRPr/>
          </a:p>
          <a:p>
            <a:pPr indent="-311150" lvl="0" marL="457200" rtl="0" algn="l">
              <a:spcBef>
                <a:spcPts val="0"/>
              </a:spcBef>
              <a:spcAft>
                <a:spcPts val="0"/>
              </a:spcAft>
              <a:buSzPts val="1300"/>
              <a:buChar char="❏"/>
            </a:pPr>
            <a:r>
              <a:rPr lang="es"/>
              <a:t>Organización de trabajo</a:t>
            </a:r>
            <a:endParaRPr/>
          </a:p>
          <a:p>
            <a:pPr indent="-311150" lvl="0" marL="457200" rtl="0" algn="l">
              <a:spcBef>
                <a:spcPts val="0"/>
              </a:spcBef>
              <a:spcAft>
                <a:spcPts val="0"/>
              </a:spcAft>
              <a:buSzPts val="1300"/>
              <a:buChar char="❏"/>
            </a:pPr>
            <a:r>
              <a:rPr lang="es"/>
              <a:t>Planificación de procesos </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16"/>
          <p:cNvSpPr txBox="1"/>
          <p:nvPr>
            <p:ph type="title"/>
          </p:nvPr>
        </p:nvSpPr>
        <p:spPr>
          <a:xfrm>
            <a:off x="2355625" y="221125"/>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s" u="sng"/>
              <a:t>Escenario del problema</a:t>
            </a:r>
            <a:endParaRPr b="1" u="sng"/>
          </a:p>
        </p:txBody>
      </p:sp>
      <p:sp>
        <p:nvSpPr>
          <p:cNvPr id="158" name="Google Shape;158;p16"/>
          <p:cNvSpPr txBox="1"/>
          <p:nvPr>
            <p:ph idx="1" type="body"/>
          </p:nvPr>
        </p:nvSpPr>
        <p:spPr>
          <a:xfrm>
            <a:off x="1001600" y="826875"/>
            <a:ext cx="7085400" cy="3693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s"/>
              <a:t>Las personas que presentan discapacidad de sordomudo se enfrentan diariamente a dificultades para comunicarse con el resto de personas, ya que, la gran mayoría de la población no suele manejarse con distintos tipos de lenguajes, más aún si se trata de lenguaje de señas. Entre las dudas que surgen a esta disyuntiva:</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
        <p:nvSpPr>
          <p:cNvPr id="159" name="Google Shape;159;p16"/>
          <p:cNvSpPr txBox="1"/>
          <p:nvPr>
            <p:ph idx="1" type="body"/>
          </p:nvPr>
        </p:nvSpPr>
        <p:spPr>
          <a:xfrm>
            <a:off x="1529075" y="2174625"/>
            <a:ext cx="6235200" cy="1343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s"/>
              <a:t>¿Cómo puede comunicarse o hacerse entender un sordomudo en situaciones cotidianas si su entorno no le entiende, o peor aún, en situaciones de riesgo no puedan entenderle?</a:t>
            </a:r>
            <a:endParaRPr/>
          </a:p>
          <a:p>
            <a:pPr indent="0" lvl="0" marL="0" rtl="0" algn="l">
              <a:spcBef>
                <a:spcPts val="1200"/>
              </a:spcBef>
              <a:spcAft>
                <a:spcPts val="1200"/>
              </a:spcAft>
              <a:buNone/>
            </a:pPr>
            <a:r>
              <a:t/>
            </a:r>
            <a:endParaRPr/>
          </a:p>
        </p:txBody>
      </p:sp>
      <p:sp>
        <p:nvSpPr>
          <p:cNvPr id="160" name="Google Shape;160;p16"/>
          <p:cNvSpPr txBox="1"/>
          <p:nvPr/>
        </p:nvSpPr>
        <p:spPr>
          <a:xfrm>
            <a:off x="1529075" y="3179625"/>
            <a:ext cx="5425500" cy="1459200"/>
          </a:xfrm>
          <a:prstGeom prst="rect">
            <a:avLst/>
          </a:prstGeom>
          <a:noFill/>
          <a:ln>
            <a:noFill/>
          </a:ln>
        </p:spPr>
        <p:txBody>
          <a:bodyPr anchorCtr="0" anchor="t" bIns="91425" lIns="91425" spcFirstLastPara="1" rIns="91425" wrap="square" tIns="91425">
            <a:spAutoFit/>
          </a:bodyPr>
          <a:lstStyle/>
          <a:p>
            <a:pPr indent="-311150" lvl="0" marL="457200" rtl="0" algn="l">
              <a:lnSpc>
                <a:spcPct val="115000"/>
              </a:lnSpc>
              <a:spcBef>
                <a:spcPts val="0"/>
              </a:spcBef>
              <a:spcAft>
                <a:spcPts val="0"/>
              </a:spcAft>
              <a:buClr>
                <a:schemeClr val="lt1"/>
              </a:buClr>
              <a:buSzPts val="1300"/>
              <a:buFont typeface="Lato"/>
              <a:buChar char="●"/>
            </a:pPr>
            <a:r>
              <a:rPr lang="es" sz="1300">
                <a:solidFill>
                  <a:schemeClr val="lt1"/>
                </a:solidFill>
                <a:latin typeface="Lato"/>
                <a:ea typeface="Lato"/>
                <a:cs typeface="Lato"/>
                <a:sym typeface="Lato"/>
              </a:rPr>
              <a:t>Por lo general las soluciones que reciben las personas con este tipo de discapacidad son muy inexactas y confusas, tales como:</a:t>
            </a:r>
            <a:endParaRPr sz="1300">
              <a:solidFill>
                <a:schemeClr val="lt1"/>
              </a:solidFill>
              <a:latin typeface="Lato"/>
              <a:ea typeface="Lato"/>
              <a:cs typeface="Lato"/>
              <a:sym typeface="Lato"/>
            </a:endParaRPr>
          </a:p>
          <a:p>
            <a:pPr indent="-311150" lvl="0" marL="457200" rtl="0" algn="l">
              <a:lnSpc>
                <a:spcPct val="115000"/>
              </a:lnSpc>
              <a:spcBef>
                <a:spcPts val="0"/>
              </a:spcBef>
              <a:spcAft>
                <a:spcPts val="0"/>
              </a:spcAft>
              <a:buClr>
                <a:schemeClr val="lt1"/>
              </a:buClr>
              <a:buSzPts val="1300"/>
              <a:buFont typeface="Lato"/>
              <a:buChar char="●"/>
            </a:pPr>
            <a:r>
              <a:rPr lang="es" sz="1300">
                <a:solidFill>
                  <a:schemeClr val="lt1"/>
                </a:solidFill>
                <a:latin typeface="Lato"/>
                <a:ea typeface="Lato"/>
                <a:cs typeface="Lato"/>
                <a:sym typeface="Lato"/>
              </a:rPr>
              <a:t>El simple hecho de dar instrucciones básicas es dificultoso para las personas que no entienden el lenguaje de señas.</a:t>
            </a:r>
            <a:endParaRPr sz="1300">
              <a:solidFill>
                <a:schemeClr val="lt1"/>
              </a:solidFill>
              <a:latin typeface="Lato"/>
              <a:ea typeface="Lato"/>
              <a:cs typeface="Lato"/>
              <a:sym typeface="Lato"/>
            </a:endParaRPr>
          </a:p>
          <a:p>
            <a:pPr indent="0" lvl="0" marL="0" rtl="0" algn="l">
              <a:lnSpc>
                <a:spcPct val="115000"/>
              </a:lnSpc>
              <a:spcBef>
                <a:spcPts val="1200"/>
              </a:spcBef>
              <a:spcAft>
                <a:spcPts val="1200"/>
              </a:spcAft>
              <a:buNone/>
            </a:pPr>
            <a:r>
              <a:t/>
            </a:r>
            <a:endParaRPr sz="1300">
              <a:solidFill>
                <a:schemeClr val="lt1"/>
              </a:solidFill>
              <a:latin typeface="Lato"/>
              <a:ea typeface="Lato"/>
              <a:cs typeface="Lato"/>
              <a:sym typeface="Lato"/>
            </a:endParaRPr>
          </a:p>
        </p:txBody>
      </p:sp>
      <p:pic>
        <p:nvPicPr>
          <p:cNvPr id="161" name="Google Shape;161;p16"/>
          <p:cNvPicPr preferRelativeResize="0"/>
          <p:nvPr/>
        </p:nvPicPr>
        <p:blipFill>
          <a:blip r:embed="rId3">
            <a:alphaModFix/>
          </a:blip>
          <a:stretch>
            <a:fillRect/>
          </a:stretch>
        </p:blipFill>
        <p:spPr>
          <a:xfrm>
            <a:off x="7350000" y="3295725"/>
            <a:ext cx="1343100" cy="13431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17"/>
          <p:cNvSpPr txBox="1"/>
          <p:nvPr>
            <p:ph type="title"/>
          </p:nvPr>
        </p:nvSpPr>
        <p:spPr>
          <a:xfrm>
            <a:off x="1414800" y="123025"/>
            <a:ext cx="6314400" cy="914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s" u="sng"/>
              <a:t>Escenario de problema</a:t>
            </a:r>
            <a:endParaRPr b="1" u="sng"/>
          </a:p>
        </p:txBody>
      </p:sp>
      <p:pic>
        <p:nvPicPr>
          <p:cNvPr id="167" name="Google Shape;167;p17"/>
          <p:cNvPicPr preferRelativeResize="0"/>
          <p:nvPr/>
        </p:nvPicPr>
        <p:blipFill>
          <a:blip r:embed="rId3">
            <a:alphaModFix/>
          </a:blip>
          <a:stretch>
            <a:fillRect/>
          </a:stretch>
        </p:blipFill>
        <p:spPr>
          <a:xfrm>
            <a:off x="1571600" y="703975"/>
            <a:ext cx="6000822" cy="43493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pic>
        <p:nvPicPr>
          <p:cNvPr id="172" name="Google Shape;172;p18"/>
          <p:cNvPicPr preferRelativeResize="0"/>
          <p:nvPr/>
        </p:nvPicPr>
        <p:blipFill>
          <a:blip r:embed="rId3">
            <a:alphaModFix/>
          </a:blip>
          <a:stretch>
            <a:fillRect/>
          </a:stretch>
        </p:blipFill>
        <p:spPr>
          <a:xfrm>
            <a:off x="2365200" y="705625"/>
            <a:ext cx="4413600" cy="4118951"/>
          </a:xfrm>
          <a:prstGeom prst="rect">
            <a:avLst/>
          </a:prstGeom>
          <a:noFill/>
          <a:ln>
            <a:noFill/>
          </a:ln>
        </p:spPr>
      </p:pic>
      <p:sp>
        <p:nvSpPr>
          <p:cNvPr id="173" name="Google Shape;173;p18"/>
          <p:cNvSpPr txBox="1"/>
          <p:nvPr/>
        </p:nvSpPr>
        <p:spPr>
          <a:xfrm>
            <a:off x="2535150" y="64425"/>
            <a:ext cx="4073700" cy="554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s" sz="2400" u="sng">
                <a:solidFill>
                  <a:schemeClr val="lt1"/>
                </a:solidFill>
                <a:latin typeface="Montserrat"/>
                <a:ea typeface="Montserrat"/>
                <a:cs typeface="Montserrat"/>
                <a:sym typeface="Montserrat"/>
              </a:rPr>
              <a:t>Escenario de solucion</a:t>
            </a:r>
            <a:endParaRPr b="1" sz="2400" u="sng">
              <a:solidFill>
                <a:schemeClr val="lt1"/>
              </a:solidFill>
              <a:latin typeface="Montserrat"/>
              <a:ea typeface="Montserrat"/>
              <a:cs typeface="Montserrat"/>
              <a:sym typeface="Montserrat"/>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19"/>
          <p:cNvSpPr txBox="1"/>
          <p:nvPr>
            <p:ph idx="1" type="body"/>
          </p:nvPr>
        </p:nvSpPr>
        <p:spPr>
          <a:xfrm>
            <a:off x="446550" y="1494400"/>
            <a:ext cx="3642900" cy="18441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s"/>
              <a:t>Se puede mantener activo de forma autónoma por baterías.</a:t>
            </a:r>
            <a:endParaRPr/>
          </a:p>
          <a:p>
            <a:pPr indent="0" lvl="0" marL="457200" rtl="0" algn="l">
              <a:spcBef>
                <a:spcPts val="1200"/>
              </a:spcBef>
              <a:spcAft>
                <a:spcPts val="1200"/>
              </a:spcAft>
              <a:buNone/>
            </a:pPr>
            <a:r>
              <a:t/>
            </a:r>
            <a:endParaRPr/>
          </a:p>
        </p:txBody>
      </p:sp>
      <p:sp>
        <p:nvSpPr>
          <p:cNvPr id="179" name="Google Shape;179;p19"/>
          <p:cNvSpPr txBox="1"/>
          <p:nvPr>
            <p:ph type="title"/>
          </p:nvPr>
        </p:nvSpPr>
        <p:spPr>
          <a:xfrm>
            <a:off x="1057050" y="645400"/>
            <a:ext cx="2421900" cy="84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s" u="sng"/>
              <a:t>Suposiciones </a:t>
            </a:r>
            <a:endParaRPr b="1" u="sng"/>
          </a:p>
        </p:txBody>
      </p:sp>
      <p:sp>
        <p:nvSpPr>
          <p:cNvPr id="180" name="Google Shape;180;p19"/>
          <p:cNvSpPr txBox="1"/>
          <p:nvPr>
            <p:ph type="title"/>
          </p:nvPr>
        </p:nvSpPr>
        <p:spPr>
          <a:xfrm>
            <a:off x="4572000" y="645400"/>
            <a:ext cx="2297700" cy="5655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s" u="sng"/>
              <a:t>R</a:t>
            </a:r>
            <a:r>
              <a:rPr b="1" lang="es" u="sng"/>
              <a:t>estricciones</a:t>
            </a:r>
            <a:endParaRPr b="1" u="sng"/>
          </a:p>
        </p:txBody>
      </p:sp>
      <p:sp>
        <p:nvSpPr>
          <p:cNvPr id="181" name="Google Shape;181;p19"/>
          <p:cNvSpPr txBox="1"/>
          <p:nvPr>
            <p:ph idx="1" type="body"/>
          </p:nvPr>
        </p:nvSpPr>
        <p:spPr>
          <a:xfrm>
            <a:off x="4572000" y="1494400"/>
            <a:ext cx="4156500" cy="28920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s"/>
              <a:t>Contemplación en un lapso de tiempo de entrenamiento para que el usuario domine el aparato.</a:t>
            </a:r>
            <a:endParaRPr/>
          </a:p>
          <a:p>
            <a:pPr indent="-311150" lvl="0" marL="457200" rtl="0" algn="l">
              <a:spcBef>
                <a:spcPts val="0"/>
              </a:spcBef>
              <a:spcAft>
                <a:spcPts val="0"/>
              </a:spcAft>
              <a:buSzPts val="1300"/>
              <a:buChar char="●"/>
            </a:pPr>
            <a:r>
              <a:rPr lang="es"/>
              <a:t>Es esencial asignar un tiempo límite para realizar el proyecto.</a:t>
            </a:r>
            <a:endParaRPr/>
          </a:p>
          <a:p>
            <a:pPr indent="-311150" lvl="0" marL="457200" rtl="0" algn="l">
              <a:spcBef>
                <a:spcPts val="0"/>
              </a:spcBef>
              <a:spcAft>
                <a:spcPts val="0"/>
              </a:spcAft>
              <a:buSzPts val="1300"/>
              <a:buChar char="●"/>
            </a:pPr>
            <a:r>
              <a:rPr lang="es"/>
              <a:t>Presupuesto o capital para la realización del proyecto.</a:t>
            </a:r>
            <a:endParaRPr/>
          </a:p>
          <a:p>
            <a:pPr indent="-311150" lvl="0" marL="457200" rtl="0" algn="l">
              <a:spcBef>
                <a:spcPts val="0"/>
              </a:spcBef>
              <a:spcAft>
                <a:spcPts val="0"/>
              </a:spcAft>
              <a:buSzPts val="1300"/>
              <a:buChar char="●"/>
            </a:pPr>
            <a:r>
              <a:rPr lang="es"/>
              <a:t>Dependencia de electricidad constante.</a:t>
            </a:r>
            <a:endParaRPr/>
          </a:p>
          <a:p>
            <a:pPr indent="0" lvl="0" marL="457200" rtl="0" algn="l">
              <a:spcBef>
                <a:spcPts val="1200"/>
              </a:spcBef>
              <a:spcAft>
                <a:spcPts val="1200"/>
              </a:spcAft>
              <a:buNone/>
            </a:pPr>
            <a:r>
              <a:t/>
            </a:r>
            <a:endParaRPr/>
          </a:p>
        </p:txBody>
      </p:sp>
      <p:grpSp>
        <p:nvGrpSpPr>
          <p:cNvPr id="182" name="Google Shape;182;p19"/>
          <p:cNvGrpSpPr/>
          <p:nvPr/>
        </p:nvGrpSpPr>
        <p:grpSpPr>
          <a:xfrm>
            <a:off x="1057050" y="2771325"/>
            <a:ext cx="1844101" cy="2017455"/>
            <a:chOff x="1057050" y="2771325"/>
            <a:chExt cx="1844101" cy="2017455"/>
          </a:xfrm>
        </p:grpSpPr>
        <p:pic>
          <p:nvPicPr>
            <p:cNvPr id="183" name="Google Shape;183;p19"/>
            <p:cNvPicPr preferRelativeResize="0"/>
            <p:nvPr/>
          </p:nvPicPr>
          <p:blipFill>
            <a:blip r:embed="rId3">
              <a:alphaModFix/>
            </a:blip>
            <a:stretch>
              <a:fillRect/>
            </a:stretch>
          </p:blipFill>
          <p:spPr>
            <a:xfrm>
              <a:off x="1057050" y="2771325"/>
              <a:ext cx="1844100" cy="1844100"/>
            </a:xfrm>
            <a:prstGeom prst="rect">
              <a:avLst/>
            </a:prstGeom>
            <a:noFill/>
            <a:ln>
              <a:noFill/>
            </a:ln>
          </p:spPr>
        </p:pic>
        <p:pic>
          <p:nvPicPr>
            <p:cNvPr id="184" name="Google Shape;184;p19"/>
            <p:cNvPicPr preferRelativeResize="0"/>
            <p:nvPr/>
          </p:nvPicPr>
          <p:blipFill>
            <a:blip r:embed="rId4">
              <a:alphaModFix/>
            </a:blip>
            <a:stretch>
              <a:fillRect/>
            </a:stretch>
          </p:blipFill>
          <p:spPr>
            <a:xfrm rot="823232">
              <a:off x="2075656" y="3963285"/>
              <a:ext cx="747511" cy="747511"/>
            </a:xfrm>
            <a:prstGeom prst="rect">
              <a:avLst/>
            </a:prstGeom>
            <a:noFill/>
            <a:ln>
              <a:noFill/>
            </a:ln>
          </p:spPr>
        </p:pic>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20"/>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s" u="sng"/>
              <a:t>Roles y responsables</a:t>
            </a:r>
            <a:endParaRPr b="1" u="sng"/>
          </a:p>
        </p:txBody>
      </p:sp>
      <p:graphicFrame>
        <p:nvGraphicFramePr>
          <p:cNvPr id="190" name="Google Shape;190;p20"/>
          <p:cNvGraphicFramePr/>
          <p:nvPr/>
        </p:nvGraphicFramePr>
        <p:xfrm>
          <a:off x="2728913" y="1654175"/>
          <a:ext cx="3000000" cy="3000000"/>
        </p:xfrm>
        <a:graphic>
          <a:graphicData uri="http://schemas.openxmlformats.org/drawingml/2006/table">
            <a:tbl>
              <a:tblPr>
                <a:noFill/>
                <a:tableStyleId>{C448CAA7-1138-4E01-ABFE-A28968B15C99}</a:tableStyleId>
              </a:tblPr>
              <a:tblGrid>
                <a:gridCol w="2028825"/>
                <a:gridCol w="1657350"/>
              </a:tblGrid>
              <a:tr h="12700">
                <a:tc>
                  <a:txBody>
                    <a:bodyPr/>
                    <a:lstStyle/>
                    <a:p>
                      <a:pPr indent="0" lvl="0" marL="0" rtl="0" algn="l">
                        <a:spcBef>
                          <a:spcPts val="0"/>
                        </a:spcBef>
                        <a:spcAft>
                          <a:spcPts val="0"/>
                        </a:spcAft>
                        <a:buNone/>
                      </a:pPr>
                      <a:r>
                        <a:rPr lang="es" sz="1100">
                          <a:solidFill>
                            <a:schemeClr val="lt1"/>
                          </a:solidFill>
                          <a:latin typeface="Calibri"/>
                          <a:ea typeface="Calibri"/>
                          <a:cs typeface="Calibri"/>
                          <a:sym typeface="Calibri"/>
                        </a:rPr>
                        <a:t>Roles</a:t>
                      </a:r>
                      <a:endParaRPr sz="1100">
                        <a:solidFill>
                          <a:schemeClr val="lt1"/>
                        </a:solidFill>
                        <a:latin typeface="Calibri"/>
                        <a:ea typeface="Calibri"/>
                        <a:cs typeface="Calibri"/>
                        <a:sym typeface="Calibri"/>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c>
                  <a:txBody>
                    <a:bodyPr/>
                    <a:lstStyle/>
                    <a:p>
                      <a:pPr indent="0" lvl="0" marL="0" rtl="0" algn="l">
                        <a:spcBef>
                          <a:spcPts val="0"/>
                        </a:spcBef>
                        <a:spcAft>
                          <a:spcPts val="0"/>
                        </a:spcAft>
                        <a:buNone/>
                      </a:pPr>
                      <a:r>
                        <a:rPr lang="es" sz="1100">
                          <a:solidFill>
                            <a:schemeClr val="lt1"/>
                          </a:solidFill>
                          <a:latin typeface="Calibri"/>
                          <a:ea typeface="Calibri"/>
                          <a:cs typeface="Calibri"/>
                          <a:sym typeface="Calibri"/>
                        </a:rPr>
                        <a:t>Responsables</a:t>
                      </a:r>
                      <a:endParaRPr sz="1100">
                        <a:solidFill>
                          <a:schemeClr val="lt1"/>
                        </a:solidFill>
                        <a:latin typeface="Calibri"/>
                        <a:ea typeface="Calibri"/>
                        <a:cs typeface="Calibri"/>
                        <a:sym typeface="Calibri"/>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r>
              <a:tr h="12700">
                <a:tc>
                  <a:txBody>
                    <a:bodyPr/>
                    <a:lstStyle/>
                    <a:p>
                      <a:pPr indent="0" lvl="0" marL="0" rtl="0" algn="l">
                        <a:spcBef>
                          <a:spcPts val="0"/>
                        </a:spcBef>
                        <a:spcAft>
                          <a:spcPts val="0"/>
                        </a:spcAft>
                        <a:buNone/>
                      </a:pPr>
                      <a:r>
                        <a:rPr lang="es" sz="1100">
                          <a:solidFill>
                            <a:schemeClr val="lt1"/>
                          </a:solidFill>
                          <a:latin typeface="Calibri"/>
                          <a:ea typeface="Calibri"/>
                          <a:cs typeface="Calibri"/>
                          <a:sym typeface="Calibri"/>
                        </a:rPr>
                        <a:t>Líder</a:t>
                      </a:r>
                      <a:endParaRPr sz="1100">
                        <a:solidFill>
                          <a:schemeClr val="lt1"/>
                        </a:solidFill>
                        <a:latin typeface="Calibri"/>
                        <a:ea typeface="Calibri"/>
                        <a:cs typeface="Calibri"/>
                        <a:sym typeface="Calibri"/>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l">
                        <a:spcBef>
                          <a:spcPts val="0"/>
                        </a:spcBef>
                        <a:spcAft>
                          <a:spcPts val="0"/>
                        </a:spcAft>
                        <a:buNone/>
                      </a:pPr>
                      <a:r>
                        <a:rPr lang="es" sz="1100">
                          <a:solidFill>
                            <a:schemeClr val="lt1"/>
                          </a:solidFill>
                          <a:latin typeface="Calibri"/>
                          <a:ea typeface="Calibri"/>
                          <a:cs typeface="Calibri"/>
                          <a:sym typeface="Calibri"/>
                        </a:rPr>
                        <a:t>Ivan Callasaya</a:t>
                      </a:r>
                      <a:endParaRPr sz="1100">
                        <a:solidFill>
                          <a:schemeClr val="lt1"/>
                        </a:solidFill>
                        <a:latin typeface="Calibri"/>
                        <a:ea typeface="Calibri"/>
                        <a:cs typeface="Calibri"/>
                        <a:sym typeface="Calibri"/>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2700">
                <a:tc>
                  <a:txBody>
                    <a:bodyPr/>
                    <a:lstStyle/>
                    <a:p>
                      <a:pPr indent="0" lvl="0" marL="0" rtl="0" algn="l">
                        <a:spcBef>
                          <a:spcPts val="0"/>
                        </a:spcBef>
                        <a:spcAft>
                          <a:spcPts val="0"/>
                        </a:spcAft>
                        <a:buNone/>
                      </a:pPr>
                      <a:r>
                        <a:rPr lang="es" sz="1100">
                          <a:solidFill>
                            <a:schemeClr val="lt1"/>
                          </a:solidFill>
                          <a:latin typeface="Calibri"/>
                          <a:ea typeface="Calibri"/>
                          <a:cs typeface="Calibri"/>
                          <a:sym typeface="Calibri"/>
                        </a:rPr>
                        <a:t>Programador</a:t>
                      </a:r>
                      <a:endParaRPr sz="1100">
                        <a:solidFill>
                          <a:schemeClr val="lt1"/>
                        </a:solidFill>
                        <a:latin typeface="Calibri"/>
                        <a:ea typeface="Calibri"/>
                        <a:cs typeface="Calibri"/>
                        <a:sym typeface="Calibri"/>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l">
                        <a:spcBef>
                          <a:spcPts val="0"/>
                        </a:spcBef>
                        <a:spcAft>
                          <a:spcPts val="0"/>
                        </a:spcAft>
                        <a:buNone/>
                      </a:pPr>
                      <a:r>
                        <a:rPr lang="es" sz="1100">
                          <a:solidFill>
                            <a:schemeClr val="lt1"/>
                          </a:solidFill>
                          <a:latin typeface="Calibri"/>
                          <a:ea typeface="Calibri"/>
                          <a:cs typeface="Calibri"/>
                          <a:sym typeface="Calibri"/>
                        </a:rPr>
                        <a:t>Ivan Callasaya</a:t>
                      </a:r>
                      <a:endParaRPr sz="1100">
                        <a:solidFill>
                          <a:schemeClr val="lt1"/>
                        </a:solidFill>
                        <a:latin typeface="Calibri"/>
                        <a:ea typeface="Calibri"/>
                        <a:cs typeface="Calibri"/>
                        <a:sym typeface="Calibri"/>
                      </a:endParaRPr>
                    </a:p>
                    <a:p>
                      <a:pPr indent="0" lvl="0" marL="0" rtl="0" algn="l">
                        <a:spcBef>
                          <a:spcPts val="0"/>
                        </a:spcBef>
                        <a:spcAft>
                          <a:spcPts val="0"/>
                        </a:spcAft>
                        <a:buNone/>
                      </a:pPr>
                      <a:r>
                        <a:rPr lang="es" sz="1100">
                          <a:solidFill>
                            <a:schemeClr val="lt1"/>
                          </a:solidFill>
                          <a:latin typeface="Calibri"/>
                          <a:ea typeface="Calibri"/>
                          <a:cs typeface="Calibri"/>
                          <a:sym typeface="Calibri"/>
                        </a:rPr>
                        <a:t>Jorge Gutierrez</a:t>
                      </a:r>
                      <a:endParaRPr sz="1100">
                        <a:solidFill>
                          <a:schemeClr val="lt1"/>
                        </a:solidFill>
                        <a:latin typeface="Calibri"/>
                        <a:ea typeface="Calibri"/>
                        <a:cs typeface="Calibri"/>
                        <a:sym typeface="Calibri"/>
                      </a:endParaRPr>
                    </a:p>
                    <a:p>
                      <a:pPr indent="0" lvl="0" marL="0" rtl="0" algn="l">
                        <a:spcBef>
                          <a:spcPts val="0"/>
                        </a:spcBef>
                        <a:spcAft>
                          <a:spcPts val="0"/>
                        </a:spcAft>
                        <a:buNone/>
                      </a:pPr>
                      <a:r>
                        <a:rPr lang="es" sz="1100">
                          <a:solidFill>
                            <a:schemeClr val="lt1"/>
                          </a:solidFill>
                          <a:latin typeface="Calibri"/>
                          <a:ea typeface="Calibri"/>
                          <a:cs typeface="Calibri"/>
                          <a:sym typeface="Calibri"/>
                        </a:rPr>
                        <a:t>Fabian Flores</a:t>
                      </a:r>
                      <a:endParaRPr sz="1100">
                        <a:solidFill>
                          <a:schemeClr val="lt1"/>
                        </a:solidFill>
                        <a:latin typeface="Calibri"/>
                        <a:ea typeface="Calibri"/>
                        <a:cs typeface="Calibri"/>
                        <a:sym typeface="Calibri"/>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2700">
                <a:tc>
                  <a:txBody>
                    <a:bodyPr/>
                    <a:lstStyle/>
                    <a:p>
                      <a:pPr indent="0" lvl="0" marL="0" rtl="0" algn="l">
                        <a:spcBef>
                          <a:spcPts val="0"/>
                        </a:spcBef>
                        <a:spcAft>
                          <a:spcPts val="0"/>
                        </a:spcAft>
                        <a:buNone/>
                      </a:pPr>
                      <a:r>
                        <a:rPr lang="es" sz="1100">
                          <a:solidFill>
                            <a:schemeClr val="lt1"/>
                          </a:solidFill>
                          <a:latin typeface="Calibri"/>
                          <a:ea typeface="Calibri"/>
                          <a:cs typeface="Calibri"/>
                          <a:sym typeface="Calibri"/>
                        </a:rPr>
                        <a:t>Diseño</a:t>
                      </a:r>
                      <a:endParaRPr sz="1100">
                        <a:solidFill>
                          <a:schemeClr val="lt1"/>
                        </a:solidFill>
                        <a:latin typeface="Calibri"/>
                        <a:ea typeface="Calibri"/>
                        <a:cs typeface="Calibri"/>
                        <a:sym typeface="Calibri"/>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l">
                        <a:spcBef>
                          <a:spcPts val="0"/>
                        </a:spcBef>
                        <a:spcAft>
                          <a:spcPts val="0"/>
                        </a:spcAft>
                        <a:buNone/>
                      </a:pPr>
                      <a:r>
                        <a:rPr lang="es" sz="1100">
                          <a:solidFill>
                            <a:schemeClr val="lt1"/>
                          </a:solidFill>
                          <a:latin typeface="Calibri"/>
                          <a:ea typeface="Calibri"/>
                          <a:cs typeface="Calibri"/>
                          <a:sym typeface="Calibri"/>
                        </a:rPr>
                        <a:t>Jorge Gutierrez</a:t>
                      </a:r>
                      <a:endParaRPr sz="1100">
                        <a:solidFill>
                          <a:schemeClr val="lt1"/>
                        </a:solidFill>
                        <a:latin typeface="Calibri"/>
                        <a:ea typeface="Calibri"/>
                        <a:cs typeface="Calibri"/>
                        <a:sym typeface="Calibri"/>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2700">
                <a:tc>
                  <a:txBody>
                    <a:bodyPr/>
                    <a:lstStyle/>
                    <a:p>
                      <a:pPr indent="0" lvl="0" marL="0" rtl="0" algn="l">
                        <a:spcBef>
                          <a:spcPts val="0"/>
                        </a:spcBef>
                        <a:spcAft>
                          <a:spcPts val="0"/>
                        </a:spcAft>
                        <a:buNone/>
                      </a:pPr>
                      <a:r>
                        <a:rPr lang="es" sz="1100">
                          <a:solidFill>
                            <a:schemeClr val="lt1"/>
                          </a:solidFill>
                          <a:latin typeface="Calibri"/>
                          <a:ea typeface="Calibri"/>
                          <a:cs typeface="Calibri"/>
                          <a:sym typeface="Calibri"/>
                        </a:rPr>
                        <a:t>Documentador</a:t>
                      </a:r>
                      <a:endParaRPr sz="1100">
                        <a:solidFill>
                          <a:schemeClr val="lt1"/>
                        </a:solidFill>
                        <a:latin typeface="Calibri"/>
                        <a:ea typeface="Calibri"/>
                        <a:cs typeface="Calibri"/>
                        <a:sym typeface="Calibri"/>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l">
                        <a:spcBef>
                          <a:spcPts val="0"/>
                        </a:spcBef>
                        <a:spcAft>
                          <a:spcPts val="0"/>
                        </a:spcAft>
                        <a:buNone/>
                      </a:pPr>
                      <a:r>
                        <a:rPr lang="es" sz="1100">
                          <a:solidFill>
                            <a:schemeClr val="lt1"/>
                          </a:solidFill>
                          <a:latin typeface="Calibri"/>
                          <a:ea typeface="Calibri"/>
                          <a:cs typeface="Calibri"/>
                          <a:sym typeface="Calibri"/>
                        </a:rPr>
                        <a:t>Fabian Flores</a:t>
                      </a:r>
                      <a:endParaRPr sz="1100">
                        <a:solidFill>
                          <a:schemeClr val="lt1"/>
                        </a:solidFill>
                        <a:latin typeface="Calibri"/>
                        <a:ea typeface="Calibri"/>
                        <a:cs typeface="Calibri"/>
                        <a:sym typeface="Calibri"/>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21"/>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s" u="sng"/>
              <a:t>Planificación inicial del proyecto</a:t>
            </a:r>
            <a:endParaRPr b="1" u="sng"/>
          </a:p>
        </p:txBody>
      </p:sp>
      <p:sp>
        <p:nvSpPr>
          <p:cNvPr id="196" name="Google Shape;196;p21"/>
          <p:cNvSpPr txBox="1"/>
          <p:nvPr>
            <p:ph type="title"/>
          </p:nvPr>
        </p:nvSpPr>
        <p:spPr>
          <a:xfrm>
            <a:off x="1163425" y="1430375"/>
            <a:ext cx="2496600" cy="914100"/>
          </a:xfrm>
          <a:prstGeom prst="rect">
            <a:avLst/>
          </a:prstGeom>
        </p:spPr>
        <p:txBody>
          <a:bodyPr anchorCtr="0" anchor="t" bIns="91425" lIns="91425" spcFirstLastPara="1" rIns="91425" wrap="square" tIns="91425">
            <a:normAutofit/>
          </a:bodyPr>
          <a:lstStyle/>
          <a:p>
            <a:pPr indent="-330200" lvl="0" marL="457200" rtl="0" algn="l">
              <a:spcBef>
                <a:spcPts val="0"/>
              </a:spcBef>
              <a:spcAft>
                <a:spcPts val="0"/>
              </a:spcAft>
              <a:buSzPts val="1600"/>
              <a:buChar char="●"/>
            </a:pPr>
            <a:r>
              <a:rPr b="1" lang="es" sz="1600"/>
              <a:t>Planificación de estimaciones:</a:t>
            </a:r>
            <a:endParaRPr b="1" sz="1600"/>
          </a:p>
        </p:txBody>
      </p:sp>
      <p:graphicFrame>
        <p:nvGraphicFramePr>
          <p:cNvPr id="197" name="Google Shape;197;p21"/>
          <p:cNvGraphicFramePr/>
          <p:nvPr/>
        </p:nvGraphicFramePr>
        <p:xfrm>
          <a:off x="4774475" y="2222050"/>
          <a:ext cx="3000000" cy="3000000"/>
        </p:xfrm>
        <a:graphic>
          <a:graphicData uri="http://schemas.openxmlformats.org/drawingml/2006/table">
            <a:tbl>
              <a:tblPr>
                <a:noFill/>
                <a:tableStyleId>{C448CAA7-1138-4E01-ABFE-A28968B15C99}</a:tableStyleId>
              </a:tblPr>
              <a:tblGrid>
                <a:gridCol w="2038350"/>
                <a:gridCol w="1704975"/>
              </a:tblGrid>
              <a:tr h="12700">
                <a:tc>
                  <a:txBody>
                    <a:bodyPr/>
                    <a:lstStyle/>
                    <a:p>
                      <a:pPr indent="0" lvl="0" marL="0" rtl="0" algn="ctr">
                        <a:spcBef>
                          <a:spcPts val="0"/>
                        </a:spcBef>
                        <a:spcAft>
                          <a:spcPts val="0"/>
                        </a:spcAft>
                        <a:buNone/>
                      </a:pPr>
                      <a:r>
                        <a:rPr b="1" lang="es" sz="1100">
                          <a:solidFill>
                            <a:schemeClr val="lt1"/>
                          </a:solidFill>
                          <a:latin typeface="Cambria"/>
                          <a:ea typeface="Cambria"/>
                          <a:cs typeface="Cambria"/>
                          <a:sym typeface="Cambria"/>
                        </a:rPr>
                        <a:t>Cargo</a:t>
                      </a:r>
                      <a:endParaRPr b="1"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c>
                  <a:txBody>
                    <a:bodyPr/>
                    <a:lstStyle/>
                    <a:p>
                      <a:pPr indent="0" lvl="0" marL="0" rtl="0" algn="ctr">
                        <a:spcBef>
                          <a:spcPts val="0"/>
                        </a:spcBef>
                        <a:spcAft>
                          <a:spcPts val="0"/>
                        </a:spcAft>
                        <a:buNone/>
                      </a:pPr>
                      <a:r>
                        <a:rPr b="1" lang="es" sz="1100">
                          <a:solidFill>
                            <a:schemeClr val="lt1"/>
                          </a:solidFill>
                          <a:latin typeface="Cambria"/>
                          <a:ea typeface="Cambria"/>
                          <a:cs typeface="Cambria"/>
                          <a:sym typeface="Cambria"/>
                        </a:rPr>
                        <a:t>Cantidad</a:t>
                      </a:r>
                      <a:endParaRPr b="1"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r>
              <a:tr h="12700">
                <a:tc>
                  <a:txBody>
                    <a:bodyPr/>
                    <a:lstStyle/>
                    <a:p>
                      <a:pPr indent="0" lvl="0" marL="0" rtl="0" algn="l">
                        <a:lnSpc>
                          <a:spcPct val="115000"/>
                        </a:lnSpc>
                        <a:spcBef>
                          <a:spcPts val="0"/>
                        </a:spcBef>
                        <a:spcAft>
                          <a:spcPts val="0"/>
                        </a:spcAft>
                        <a:buNone/>
                      </a:pPr>
                      <a:r>
                        <a:rPr lang="es" sz="1100">
                          <a:solidFill>
                            <a:schemeClr val="lt1"/>
                          </a:solidFill>
                          <a:latin typeface="Cambria"/>
                          <a:ea typeface="Cambria"/>
                          <a:cs typeface="Cambria"/>
                          <a:sym typeface="Cambria"/>
                        </a:rPr>
                        <a:t>                         Analistas</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1</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2700">
                <a:tc>
                  <a:txBody>
                    <a:bodyPr/>
                    <a:lstStyle/>
                    <a:p>
                      <a:pPr indent="0" lvl="0" marL="0" rtl="0" algn="l">
                        <a:lnSpc>
                          <a:spcPct val="115000"/>
                        </a:lnSpc>
                        <a:spcBef>
                          <a:spcPts val="0"/>
                        </a:spcBef>
                        <a:spcAft>
                          <a:spcPts val="0"/>
                        </a:spcAft>
                        <a:buNone/>
                      </a:pPr>
                      <a:r>
                        <a:rPr lang="es" sz="1100">
                          <a:solidFill>
                            <a:schemeClr val="lt1"/>
                          </a:solidFill>
                          <a:latin typeface="Cambria"/>
                          <a:ea typeface="Cambria"/>
                          <a:cs typeface="Cambria"/>
                          <a:sym typeface="Cambria"/>
                        </a:rPr>
                        <a:t>                        Diseñador</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1</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2700">
                <a:tc>
                  <a:txBody>
                    <a:bodyPr/>
                    <a:lstStyle/>
                    <a:p>
                      <a:pPr indent="0" lvl="0" marL="0" rtl="0" algn="l">
                        <a:lnSpc>
                          <a:spcPct val="115000"/>
                        </a:lnSpc>
                        <a:spcBef>
                          <a:spcPts val="0"/>
                        </a:spcBef>
                        <a:spcAft>
                          <a:spcPts val="0"/>
                        </a:spcAft>
                        <a:buNone/>
                      </a:pPr>
                      <a:r>
                        <a:rPr lang="es" sz="1100">
                          <a:solidFill>
                            <a:schemeClr val="lt1"/>
                          </a:solidFill>
                          <a:latin typeface="Cambria"/>
                          <a:ea typeface="Cambria"/>
                          <a:cs typeface="Cambria"/>
                          <a:sym typeface="Cambria"/>
                        </a:rPr>
                        <a:t>                      Programador</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1</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2700">
                <a:tc>
                  <a:txBody>
                    <a:bodyPr/>
                    <a:lstStyle/>
                    <a:p>
                      <a:pPr indent="0" lvl="0" marL="0" rtl="0" algn="l">
                        <a:lnSpc>
                          <a:spcPct val="115000"/>
                        </a:lnSpc>
                        <a:spcBef>
                          <a:spcPts val="0"/>
                        </a:spcBef>
                        <a:spcAft>
                          <a:spcPts val="0"/>
                        </a:spcAft>
                        <a:buNone/>
                      </a:pPr>
                      <a:r>
                        <a:rPr lang="es" sz="1100">
                          <a:solidFill>
                            <a:schemeClr val="lt1"/>
                          </a:solidFill>
                          <a:latin typeface="Cambria"/>
                          <a:ea typeface="Cambria"/>
                          <a:cs typeface="Cambria"/>
                          <a:sym typeface="Cambria"/>
                        </a:rPr>
                        <a:t>                   Jefe de Proyecto</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1</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bl>
          </a:graphicData>
        </a:graphic>
      </p:graphicFrame>
      <p:sp>
        <p:nvSpPr>
          <p:cNvPr id="198" name="Google Shape;198;p21"/>
          <p:cNvSpPr txBox="1"/>
          <p:nvPr>
            <p:ph type="title"/>
          </p:nvPr>
        </p:nvSpPr>
        <p:spPr>
          <a:xfrm>
            <a:off x="4774475" y="1430375"/>
            <a:ext cx="3161100" cy="914100"/>
          </a:xfrm>
          <a:prstGeom prst="rect">
            <a:avLst/>
          </a:prstGeom>
        </p:spPr>
        <p:txBody>
          <a:bodyPr anchorCtr="0" anchor="t" bIns="91425" lIns="91425" spcFirstLastPara="1" rIns="91425" wrap="square" tIns="91425">
            <a:normAutofit/>
          </a:bodyPr>
          <a:lstStyle/>
          <a:p>
            <a:pPr indent="-330200" lvl="0" marL="457200" rtl="0" algn="l">
              <a:spcBef>
                <a:spcPts val="0"/>
              </a:spcBef>
              <a:spcAft>
                <a:spcPts val="0"/>
              </a:spcAft>
              <a:buSzPts val="1600"/>
              <a:buChar char="●"/>
            </a:pPr>
            <a:r>
              <a:rPr b="1" lang="es" sz="1600"/>
              <a:t>Planificación de Recursos Humanos:</a:t>
            </a:r>
            <a:endParaRPr b="1" sz="1600"/>
          </a:p>
        </p:txBody>
      </p:sp>
      <p:graphicFrame>
        <p:nvGraphicFramePr>
          <p:cNvPr id="199" name="Google Shape;199;p21"/>
          <p:cNvGraphicFramePr/>
          <p:nvPr/>
        </p:nvGraphicFramePr>
        <p:xfrm>
          <a:off x="1163413" y="2222050"/>
          <a:ext cx="3000000" cy="3000000"/>
        </p:xfrm>
        <a:graphic>
          <a:graphicData uri="http://schemas.openxmlformats.org/drawingml/2006/table">
            <a:tbl>
              <a:tblPr>
                <a:noFill/>
                <a:tableStyleId>{C448CAA7-1138-4E01-ABFE-A28968B15C99}</a:tableStyleId>
              </a:tblPr>
              <a:tblGrid>
                <a:gridCol w="1050625"/>
                <a:gridCol w="2110550"/>
              </a:tblGrid>
              <a:tr h="294200">
                <a:tc>
                  <a:txBody>
                    <a:bodyPr/>
                    <a:lstStyle/>
                    <a:p>
                      <a:pPr indent="0" lvl="0" marL="0" rtl="0" algn="ctr">
                        <a:spcBef>
                          <a:spcPts val="0"/>
                        </a:spcBef>
                        <a:spcAft>
                          <a:spcPts val="0"/>
                        </a:spcAft>
                        <a:buNone/>
                      </a:pPr>
                      <a:r>
                        <a:rPr b="1" lang="es" sz="1100">
                          <a:solidFill>
                            <a:srgbClr val="FFFFFF"/>
                          </a:solidFill>
                          <a:latin typeface="Cambria"/>
                          <a:ea typeface="Cambria"/>
                          <a:cs typeface="Cambria"/>
                          <a:sym typeface="Cambria"/>
                        </a:rPr>
                        <a:t>Recurso</a:t>
                      </a:r>
                      <a:endParaRPr b="1" sz="1100">
                        <a:solidFill>
                          <a:srgbClr val="FFFFFF"/>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c>
                  <a:txBody>
                    <a:bodyPr/>
                    <a:lstStyle/>
                    <a:p>
                      <a:pPr indent="0" lvl="0" marL="0" rtl="0" algn="ctr">
                        <a:spcBef>
                          <a:spcPts val="0"/>
                        </a:spcBef>
                        <a:spcAft>
                          <a:spcPts val="0"/>
                        </a:spcAft>
                        <a:buNone/>
                      </a:pPr>
                      <a:r>
                        <a:rPr b="1" lang="es" sz="1100">
                          <a:solidFill>
                            <a:srgbClr val="FFFFFF"/>
                          </a:solidFill>
                          <a:latin typeface="Cambria"/>
                          <a:ea typeface="Cambria"/>
                          <a:cs typeface="Cambria"/>
                          <a:sym typeface="Cambria"/>
                        </a:rPr>
                        <a:t>Producto</a:t>
                      </a:r>
                      <a:endParaRPr b="1" sz="1100">
                        <a:solidFill>
                          <a:srgbClr val="FFFFFF"/>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4F81BD"/>
                    </a:solidFill>
                  </a:tcPr>
                </a:tc>
              </a:tr>
              <a:tr h="970250">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Hardware</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Computadores</a:t>
                      </a:r>
                      <a:endParaRPr sz="1100">
                        <a:solidFill>
                          <a:schemeClr val="lt1"/>
                        </a:solidFill>
                        <a:latin typeface="Cambria"/>
                        <a:ea typeface="Cambria"/>
                        <a:cs typeface="Cambria"/>
                        <a:sym typeface="Cambria"/>
                      </a:endParaRPr>
                    </a:p>
                    <a:p>
                      <a:pPr indent="0" lvl="0" marL="0" rtl="0" algn="ctr">
                        <a:spcBef>
                          <a:spcPts val="0"/>
                        </a:spcBef>
                        <a:spcAft>
                          <a:spcPts val="0"/>
                        </a:spcAft>
                        <a:buNone/>
                      </a:pPr>
                      <a:r>
                        <a:rPr lang="es" sz="1100">
                          <a:solidFill>
                            <a:schemeClr val="lt1"/>
                          </a:solidFill>
                          <a:latin typeface="Cambria"/>
                          <a:ea typeface="Cambria"/>
                          <a:cs typeface="Cambria"/>
                          <a:sym typeface="Cambria"/>
                        </a:rPr>
                        <a:t>Arduino</a:t>
                      </a:r>
                      <a:endParaRPr sz="1100">
                        <a:solidFill>
                          <a:schemeClr val="lt1"/>
                        </a:solidFill>
                        <a:latin typeface="Cambria"/>
                        <a:ea typeface="Cambria"/>
                        <a:cs typeface="Cambria"/>
                        <a:sym typeface="Cambria"/>
                      </a:endParaRPr>
                    </a:p>
                    <a:p>
                      <a:pPr indent="0" lvl="0" marL="0" rtl="0" algn="ctr">
                        <a:spcBef>
                          <a:spcPts val="0"/>
                        </a:spcBef>
                        <a:spcAft>
                          <a:spcPts val="0"/>
                        </a:spcAft>
                        <a:buNone/>
                      </a:pPr>
                      <a:r>
                        <a:rPr lang="es" sz="1100">
                          <a:solidFill>
                            <a:schemeClr val="lt1"/>
                          </a:solidFill>
                          <a:latin typeface="Cambria"/>
                          <a:ea typeface="Cambria"/>
                          <a:cs typeface="Cambria"/>
                          <a:sym typeface="Cambria"/>
                        </a:rPr>
                        <a:t>Sensores flex</a:t>
                      </a:r>
                      <a:endParaRPr sz="1100">
                        <a:solidFill>
                          <a:schemeClr val="lt1"/>
                        </a:solidFill>
                        <a:latin typeface="Cambria"/>
                        <a:ea typeface="Cambria"/>
                        <a:cs typeface="Cambria"/>
                        <a:sym typeface="Cambria"/>
                      </a:endParaRPr>
                    </a:p>
                    <a:p>
                      <a:pPr indent="0" lvl="0" marL="0" rtl="0" algn="ctr">
                        <a:spcBef>
                          <a:spcPts val="0"/>
                        </a:spcBef>
                        <a:spcAft>
                          <a:spcPts val="0"/>
                        </a:spcAft>
                        <a:buNone/>
                      </a:pPr>
                      <a:r>
                        <a:rPr lang="es" sz="1100">
                          <a:solidFill>
                            <a:schemeClr val="lt1"/>
                          </a:solidFill>
                          <a:latin typeface="Cambria"/>
                          <a:ea typeface="Cambria"/>
                          <a:cs typeface="Cambria"/>
                          <a:sym typeface="Cambria"/>
                        </a:rPr>
                        <a:t>cable puente (macho-hembra)</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970250">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Software</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ctr">
                        <a:spcBef>
                          <a:spcPts val="0"/>
                        </a:spcBef>
                        <a:spcAft>
                          <a:spcPts val="0"/>
                        </a:spcAft>
                        <a:buNone/>
                      </a:pPr>
                      <a:r>
                        <a:rPr lang="es" sz="1100">
                          <a:solidFill>
                            <a:schemeClr val="lt1"/>
                          </a:solidFill>
                          <a:latin typeface="Cambria"/>
                          <a:ea typeface="Cambria"/>
                          <a:cs typeface="Cambria"/>
                          <a:sym typeface="Cambria"/>
                        </a:rPr>
                        <a:t>Github</a:t>
                      </a:r>
                      <a:endParaRPr sz="1100">
                        <a:solidFill>
                          <a:schemeClr val="lt1"/>
                        </a:solidFill>
                        <a:latin typeface="Cambria"/>
                        <a:ea typeface="Cambria"/>
                        <a:cs typeface="Cambria"/>
                        <a:sym typeface="Cambria"/>
                      </a:endParaRPr>
                    </a:p>
                    <a:p>
                      <a:pPr indent="0" lvl="0" marL="0" rtl="0" algn="ctr">
                        <a:spcBef>
                          <a:spcPts val="0"/>
                        </a:spcBef>
                        <a:spcAft>
                          <a:spcPts val="0"/>
                        </a:spcAft>
                        <a:buNone/>
                      </a:pPr>
                      <a:r>
                        <a:rPr lang="es" sz="1100">
                          <a:solidFill>
                            <a:schemeClr val="lt1"/>
                          </a:solidFill>
                          <a:latin typeface="Cambria"/>
                          <a:ea typeface="Cambria"/>
                          <a:cs typeface="Cambria"/>
                          <a:sym typeface="Cambria"/>
                        </a:rPr>
                        <a:t>Arduino IDE</a:t>
                      </a:r>
                      <a:endParaRPr sz="1100">
                        <a:solidFill>
                          <a:schemeClr val="lt1"/>
                        </a:solidFill>
                        <a:latin typeface="Cambria"/>
                        <a:ea typeface="Cambria"/>
                        <a:cs typeface="Cambria"/>
                        <a:sym typeface="Cambria"/>
                      </a:endParaRPr>
                    </a:p>
                    <a:p>
                      <a:pPr indent="0" lvl="0" marL="0" rtl="0" algn="ctr">
                        <a:spcBef>
                          <a:spcPts val="0"/>
                        </a:spcBef>
                        <a:spcAft>
                          <a:spcPts val="0"/>
                        </a:spcAft>
                        <a:buNone/>
                      </a:pPr>
                      <a:r>
                        <a:rPr lang="es" sz="1100">
                          <a:solidFill>
                            <a:schemeClr val="lt1"/>
                          </a:solidFill>
                          <a:latin typeface="Cambria"/>
                          <a:ea typeface="Cambria"/>
                          <a:cs typeface="Cambria"/>
                          <a:sym typeface="Cambria"/>
                        </a:rPr>
                        <a:t>Google Drive</a:t>
                      </a:r>
                      <a:endParaRPr sz="1100">
                        <a:solidFill>
                          <a:schemeClr val="lt1"/>
                        </a:solidFill>
                        <a:latin typeface="Cambria"/>
                        <a:ea typeface="Cambria"/>
                        <a:cs typeface="Cambria"/>
                        <a:sym typeface="Cambria"/>
                      </a:endParaRPr>
                    </a:p>
                    <a:p>
                      <a:pPr indent="0" lvl="0" marL="0" rtl="0" algn="ctr">
                        <a:spcBef>
                          <a:spcPts val="0"/>
                        </a:spcBef>
                        <a:spcAft>
                          <a:spcPts val="0"/>
                        </a:spcAft>
                        <a:buNone/>
                      </a:pPr>
                      <a:r>
                        <a:rPr lang="es" sz="1100">
                          <a:solidFill>
                            <a:schemeClr val="lt1"/>
                          </a:solidFill>
                          <a:latin typeface="Cambria"/>
                          <a:ea typeface="Cambria"/>
                          <a:cs typeface="Cambria"/>
                          <a:sym typeface="Cambria"/>
                        </a:rPr>
                        <a:t>Discord</a:t>
                      </a:r>
                      <a:endParaRPr sz="1100">
                        <a:solidFill>
                          <a:schemeClr val="lt1"/>
                        </a:solidFill>
                        <a:latin typeface="Cambria"/>
                        <a:ea typeface="Cambria"/>
                        <a:cs typeface="Cambria"/>
                        <a:sym typeface="Cambria"/>
                      </a:endParaRPr>
                    </a:p>
                    <a:p>
                      <a:pPr indent="0" lvl="0" marL="0" rtl="0" algn="ctr">
                        <a:spcBef>
                          <a:spcPts val="0"/>
                        </a:spcBef>
                        <a:spcAft>
                          <a:spcPts val="0"/>
                        </a:spcAft>
                        <a:buNone/>
                      </a:pPr>
                      <a:r>
                        <a:rPr lang="es" sz="1100">
                          <a:solidFill>
                            <a:schemeClr val="lt1"/>
                          </a:solidFill>
                          <a:latin typeface="Cambria"/>
                          <a:ea typeface="Cambria"/>
                          <a:cs typeface="Cambria"/>
                          <a:sym typeface="Cambria"/>
                        </a:rPr>
                        <a:t>Tinkercad</a:t>
                      </a:r>
                      <a:endParaRPr sz="1100">
                        <a:solidFill>
                          <a:schemeClr val="lt1"/>
                        </a:solidFill>
                        <a:latin typeface="Cambria"/>
                        <a:ea typeface="Cambria"/>
                        <a:cs typeface="Cambria"/>
                        <a:sym typeface="Cambria"/>
                      </a:endParaRPr>
                    </a:p>
                  </a:txBody>
                  <a:tcPr marT="63500" marB="63500" marR="63500" marL="6350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