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DYLAN ALONSO CHOQUE"/>
  <p:cmAuthor clrIdx="1" id="1" initials="" lastIdx="4" name="NICOLAS ANDRES OSORIO ARAVENA"/>
  <p:cmAuthor clrIdx="2" id="2" initials="" lastIdx="1" name="SEBASTIAN ANTONIO MUNOZ VEG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622C82-F2CA-486E-BE0C-833AB99A7E02}">
  <a:tblStyle styleId="{3D622C82-F2CA-486E-BE0C-833AB99A7E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Roboto-bold.fntdata"/><Relationship Id="rId14" Type="http://schemas.openxmlformats.org/officeDocument/2006/relationships/slide" Target="slides/slide7.xml"/><Relationship Id="rId36" Type="http://schemas.openxmlformats.org/officeDocument/2006/relationships/font" Target="fonts/Roboto-regular.fntdata"/><Relationship Id="rId17" Type="http://schemas.openxmlformats.org/officeDocument/2006/relationships/slide" Target="slides/slide10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9.xml"/><Relationship Id="rId38" Type="http://schemas.openxmlformats.org/officeDocument/2006/relationships/font" Target="fonts/Roboto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10-02T21:09:57.461">
    <p:pos x="6000" y="0"/>
    <p:text>comienza el 1</p:text>
  </p:cm>
  <p:cm authorId="1" idx="1" dt="2022-10-02T21:16:05.807">
    <p:pos x="6000" y="100"/>
    <p:text>seba</p:text>
  </p:cm>
  <p:cm authorId="2" idx="1" dt="2022-10-02T21:16:05.807">
    <p:pos x="6000" y="100"/>
    <p:text>Sebastián Julio Ricardo Montoya de la Rosa Ramírez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10-02T21:13:45.205">
    <p:pos x="6000" y="0"/>
    <p:text>Dylan</p:text>
  </p:cm>
  <p:cm authorId="0" idx="3" dt="2022-10-02T21:09:50.911">
    <p:pos x="6000" y="100"/>
    <p:text>comienza el 2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2-10-02T21:10:28.363">
    <p:pos x="6000" y="0"/>
    <p:text>comienza el 3</p:text>
  </p:cm>
  <p:cm authorId="1" idx="2" dt="2022-10-02T21:14:54.999">
    <p:pos x="6000" y="100"/>
    <p:text>nicolas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3" dt="2022-10-02T21:11:17.908">
    <p:pos x="6000" y="0"/>
    <p:text>comienza el 4</p:text>
  </p:cm>
  <p:cm authorId="1" idx="4" dt="2022-10-02T21:15:09.351">
    <p:pos x="6000" y="100"/>
    <p:text>eduardo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b2228f421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b2228f421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4091ab1ce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4091ab1ce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091ab1ce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4091ab1ce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d55b725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d55b725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d3530737a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5d3530737a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091ab1ce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4091ab1ce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091ab1ce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4091ab1ce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4091ab1ceb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4091ab1ceb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d3530737a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5d3530737a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4091ab1ceb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4091ab1ceb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d3530737a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5d3530737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b2228f421_0_1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4b2228f421_0_1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d3530737a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5d3530737a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d3530737a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d3530737a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d3530737a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5d3530737a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d55b7256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5d55b7256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4091ab1ceb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4091ab1ceb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5d3530737a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5d3530737a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5d3530737a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5d3530737a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4b2228f421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4b2228f421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f799edf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f799edf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d3530737a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d3530737a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4b2228f421_0_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4b2228f421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b2228f421_0_8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b2228f421_0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091ab1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4091ab1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091ab1ce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4091ab1ce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091ab1ce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4091ab1ce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b2228f421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4b2228f421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3" name="Google Shape;8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3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4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DCEE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ctrTitle"/>
          </p:nvPr>
        </p:nvSpPr>
        <p:spPr>
          <a:xfrm>
            <a:off x="3059975" y="981536"/>
            <a:ext cx="4908300" cy="133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</a:rPr>
              <a:t>Mouse-View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94" name="Google Shape;94;p15"/>
          <p:cNvSpPr txBox="1"/>
          <p:nvPr>
            <p:ph idx="1" type="subTitle"/>
          </p:nvPr>
        </p:nvSpPr>
        <p:spPr>
          <a:xfrm>
            <a:off x="5005475" y="3030425"/>
            <a:ext cx="3858300" cy="2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Integrantes: Sebastian Muñoz</a:t>
            </a:r>
            <a:endParaRPr>
              <a:solidFill>
                <a:schemeClr val="dk2"/>
              </a:solidFill>
            </a:endParaRPr>
          </a:p>
          <a:p>
            <a:pPr indent="4572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Dylan Choque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      			Eduardo Apata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 			Nicolas Osorio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Profesor: Diego Aracena Pizarro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Curso: II-semestre 2022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Asignatura : Proyecto II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301" y="223100"/>
            <a:ext cx="1762075" cy="11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>
            <p:ph type="ctrTitle"/>
          </p:nvPr>
        </p:nvSpPr>
        <p:spPr>
          <a:xfrm>
            <a:off x="3480275" y="1995143"/>
            <a:ext cx="40677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chemeClr val="dk2"/>
                </a:solidFill>
              </a:rPr>
              <a:t>Presentación 1</a:t>
            </a:r>
            <a:endParaRPr b="1" sz="1700">
              <a:solidFill>
                <a:schemeClr val="dk2"/>
              </a:solidFill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5">
            <a:alphaModFix/>
          </a:blip>
          <a:srcRect b="17766" l="32060" r="30565" t="20090"/>
          <a:stretch/>
        </p:blipFill>
        <p:spPr>
          <a:xfrm>
            <a:off x="560050" y="1836250"/>
            <a:ext cx="3317925" cy="31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Suposiciones</a:t>
            </a:r>
            <a:endParaRPr b="1"/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311700" y="1377750"/>
            <a:ext cx="4260300" cy="3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Se espera aumentar la productividad de las personas con discapacidades motrices incapaces de controlar un mouse normalmente, de la manera más eficiente posible y con alcance para todas las personas.</a:t>
            </a:r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050" y="1229874"/>
            <a:ext cx="3306951" cy="24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Restricciones</a:t>
            </a:r>
            <a:endParaRPr b="1"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311700" y="1377750"/>
            <a:ext cx="4260300" cy="3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 sistema debe contar con acceso a la cámara web.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 sistema debe ser implementado en una computadora.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 sistema no debe ocupar muchos recursos para no sobrecargar la RAM.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 proyecto debe ser terminado en un semestre académico.</a:t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b="0" l="7731" r="2268" t="5123"/>
          <a:stretch/>
        </p:blipFill>
        <p:spPr>
          <a:xfrm>
            <a:off x="5149825" y="1377750"/>
            <a:ext cx="3176625" cy="23052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Entregables del Proyecto</a:t>
            </a:r>
            <a:endParaRPr b="1"/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Presentación del escenario experimental.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Informe 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Informe II.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Informe final.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Bitácoras semanales.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Wiki de proyecto.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Producto final.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Presentación Final.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Manual de Usuario.</a:t>
            </a: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b="4232" l="17637" r="10253" t="0"/>
          <a:stretch/>
        </p:blipFill>
        <p:spPr>
          <a:xfrm>
            <a:off x="5052700" y="1243037"/>
            <a:ext cx="3201300" cy="265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Organización del Proyecto</a:t>
            </a:r>
            <a:endParaRPr b="1"/>
          </a:p>
        </p:txBody>
      </p:sp>
      <p:sp>
        <p:nvSpPr>
          <p:cNvPr id="177" name="Google Shape;177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Personal y entidades internas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Roles y responsabilidades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Mecanismos de Comunicación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11700" y="410000"/>
            <a:ext cx="85206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Personal y entidades internas</a:t>
            </a:r>
            <a:endParaRPr b="1" sz="2700"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450" y="1333500"/>
            <a:ext cx="57531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311700" y="410000"/>
            <a:ext cx="85206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Roles y responsabilidades</a:t>
            </a:r>
            <a:endParaRPr b="1" sz="2700"/>
          </a:p>
        </p:txBody>
      </p:sp>
      <p:graphicFrame>
        <p:nvGraphicFramePr>
          <p:cNvPr id="189" name="Google Shape;189;p29"/>
          <p:cNvGraphicFramePr/>
          <p:nvPr/>
        </p:nvGraphicFramePr>
        <p:xfrm>
          <a:off x="311688" y="117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{3D622C82-F2CA-486E-BE0C-833AB99A7E02}</a:tableStyleId>
              </a:tblPr>
              <a:tblGrid>
                <a:gridCol w="1677400"/>
                <a:gridCol w="5264025"/>
                <a:gridCol w="1579175"/>
              </a:tblGrid>
              <a:tr h="4125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Rol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Descripción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Encargado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8973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Jefe de Proyecto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Encargado de dirigir las tareas y actividades que se realizarán durante este proyecto. Además de controlar las faltas y los problemas que ocurran dentro del proyecto.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Nicolás Osorio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6549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Documentador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Es quien se encarga de subir la documentación de cada uno de los entregables al sitio redmine. Y documentar las funciones del software.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Sebastián Muñoz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8973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Diseñador/Analista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Analiza las necesidades del programa y cómo crear una solución informática para ello. Provee retroalimentación al programador y resuelve los problemas que encuentre.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Eduardo Apata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6549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Programador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Su rol será estar al tanto de los cambios realizados dentro de la programación e informarlos al grupo de proyecto.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 Dylan Choque</a:t>
                      </a:r>
                      <a:endParaRPr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311700" y="410000"/>
            <a:ext cx="85206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Mecanismos de Comunicación</a:t>
            </a:r>
            <a:endParaRPr b="1" sz="2700"/>
          </a:p>
        </p:txBody>
      </p:sp>
      <p:sp>
        <p:nvSpPr>
          <p:cNvPr id="195" name="Google Shape;195;p30"/>
          <p:cNvSpPr/>
          <p:nvPr/>
        </p:nvSpPr>
        <p:spPr>
          <a:xfrm>
            <a:off x="923600" y="1296150"/>
            <a:ext cx="1853400" cy="2551200"/>
          </a:xfrm>
          <a:prstGeom prst="round2DiagRect">
            <a:avLst>
              <a:gd fmla="val 18084" name="adj1"/>
              <a:gd fmla="val 0" name="adj2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0"/>
          <p:cNvSpPr txBox="1"/>
          <p:nvPr/>
        </p:nvSpPr>
        <p:spPr>
          <a:xfrm>
            <a:off x="999650" y="2554250"/>
            <a:ext cx="1777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Discord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Medio de comunicación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principal</a:t>
            </a:r>
            <a:endParaRPr sz="1800"/>
          </a:p>
        </p:txBody>
      </p:sp>
      <p:sp>
        <p:nvSpPr>
          <p:cNvPr id="197" name="Google Shape;197;p30"/>
          <p:cNvSpPr/>
          <p:nvPr/>
        </p:nvSpPr>
        <p:spPr>
          <a:xfrm>
            <a:off x="3645363" y="1296150"/>
            <a:ext cx="1853400" cy="2551200"/>
          </a:xfrm>
          <a:prstGeom prst="round2DiagRect">
            <a:avLst>
              <a:gd fmla="val 16653" name="adj1"/>
              <a:gd fmla="val 0" name="adj2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0"/>
          <p:cNvSpPr txBox="1"/>
          <p:nvPr/>
        </p:nvSpPr>
        <p:spPr>
          <a:xfrm>
            <a:off x="3721263" y="2554250"/>
            <a:ext cx="1777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Whatsapp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Medio de comunicación rápido</a:t>
            </a:r>
            <a:endParaRPr sz="1800"/>
          </a:p>
        </p:txBody>
      </p:sp>
      <p:sp>
        <p:nvSpPr>
          <p:cNvPr id="199" name="Google Shape;199;p30"/>
          <p:cNvSpPr/>
          <p:nvPr/>
        </p:nvSpPr>
        <p:spPr>
          <a:xfrm>
            <a:off x="6290950" y="1296150"/>
            <a:ext cx="1853400" cy="2551200"/>
          </a:xfrm>
          <a:prstGeom prst="round2DiagRect">
            <a:avLst>
              <a:gd fmla="val 16653" name="adj1"/>
              <a:gd fmla="val 0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0"/>
          <p:cNvSpPr txBox="1"/>
          <p:nvPr/>
        </p:nvSpPr>
        <p:spPr>
          <a:xfrm>
            <a:off x="6367000" y="2554250"/>
            <a:ext cx="1853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Redmine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Medio de comunicación entre el grupo de proyecto y el profesor</a:t>
            </a:r>
            <a:endParaRPr sz="1800"/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625" y="1516975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2350" y="1516975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9450" y="1516450"/>
            <a:ext cx="896400" cy="8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Planificación de los procesos de gestión</a:t>
            </a:r>
            <a:endParaRPr b="1"/>
          </a:p>
        </p:txBody>
      </p:sp>
      <p:sp>
        <p:nvSpPr>
          <p:cNvPr id="209" name="Google Shape;209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Planificación de estimaciones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Planificación de Recursos Humanos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Actividades de trabajo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Asignación de tiempo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Carta Gantt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Planificación De Riesgos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311700" y="410000"/>
            <a:ext cx="85206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Planificación de estimaciones</a:t>
            </a:r>
            <a:endParaRPr b="1" sz="2700"/>
          </a:p>
        </p:txBody>
      </p:sp>
      <p:graphicFrame>
        <p:nvGraphicFramePr>
          <p:cNvPr id="215" name="Google Shape;215;p32"/>
          <p:cNvGraphicFramePr/>
          <p:nvPr/>
        </p:nvGraphicFramePr>
        <p:xfrm>
          <a:off x="1600200" y="125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{3D622C82-F2CA-486E-BE0C-833AB99A7E02}</a:tableStyleId>
              </a:tblPr>
              <a:tblGrid>
                <a:gridCol w="1485900"/>
                <a:gridCol w="1485900"/>
                <a:gridCol w="1485900"/>
                <a:gridCol w="14859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Nombre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Coste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Cantidad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Coste Total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Notebook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$484.990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4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$1.939.960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Webcam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$8000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$8000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279400">
                <a:tc gridSpan="3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SubTotal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$1.947.960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6" name="Google Shape;216;p32"/>
          <p:cNvGraphicFramePr/>
          <p:nvPr/>
        </p:nvGraphicFramePr>
        <p:xfrm>
          <a:off x="1600200" y="278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{3D622C82-F2CA-486E-BE0C-833AB99A7E02}</a:tableStyleId>
              </a:tblPr>
              <a:tblGrid>
                <a:gridCol w="1485900"/>
                <a:gridCol w="1485900"/>
                <a:gridCol w="1485900"/>
                <a:gridCol w="14859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Nombre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Coste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Cantidad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Coste Total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Visual Studio Code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4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OpenCV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4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Google Drive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Draw.io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279400">
                <a:tc gridSpan="3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SubTotal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700"/>
              <a:t>Planificación de Recursos Humanos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00"/>
          </a:p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11700" y="1017800"/>
            <a:ext cx="4260300" cy="3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Char char="●"/>
            </a:pPr>
            <a:r>
              <a:rPr b="1" lang="es" sz="1200">
                <a:solidFill>
                  <a:srgbClr val="000000"/>
                </a:solidFill>
              </a:rPr>
              <a:t>Jefe de proyecto: </a:t>
            </a:r>
            <a:r>
              <a:rPr lang="es" sz="1200">
                <a:solidFill>
                  <a:srgbClr val="000000"/>
                </a:solidFill>
              </a:rPr>
              <a:t>Este proyecto debe tener un líder de proyecto para guiar al grupo, aun así todos los integrantes son responsables de sus actividades asignadas para cada uno.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Char char="●"/>
            </a:pPr>
            <a:r>
              <a:rPr b="1" lang="es" sz="1200">
                <a:solidFill>
                  <a:srgbClr val="000000"/>
                </a:solidFill>
              </a:rPr>
              <a:t>Programador: </a:t>
            </a:r>
            <a:r>
              <a:rPr lang="es" sz="1200">
                <a:solidFill>
                  <a:srgbClr val="000000"/>
                </a:solidFill>
              </a:rPr>
              <a:t>Todos los integrantes tienen el sub-rol de programador, algunos se enfocarán más en la lógica y otros la revisión de esta misma. El jefe programador se encargará de monitorear los cambios hechos al código del programa. 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Char char="●"/>
            </a:pPr>
            <a:r>
              <a:rPr b="1" lang="es" sz="1200">
                <a:solidFill>
                  <a:srgbClr val="000000"/>
                </a:solidFill>
              </a:rPr>
              <a:t>Documentador: </a:t>
            </a:r>
            <a:r>
              <a:rPr lang="es" sz="1200">
                <a:solidFill>
                  <a:srgbClr val="000000"/>
                </a:solidFill>
              </a:rPr>
              <a:t>2 personas como máximo tendrán la tarea de subir los entregables a la plataforma redmine.uta.cl para la revisión del profesor en el sitio.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Char char="●"/>
            </a:pPr>
            <a:r>
              <a:rPr b="1" lang="es" sz="1200">
                <a:solidFill>
                  <a:srgbClr val="000000"/>
                </a:solidFill>
              </a:rPr>
              <a:t>Diseñador o Analista: </a:t>
            </a:r>
            <a:r>
              <a:rPr lang="es" sz="1200">
                <a:solidFill>
                  <a:srgbClr val="000000"/>
                </a:solidFill>
              </a:rPr>
              <a:t>Solo una persona se encargará del bosquejo del software y además de apuntar los elementos tecnológicos necesarios para el proyecto. </a:t>
            </a:r>
            <a:endParaRPr sz="1600"/>
          </a:p>
        </p:txBody>
      </p:sp>
      <p:graphicFrame>
        <p:nvGraphicFramePr>
          <p:cNvPr id="223" name="Google Shape;223;p33"/>
          <p:cNvGraphicFramePr/>
          <p:nvPr/>
        </p:nvGraphicFramePr>
        <p:xfrm>
          <a:off x="4872000" y="116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{3D622C82-F2CA-486E-BE0C-833AB99A7E02}</a:tableStyleId>
              </a:tblPr>
              <a:tblGrid>
                <a:gridCol w="1320100"/>
                <a:gridCol w="1320100"/>
                <a:gridCol w="1320100"/>
              </a:tblGrid>
              <a:tr h="34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Nombre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Cargo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Coste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54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Sebastian Muñoz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Programador Junior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$1.000.000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54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Dylan Choque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Programador Junior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$1.000.000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54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Eduardo Apata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Programador Junior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$1.000.000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54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Nicolas Osorio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Programador Junior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$1.000.000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340300">
                <a:tc grid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Coste Total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$4.000.000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340300">
                <a:tc grid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Coste Total en 4 meses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$16.000.000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Introducción</a:t>
            </a:r>
            <a:endParaRPr b="1"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675" y="1229875"/>
            <a:ext cx="211455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262175" y="1059375"/>
            <a:ext cx="4260300" cy="3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Este proyecto tiene como objetivo ser un apoyo para las personas con discapacidades motrices, para esto se pretende hacer uso de tecnología de Gaze-tracking.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En esta presentación abordaremos:</a:t>
            </a:r>
            <a:endParaRPr/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Panorama General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Organización del Proyecto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Planificación de los procesos de gestión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311700" y="410000"/>
            <a:ext cx="85206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Costo Total de Proyecto</a:t>
            </a:r>
            <a:endParaRPr b="1" sz="2700"/>
          </a:p>
        </p:txBody>
      </p:sp>
      <p:graphicFrame>
        <p:nvGraphicFramePr>
          <p:cNvPr id="229" name="Google Shape;229;p34"/>
          <p:cNvGraphicFramePr/>
          <p:nvPr/>
        </p:nvGraphicFramePr>
        <p:xfrm>
          <a:off x="1600200" y="1801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{3D622C82-F2CA-486E-BE0C-833AB99A7E02}</a:tableStyleId>
              </a:tblPr>
              <a:tblGrid>
                <a:gridCol w="2971800"/>
                <a:gridCol w="2971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Nombre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Costo Total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Costos de Sueldos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$16.000.000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Costos de Hardware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$1.947.960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Costos de Software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Costo Total del Proyecto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$17.947.960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Actividades de trabajo</a:t>
            </a:r>
            <a:endParaRPr b="1"/>
          </a:p>
        </p:txBody>
      </p:sp>
      <p:graphicFrame>
        <p:nvGraphicFramePr>
          <p:cNvPr id="235" name="Google Shape;235;p35"/>
          <p:cNvGraphicFramePr/>
          <p:nvPr/>
        </p:nvGraphicFramePr>
        <p:xfrm>
          <a:off x="311700" y="118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{3D622C82-F2CA-486E-BE0C-833AB99A7E02}</a:tableStyleId>
              </a:tblPr>
              <a:tblGrid>
                <a:gridCol w="2840200"/>
                <a:gridCol w="2840200"/>
                <a:gridCol w="2840200"/>
              </a:tblGrid>
              <a:tr h="36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Actividad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Tiempo a dedicar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Responsable(s)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36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Esquema problema solución.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 Semana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Todos los integrantes del proyecto.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36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Justificación de esquema.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 Semana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Todos los integrantes del proyecto.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57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Finalización de esquema problema solución.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 Semana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Todos los integrantes del proyecto.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36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Realización de Informe I.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2 Semanas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Todos los integrantes del proyecto.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36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Diseño del programa.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 Semana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Eduardo Apata.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36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Desarrollo y programación de software.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9 Semanas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Dylan Choque.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57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Manual de Usuario.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 Semana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Sebastián Muñoz.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Dylan Choque.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Actividades de trabajo</a:t>
            </a:r>
            <a:endParaRPr b="1"/>
          </a:p>
        </p:txBody>
      </p:sp>
      <p:graphicFrame>
        <p:nvGraphicFramePr>
          <p:cNvPr id="241" name="Google Shape;241;p36"/>
          <p:cNvGraphicFramePr/>
          <p:nvPr/>
        </p:nvGraphicFramePr>
        <p:xfrm>
          <a:off x="311700" y="118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{3D622C82-F2CA-486E-BE0C-833AB99A7E02}</a:tableStyleId>
              </a:tblPr>
              <a:tblGrid>
                <a:gridCol w="2840200"/>
                <a:gridCol w="2840200"/>
                <a:gridCol w="2840200"/>
              </a:tblGrid>
              <a:tr h="36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Actividad</a:t>
                      </a:r>
                      <a:endParaRPr sz="1200"/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Tiempo a dedicar</a:t>
                      </a:r>
                      <a:endParaRPr sz="1200"/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Responsable(s)</a:t>
                      </a:r>
                      <a:endParaRPr sz="1200"/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6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Justificación de la arquitectura del AADV.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 Semana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Todos los integrantes del proyecto.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Realización de Informe II.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 Semana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Todos los integrantes del proyecto.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7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Justificación del aplicativo que conforma el AADV.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 Semana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Todos los integrantes del proyecto.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Mostrar Programación del sistema.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 Semana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Dylan Choque.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Pruebas experimentales.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 Semana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Todos los integrantes del proyecto.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Realización informe final.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 Semana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Todos los integrantes del proyecto.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Asignación de tiempo</a:t>
            </a:r>
            <a:endParaRPr b="1"/>
          </a:p>
        </p:txBody>
      </p:sp>
      <p:sp>
        <p:nvSpPr>
          <p:cNvPr id="247" name="Google Shape;247;p37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Planificación del proyecto: Desde la semana 2 hasta la semana 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Desarrollo y Ejecución del proyecto: Desde la semana 6 hasta la semana 14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Cierre del proyecto: Desde la semana 15 hasta la semana 16</a:t>
            </a:r>
            <a:endParaRPr/>
          </a:p>
        </p:txBody>
      </p:sp>
      <p:pic>
        <p:nvPicPr>
          <p:cNvPr id="248" name="Google Shape;248;p37"/>
          <p:cNvPicPr preferRelativeResize="0"/>
          <p:nvPr/>
        </p:nvPicPr>
        <p:blipFill rotWithShape="1">
          <a:blip r:embed="rId3">
            <a:alphaModFix/>
          </a:blip>
          <a:srcRect b="13897" l="6688" r="5181" t="9362"/>
          <a:stretch/>
        </p:blipFill>
        <p:spPr>
          <a:xfrm>
            <a:off x="5071375" y="1125325"/>
            <a:ext cx="3760924" cy="274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Carta Gantt</a:t>
            </a:r>
            <a:endParaRPr b="1"/>
          </a:p>
        </p:txBody>
      </p:sp>
      <p:pic>
        <p:nvPicPr>
          <p:cNvPr id="254" name="Google Shape;2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578" y="1150775"/>
            <a:ext cx="7506850" cy="34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Planificación De Riesgos</a:t>
            </a:r>
            <a:endParaRPr b="1"/>
          </a:p>
        </p:txBody>
      </p:sp>
      <p:graphicFrame>
        <p:nvGraphicFramePr>
          <p:cNvPr id="260" name="Google Shape;260;p39"/>
          <p:cNvGraphicFramePr/>
          <p:nvPr/>
        </p:nvGraphicFramePr>
        <p:xfrm>
          <a:off x="311688" y="109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{3D622C82-F2CA-486E-BE0C-833AB99A7E02}</a:tableStyleId>
              </a:tblPr>
              <a:tblGrid>
                <a:gridCol w="2178475"/>
                <a:gridCol w="1701550"/>
                <a:gridCol w="1108600"/>
                <a:gridCol w="35320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Riesgo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Probabilidad de ocurrencia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Nivel de impacto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Acciones remedial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Que unos de los integrantes abandone la carrera.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10%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2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Reasignar las tareas de las que ese integrante estaba a cargo, entre los integrantes restantes.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Falta de entendimiento de los programas utilizados.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30%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2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Establecer un tiempo para estudiar y aprender sobre el uso de los programas que no se entienden.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8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Salida, enfermedad o accidente de un integrante del equipo.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30%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3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Se distribuirán temporalmente las tareas importantes del integrante afectado entre los demás integrantes.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Falta de tiempo para la entrega asignada.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40%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2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Revisar el avance realizado y solicitar una extensión de tiempo para la entrega en caso de estar lo suficientemente avanzado.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Fallos de Hardware.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5%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2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Solicitar ayuda a un técnico para la revisión y reparación del problema.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Planificación De Riesgos</a:t>
            </a:r>
            <a:endParaRPr b="1"/>
          </a:p>
        </p:txBody>
      </p:sp>
      <p:graphicFrame>
        <p:nvGraphicFramePr>
          <p:cNvPr id="266" name="Google Shape;266;p40"/>
          <p:cNvGraphicFramePr/>
          <p:nvPr/>
        </p:nvGraphicFramePr>
        <p:xfrm>
          <a:off x="311688" y="109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{3D622C82-F2CA-486E-BE0C-833AB99A7E02}</a:tableStyleId>
              </a:tblPr>
              <a:tblGrid>
                <a:gridCol w="2178475"/>
                <a:gridCol w="1701550"/>
                <a:gridCol w="1108600"/>
                <a:gridCol w="35320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Riesgo</a:t>
                      </a:r>
                      <a:endParaRPr sz="1200"/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Probabilidad de ocurrencia</a:t>
                      </a:r>
                      <a:endParaRPr sz="1200"/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Nivel de impacto</a:t>
                      </a:r>
                      <a:endParaRPr sz="1200"/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Acciones remedial</a:t>
                      </a:r>
                      <a:endParaRPr sz="1200"/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Pérdida de documentación y archivos.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1%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Se trabajarán horas extra para recuperar el avance perdido.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Problemas de Comunicación.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30%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3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Realizar reuniones para discutir de mejor manera sobre los temas que pudieran causar malentendidos. 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Mala organización de las actividades asignadas.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30%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3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Se reevaluará la organización y se corregirá el orden, también se reemplazará  la persona a cargo de las tareas correspondientes de ser necesario.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Cierre abrupto del semestre.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3%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1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En el caso de que sucediera, el proyecto quedaría cancelado a menos de que el equipo decida continuar de manera extracurricular.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Conclusiones</a:t>
            </a:r>
            <a:endParaRPr b="1"/>
          </a:p>
        </p:txBody>
      </p:sp>
      <p:sp>
        <p:nvSpPr>
          <p:cNvPr id="272" name="Google Shape;272;p41"/>
          <p:cNvSpPr txBox="1"/>
          <p:nvPr>
            <p:ph idx="1" type="body"/>
          </p:nvPr>
        </p:nvSpPr>
        <p:spPr>
          <a:xfrm>
            <a:off x="422700" y="1299825"/>
            <a:ext cx="5357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Como </a:t>
            </a:r>
            <a:r>
              <a:rPr lang="es"/>
              <a:t>conclusión hemos concluido que la planificación antes de empezar cualquier proyecto ayuda a tener una mejor visión del proyecto en general, y a medida que las semanas van transcurriendo se puede notar cómo se facilita implementar objetivos y asignar roles. 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Además agiliza el tiempo para  organizar mejor las actividades y/o tareas a realizar por cada integrante del grupo.</a:t>
            </a:r>
            <a:endParaRPr/>
          </a:p>
        </p:txBody>
      </p:sp>
      <p:pic>
        <p:nvPicPr>
          <p:cNvPr id="273" name="Google Shape;2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725" y="1061375"/>
            <a:ext cx="2426200" cy="24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DCEE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/>
          <p:nvPr>
            <p:ph type="ctrTitle"/>
          </p:nvPr>
        </p:nvSpPr>
        <p:spPr>
          <a:xfrm>
            <a:off x="3059975" y="981536"/>
            <a:ext cx="4908300" cy="133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</a:rPr>
              <a:t>Mouse-View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79" name="Google Shape;279;p42"/>
          <p:cNvSpPr txBox="1"/>
          <p:nvPr>
            <p:ph idx="1" type="subTitle"/>
          </p:nvPr>
        </p:nvSpPr>
        <p:spPr>
          <a:xfrm>
            <a:off x="5005475" y="3030425"/>
            <a:ext cx="3858300" cy="2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Integrantes: Sebastian Muñoz</a:t>
            </a:r>
            <a:endParaRPr>
              <a:solidFill>
                <a:schemeClr val="dk2"/>
              </a:solidFill>
            </a:endParaRPr>
          </a:p>
          <a:p>
            <a:pPr indent="4572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Dylan Choque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      			Eduardo Apata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 			Nicolas Osorio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Profesor: Diego Aracena Pizarro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Curso: II-semestre 2022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Asignatura : Proyecto II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80" name="Google Shape;28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301" y="223100"/>
            <a:ext cx="1762075" cy="11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2"/>
          <p:cNvSpPr txBox="1"/>
          <p:nvPr>
            <p:ph type="ctrTitle"/>
          </p:nvPr>
        </p:nvSpPr>
        <p:spPr>
          <a:xfrm>
            <a:off x="3480275" y="1995143"/>
            <a:ext cx="40677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chemeClr val="dk2"/>
                </a:solidFill>
              </a:rPr>
              <a:t>Presentación 1</a:t>
            </a:r>
            <a:endParaRPr b="1" sz="1700">
              <a:solidFill>
                <a:schemeClr val="dk2"/>
              </a:solidFill>
            </a:endParaRPr>
          </a:p>
        </p:txBody>
      </p:sp>
      <p:pic>
        <p:nvPicPr>
          <p:cNvPr id="282" name="Google Shape;282;p42"/>
          <p:cNvPicPr preferRelativeResize="0"/>
          <p:nvPr/>
        </p:nvPicPr>
        <p:blipFill rotWithShape="1">
          <a:blip r:embed="rId4">
            <a:alphaModFix/>
          </a:blip>
          <a:srcRect b="17766" l="32060" r="30565" t="20090"/>
          <a:stretch/>
        </p:blipFill>
        <p:spPr>
          <a:xfrm>
            <a:off x="560050" y="1836250"/>
            <a:ext cx="3317925" cy="31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Panorama General</a:t>
            </a:r>
            <a:endParaRPr b="1"/>
          </a:p>
        </p:txBody>
      </p:sp>
      <p:sp>
        <p:nvSpPr>
          <p:cNvPr id="110" name="Google Shape;110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Escenario del Problema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Escenario de la Solución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Propósito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Alcance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Objetivo General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Objetivos Específicos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Suposiciones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Restricciones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Entregables del Proyecto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410000"/>
            <a:ext cx="85206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Escenario del Problema</a:t>
            </a:r>
            <a:endParaRPr b="1" sz="2700"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650" y="1381125"/>
            <a:ext cx="692467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/>
              <a:t>Escenario </a:t>
            </a:r>
            <a:r>
              <a:rPr b="1" lang="es" sz="2700"/>
              <a:t>de la Solución</a:t>
            </a:r>
            <a:endParaRPr b="1" sz="2700"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650" y="1385888"/>
            <a:ext cx="6924675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Propósito</a:t>
            </a:r>
            <a:endParaRPr b="1"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11700" y="1229875"/>
            <a:ext cx="8520600" cy="11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es" sz="1829"/>
              <a:t>Con la realización de este proyecto se creará una aplicación para computadoras con acceso a cámara que permita interactuar con el cursor usando solamente el movimiento de los ojos.</a:t>
            </a:r>
            <a:endParaRPr sz="1829"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9298" l="7226" r="3884" t="4442"/>
          <a:stretch/>
        </p:blipFill>
        <p:spPr>
          <a:xfrm>
            <a:off x="2996038" y="2368675"/>
            <a:ext cx="3151924" cy="233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Alcance</a:t>
            </a:r>
            <a:endParaRPr b="1"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11700" y="1229875"/>
            <a:ext cx="4260300" cy="3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 software detectará dos tipos de movimiento, el movimiento de la pupila para manejar el cursor del mouse y el movimiento del párpado para hacer el click derecho o izquierdo.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 software usará la webcam del computador para poder detectar los movimientos.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7227" l="3796" r="2474" t="0"/>
          <a:stretch/>
        </p:blipFill>
        <p:spPr>
          <a:xfrm>
            <a:off x="4988863" y="1042850"/>
            <a:ext cx="3999600" cy="26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Objetivo General</a:t>
            </a:r>
            <a:endParaRPr b="1"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1229875"/>
            <a:ext cx="8520600" cy="7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Desarrollar un software que permita reconocer el movimiento de los ojos y traducirlo al movimiento del cursor.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3888" y="2213550"/>
            <a:ext cx="4196224" cy="2347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Objetivos Específicos</a:t>
            </a:r>
            <a:endParaRPr b="1"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1377750"/>
            <a:ext cx="4260300" cy="3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Investigar acerca de sistemas de detección y reconocimiento del movimiento de los ojos en tiempo real.</a:t>
            </a:r>
            <a:endParaRPr/>
          </a:p>
          <a:p>
            <a:pPr indent="-334327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Interpretar el movimiento de los ojos para saber dónde está mirando el usuario e identificar si guiña con algún ojo.</a:t>
            </a:r>
            <a:endParaRPr/>
          </a:p>
          <a:p>
            <a:pPr indent="-334327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Mover el cursor al lugar donde está mirando el usuario y hacer click cuando este último haga un guiño.</a:t>
            </a:r>
            <a:endParaRPr/>
          </a:p>
          <a:p>
            <a:pPr indent="-334327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Probar y analizar el software desarrollado.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400" y="1117400"/>
            <a:ext cx="3366525" cy="24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