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jzbp3wWRb7SG0emw/Anh3w8YIG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759408C-FD4F-4ACD-98F3-1F4AA9866A85}">
  <a:tblStyle styleId="{E759408C-FD4F-4ACD-98F3-1F4AA9866A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C5E0F6F7-166B-4614-886E-9CBE7682B856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40aadcda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140aadcda5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5e42e3f4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15e42e3f4f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53" name="Google Shape;53;p17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17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55" name="Google Shape;55;p17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7"/>
            <p:cNvSpPr/>
            <p:nvPr/>
          </p:nvSpPr>
          <p:spPr>
            <a:xfrm>
              <a:off x="1128713" y="21764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7"/>
            <p:cNvSpPr/>
            <p:nvPr/>
          </p:nvSpPr>
          <p:spPr>
            <a:xfrm>
              <a:off x="1123950" y="4021138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7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7"/>
            <p:cNvSpPr/>
            <p:nvPr/>
          </p:nvSpPr>
          <p:spPr>
            <a:xfrm>
              <a:off x="333375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7"/>
            <p:cNvSpPr/>
            <p:nvPr/>
          </p:nvSpPr>
          <p:spPr>
            <a:xfrm>
              <a:off x="190500" y="9525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1" name="Google Shape;61;p17"/>
            <p:cNvSpPr/>
            <p:nvPr/>
          </p:nvSpPr>
          <p:spPr>
            <a:xfrm>
              <a:off x="1290638" y="14288"/>
              <a:ext cx="376238" cy="1801813"/>
            </a:xfrm>
            <a:custGeom>
              <a:rect b="b" l="l" r="r" t="t"/>
              <a:pathLst>
                <a:path extrusionOk="0" h="1135" w="237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2" name="Google Shape;62;p17"/>
            <p:cNvSpPr/>
            <p:nvPr/>
          </p:nvSpPr>
          <p:spPr>
            <a:xfrm>
              <a:off x="1600200" y="180181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7"/>
            <p:cNvSpPr/>
            <p:nvPr/>
          </p:nvSpPr>
          <p:spPr>
            <a:xfrm>
              <a:off x="1381125" y="9525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4" name="Google Shape;64;p17"/>
            <p:cNvSpPr/>
            <p:nvPr/>
          </p:nvSpPr>
          <p:spPr>
            <a:xfrm>
              <a:off x="1643063" y="0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Google Shape;65;p17"/>
            <p:cNvSpPr/>
            <p:nvPr/>
          </p:nvSpPr>
          <p:spPr>
            <a:xfrm>
              <a:off x="1685925" y="14208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7"/>
            <p:cNvSpPr/>
            <p:nvPr/>
          </p:nvSpPr>
          <p:spPr>
            <a:xfrm>
              <a:off x="168592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7"/>
            <p:cNvSpPr/>
            <p:nvPr/>
          </p:nvSpPr>
          <p:spPr>
            <a:xfrm>
              <a:off x="1743075" y="4763"/>
              <a:ext cx="419100" cy="522288"/>
            </a:xfrm>
            <a:custGeom>
              <a:rect b="b" l="l" r="r" t="t"/>
              <a:pathLst>
                <a:path extrusionOk="0" h="329" w="264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Google Shape;68;p17"/>
            <p:cNvSpPr/>
            <p:nvPr/>
          </p:nvSpPr>
          <p:spPr>
            <a:xfrm>
              <a:off x="2119313" y="488950"/>
              <a:ext cx="161925" cy="147638"/>
            </a:xfrm>
            <a:custGeom>
              <a:rect b="b" l="l" r="r" t="t"/>
              <a:pathLst>
                <a:path extrusionOk="0" h="31" w="34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7"/>
            <p:cNvSpPr/>
            <p:nvPr/>
          </p:nvSpPr>
          <p:spPr>
            <a:xfrm>
              <a:off x="952500" y="4763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0" name="Google Shape;70;p17"/>
            <p:cNvSpPr/>
            <p:nvPr/>
          </p:nvSpPr>
          <p:spPr>
            <a:xfrm>
              <a:off x="8667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7"/>
            <p:cNvSpPr/>
            <p:nvPr/>
          </p:nvSpPr>
          <p:spPr>
            <a:xfrm>
              <a:off x="890588" y="15541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7"/>
            <p:cNvSpPr/>
            <p:nvPr/>
          </p:nvSpPr>
          <p:spPr>
            <a:xfrm>
              <a:off x="738188" y="5622925"/>
              <a:ext cx="338138" cy="1216025"/>
            </a:xfrm>
            <a:custGeom>
              <a:rect b="b" l="l" r="r" t="t"/>
              <a:pathLst>
                <a:path extrusionOk="0" h="766" w="213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3" name="Google Shape;73;p17"/>
            <p:cNvSpPr/>
            <p:nvPr/>
          </p:nvSpPr>
          <p:spPr>
            <a:xfrm>
              <a:off x="647700" y="5480050"/>
              <a:ext cx="157163" cy="157163"/>
            </a:xfrm>
            <a:custGeom>
              <a:rect b="b" l="l" r="r" t="t"/>
              <a:pathLst>
                <a:path extrusionOk="0" h="33" w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7"/>
            <p:cNvSpPr/>
            <p:nvPr/>
          </p:nvSpPr>
          <p:spPr>
            <a:xfrm>
              <a:off x="666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7"/>
            <p:cNvSpPr/>
            <p:nvPr/>
          </p:nvSpPr>
          <p:spPr>
            <a:xfrm>
              <a:off x="0" y="3897313"/>
              <a:ext cx="133350" cy="266700"/>
            </a:xfrm>
            <a:custGeom>
              <a:rect b="b" l="l" r="r" t="t"/>
              <a:pathLst>
                <a:path extrusionOk="0" h="168" w="84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6" name="Google Shape;76;p17"/>
            <p:cNvSpPr/>
            <p:nvPr/>
          </p:nvSpPr>
          <p:spPr>
            <a:xfrm>
              <a:off x="66675" y="414972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7"/>
            <p:cNvSpPr/>
            <p:nvPr/>
          </p:nvSpPr>
          <p:spPr>
            <a:xfrm>
              <a:off x="0" y="1644650"/>
              <a:ext cx="133350" cy="269875"/>
            </a:xfrm>
            <a:custGeom>
              <a:rect b="b" l="l" r="r" t="t"/>
              <a:pathLst>
                <a:path extrusionOk="0" h="170" w="84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8" name="Google Shape;78;p17"/>
            <p:cNvSpPr/>
            <p:nvPr/>
          </p:nvSpPr>
          <p:spPr>
            <a:xfrm>
              <a:off x="66675" y="146843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7"/>
            <p:cNvSpPr/>
            <p:nvPr/>
          </p:nvSpPr>
          <p:spPr>
            <a:xfrm>
              <a:off x="695325" y="4763"/>
              <a:ext cx="309563" cy="1558925"/>
            </a:xfrm>
            <a:custGeom>
              <a:rect b="b" l="l" r="r" t="t"/>
              <a:pathLst>
                <a:path extrusionOk="0" h="982" w="195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17"/>
            <p:cNvSpPr/>
            <p:nvPr/>
          </p:nvSpPr>
          <p:spPr>
            <a:xfrm>
              <a:off x="57150" y="48815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7"/>
            <p:cNvSpPr/>
            <p:nvPr/>
          </p:nvSpPr>
          <p:spPr>
            <a:xfrm>
              <a:off x="138113" y="5060950"/>
              <a:ext cx="304800" cy="1778000"/>
            </a:xfrm>
            <a:custGeom>
              <a:rect b="b" l="l" r="r" t="t"/>
              <a:pathLst>
                <a:path extrusionOk="0" h="1120" w="192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Google Shape;82;p17"/>
            <p:cNvSpPr/>
            <p:nvPr/>
          </p:nvSpPr>
          <p:spPr>
            <a:xfrm>
              <a:off x="561975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7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7"/>
            <p:cNvSpPr/>
            <p:nvPr/>
          </p:nvSpPr>
          <p:spPr>
            <a:xfrm>
              <a:off x="76200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7"/>
            <p:cNvSpPr/>
            <p:nvPr/>
          </p:nvSpPr>
          <p:spPr>
            <a:xfrm>
              <a:off x="0" y="5978525"/>
              <a:ext cx="190500" cy="461963"/>
            </a:xfrm>
            <a:custGeom>
              <a:rect b="b" l="l" r="r" t="t"/>
              <a:pathLst>
                <a:path extrusionOk="0" h="291" w="12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17"/>
            <p:cNvSpPr/>
            <p:nvPr/>
          </p:nvSpPr>
          <p:spPr>
            <a:xfrm>
              <a:off x="1014413" y="1801813"/>
              <a:ext cx="214313" cy="755650"/>
            </a:xfrm>
            <a:custGeom>
              <a:rect b="b" l="l" r="r" t="t"/>
              <a:pathLst>
                <a:path extrusionOk="0" h="476" w="135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7" name="Google Shape;87;p17"/>
            <p:cNvSpPr/>
            <p:nvPr/>
          </p:nvSpPr>
          <p:spPr>
            <a:xfrm>
              <a:off x="938213" y="2547938"/>
              <a:ext cx="166688" cy="160338"/>
            </a:xfrm>
            <a:custGeom>
              <a:rect b="b" l="l" r="r" t="t"/>
              <a:pathLst>
                <a:path extrusionOk="0" h="34" w="35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7"/>
            <p:cNvSpPr/>
            <p:nvPr/>
          </p:nvSpPr>
          <p:spPr>
            <a:xfrm>
              <a:off x="595313" y="4763"/>
              <a:ext cx="638175" cy="4025900"/>
            </a:xfrm>
            <a:custGeom>
              <a:rect b="b" l="l" r="r" t="t"/>
              <a:pathLst>
                <a:path extrusionOk="0" h="2536" w="402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9" name="Google Shape;89;p17"/>
            <p:cNvSpPr/>
            <p:nvPr/>
          </p:nvSpPr>
          <p:spPr>
            <a:xfrm>
              <a:off x="1223963" y="1382713"/>
              <a:ext cx="142875" cy="476250"/>
            </a:xfrm>
            <a:custGeom>
              <a:rect b="b" l="l" r="r" t="t"/>
              <a:pathLst>
                <a:path extrusionOk="0" h="300" w="9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Google Shape;90;p17"/>
            <p:cNvSpPr/>
            <p:nvPr/>
          </p:nvSpPr>
          <p:spPr>
            <a:xfrm>
              <a:off x="1300163" y="1849438"/>
              <a:ext cx="109538" cy="107950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7"/>
            <p:cNvSpPr/>
            <p:nvPr/>
          </p:nvSpPr>
          <p:spPr>
            <a:xfrm>
              <a:off x="280988" y="3417888"/>
              <a:ext cx="142875" cy="474663"/>
            </a:xfrm>
            <a:custGeom>
              <a:rect b="b" l="l" r="r" t="t"/>
              <a:pathLst>
                <a:path extrusionOk="0" h="299" w="9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2" name="Google Shape;92;p17"/>
            <p:cNvSpPr/>
            <p:nvPr/>
          </p:nvSpPr>
          <p:spPr>
            <a:xfrm>
              <a:off x="238125" y="38830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7"/>
            <p:cNvSpPr/>
            <p:nvPr/>
          </p:nvSpPr>
          <p:spPr>
            <a:xfrm>
              <a:off x="4763" y="2166938"/>
              <a:ext cx="114300" cy="452438"/>
            </a:xfrm>
            <a:custGeom>
              <a:rect b="b" l="l" r="r" t="t"/>
              <a:pathLst>
                <a:path extrusionOk="0" h="285" w="72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17"/>
            <p:cNvSpPr/>
            <p:nvPr/>
          </p:nvSpPr>
          <p:spPr>
            <a:xfrm>
              <a:off x="52388" y="20669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7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7"/>
            <p:cNvSpPr/>
            <p:nvPr/>
          </p:nvSpPr>
          <p:spPr>
            <a:xfrm>
              <a:off x="1319213" y="5041900"/>
              <a:ext cx="371475" cy="1801813"/>
            </a:xfrm>
            <a:custGeom>
              <a:rect b="b" l="l" r="r" t="t"/>
              <a:pathLst>
                <a:path extrusionOk="0" h="1135" w="234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7" name="Google Shape;97;p17"/>
            <p:cNvSpPr/>
            <p:nvPr/>
          </p:nvSpPr>
          <p:spPr>
            <a:xfrm>
              <a:off x="1147763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7"/>
            <p:cNvSpPr/>
            <p:nvPr/>
          </p:nvSpPr>
          <p:spPr>
            <a:xfrm>
              <a:off x="819150" y="3983038"/>
              <a:ext cx="347663" cy="2860675"/>
            </a:xfrm>
            <a:custGeom>
              <a:rect b="b" l="l" r="r" t="t"/>
              <a:pathLst>
                <a:path extrusionOk="0" h="1802" w="219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9" name="Google Shape;99;p17"/>
            <p:cNvSpPr/>
            <p:nvPr/>
          </p:nvSpPr>
          <p:spPr>
            <a:xfrm>
              <a:off x="728663" y="3806825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7"/>
            <p:cNvSpPr/>
            <p:nvPr/>
          </p:nvSpPr>
          <p:spPr>
            <a:xfrm>
              <a:off x="1624013" y="486727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1404938" y="5422900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2" name="Google Shape;102;p17"/>
            <p:cNvSpPr/>
            <p:nvPr/>
          </p:nvSpPr>
          <p:spPr>
            <a:xfrm>
              <a:off x="1666875" y="5945188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17"/>
            <p:cNvSpPr/>
            <p:nvPr/>
          </p:nvSpPr>
          <p:spPr>
            <a:xfrm>
              <a:off x="1709738" y="52466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1709738" y="57642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1766888" y="6330950"/>
              <a:ext cx="419100" cy="527050"/>
            </a:xfrm>
            <a:custGeom>
              <a:rect b="b" l="l" r="r" t="t"/>
              <a:pathLst>
                <a:path extrusionOk="0" h="332" w="264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17"/>
            <p:cNvSpPr/>
            <p:nvPr/>
          </p:nvSpPr>
          <p:spPr>
            <a:xfrm>
              <a:off x="2147888" y="6221413"/>
              <a:ext cx="157163" cy="147638"/>
            </a:xfrm>
            <a:custGeom>
              <a:rect b="b" l="l" r="r" t="t"/>
              <a:pathLst>
                <a:path extrusionOk="0" h="31" w="33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504825" y="9525"/>
              <a:ext cx="233363" cy="5103813"/>
            </a:xfrm>
            <a:custGeom>
              <a:rect b="b" l="l" r="r" t="t"/>
              <a:pathLst>
                <a:path extrusionOk="0" h="3215" w="147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8" name="Google Shape;108;p17"/>
            <p:cNvSpPr/>
            <p:nvPr/>
          </p:nvSpPr>
          <p:spPr>
            <a:xfrm>
              <a:off x="633413" y="5103813"/>
              <a:ext cx="185738" cy="185738"/>
            </a:xfrm>
            <a:custGeom>
              <a:rect b="b" l="l" r="r" t="t"/>
              <a:pathLst>
                <a:path extrusionOk="0" h="39" w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17"/>
          <p:cNvSpPr txBox="1"/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" type="subTitle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0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/>
        </p:txBody>
      </p:sp>
      <p:sp>
        <p:nvSpPr>
          <p:cNvPr id="111" name="Google Shape;111;p17"/>
          <p:cNvSpPr txBox="1"/>
          <p:nvPr>
            <p:ph idx="10" type="dt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7"/>
          <p:cNvSpPr txBox="1"/>
          <p:nvPr>
            <p:ph idx="11" type="ftr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7"/>
          <p:cNvSpPr txBox="1"/>
          <p:nvPr>
            <p:ph idx="12" type="sldNum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panorámica con descripción">
  <p:cSld name="Imagen panorámica con descripción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6"/>
          <p:cNvSpPr/>
          <p:nvPr>
            <p:ph idx="2" type="pic"/>
          </p:nvPr>
        </p:nvSpPr>
        <p:spPr>
          <a:xfrm>
            <a:off x="1141411" y="606426"/>
            <a:ext cx="9912354" cy="3299778"/>
          </a:xfrm>
          <a:prstGeom prst="round2DiagRect">
            <a:avLst>
              <a:gd fmla="val 4860" name="adj1"/>
              <a:gd fmla="val 0" name="adj2"/>
            </a:avLst>
          </a:prstGeom>
          <a:noFill/>
          <a:ln cap="sq" cmpd="sng" w="19050">
            <a:solidFill>
              <a:srgbClr val="B0BFC7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68" name="Google Shape;168;p26"/>
          <p:cNvSpPr txBox="1"/>
          <p:nvPr>
            <p:ph idx="1" type="body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69" name="Google Shape;169;p2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descripción">
  <p:cSld name="Título y descripción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7"/>
          <p:cNvSpPr txBox="1"/>
          <p:nvPr>
            <p:ph idx="1" type="body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75" name="Google Shape;175;p2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 con descripción">
  <p:cSld name="Cita con descripción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28"/>
          <p:cNvSpPr txBox="1"/>
          <p:nvPr>
            <p:ph idx="1" type="body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1" name="Google Shape;181;p28"/>
          <p:cNvSpPr txBox="1"/>
          <p:nvPr>
            <p:ph idx="2" type="body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2" name="Google Shape;182;p2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2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85" name="Google Shape;185;p28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lang="es-ES" sz="800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86" name="Google Shape;186;p28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lang="es-ES" sz="800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jeta de nombre">
  <p:cSld name="Tarjeta de nombre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29"/>
          <p:cNvSpPr txBox="1"/>
          <p:nvPr>
            <p:ph idx="1" type="body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90" name="Google Shape;190;p29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29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29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a 3">
  <p:cSld name="Columna 3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30"/>
          <p:cNvSpPr txBox="1"/>
          <p:nvPr>
            <p:ph idx="1" type="body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96" name="Google Shape;196;p30"/>
          <p:cNvSpPr txBox="1"/>
          <p:nvPr>
            <p:ph idx="2" type="body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197" name="Google Shape;197;p30"/>
          <p:cNvSpPr txBox="1"/>
          <p:nvPr>
            <p:ph idx="3" type="body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98" name="Google Shape;198;p30"/>
          <p:cNvSpPr txBox="1"/>
          <p:nvPr>
            <p:ph idx="4" type="body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199" name="Google Shape;199;p30"/>
          <p:cNvSpPr txBox="1"/>
          <p:nvPr>
            <p:ph idx="5" type="body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0" name="Google Shape;200;p30"/>
          <p:cNvSpPr txBox="1"/>
          <p:nvPr>
            <p:ph idx="6" type="body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1" name="Google Shape;201;p3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3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3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a de imagen 3">
  <p:cSld name="Columna de imagen 3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/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31"/>
          <p:cNvSpPr txBox="1"/>
          <p:nvPr>
            <p:ph idx="1" type="body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7" name="Google Shape;207;p31"/>
          <p:cNvSpPr/>
          <p:nvPr>
            <p:ph idx="2" type="pic"/>
          </p:nvPr>
        </p:nvSpPr>
        <p:spPr>
          <a:xfrm>
            <a:off x="1141413" y="2666998"/>
            <a:ext cx="31952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0BFC7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08" name="Google Shape;208;p31"/>
          <p:cNvSpPr txBox="1"/>
          <p:nvPr>
            <p:ph idx="3" type="body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9" name="Google Shape;209;p31"/>
          <p:cNvSpPr txBox="1"/>
          <p:nvPr>
            <p:ph idx="4" type="body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0" name="Google Shape;210;p31"/>
          <p:cNvSpPr/>
          <p:nvPr>
            <p:ph idx="5" type="pic"/>
          </p:nvPr>
        </p:nvSpPr>
        <p:spPr>
          <a:xfrm>
            <a:off x="4489053" y="2666998"/>
            <a:ext cx="31989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0BFC7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11" name="Google Shape;211;p31"/>
          <p:cNvSpPr txBox="1"/>
          <p:nvPr>
            <p:ph idx="6" type="body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2" name="Google Shape;212;p31"/>
          <p:cNvSpPr txBox="1"/>
          <p:nvPr>
            <p:ph idx="7" type="body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3" name="Google Shape;213;p31"/>
          <p:cNvSpPr/>
          <p:nvPr>
            <p:ph idx="8" type="pic"/>
          </p:nvPr>
        </p:nvSpPr>
        <p:spPr>
          <a:xfrm>
            <a:off x="7852442" y="2666998"/>
            <a:ext cx="3194969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0BFC7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14" name="Google Shape;214;p31"/>
          <p:cNvSpPr txBox="1"/>
          <p:nvPr>
            <p:ph idx="9" type="body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5" name="Google Shape;215;p3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3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3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2"/>
          <p:cNvSpPr txBox="1"/>
          <p:nvPr>
            <p:ph idx="1" type="body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21" name="Google Shape;221;p3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3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3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 txBox="1"/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33"/>
          <p:cNvSpPr txBox="1"/>
          <p:nvPr>
            <p:ph idx="1" type="body"/>
          </p:nvPr>
        </p:nvSpPr>
        <p:spPr>
          <a:xfrm rot="5400000">
            <a:off x="2424905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27" name="Google Shape;227;p3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3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3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3" name="Google Shape;123;p19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9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29" name="Google Shape;129;p20"/>
          <p:cNvSpPr txBox="1"/>
          <p:nvPr>
            <p:ph idx="2" type="body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36" name="Google Shape;136;p21"/>
          <p:cNvSpPr txBox="1"/>
          <p:nvPr>
            <p:ph idx="2" type="body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7" name="Google Shape;137;p21"/>
          <p:cNvSpPr txBox="1"/>
          <p:nvPr>
            <p:ph idx="3" type="body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38" name="Google Shape;138;p21"/>
          <p:cNvSpPr txBox="1"/>
          <p:nvPr>
            <p:ph idx="4" type="body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4"/>
          <p:cNvSpPr txBox="1"/>
          <p:nvPr>
            <p:ph idx="1" type="body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2" type="body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55" name="Google Shape;155;p2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5"/>
          <p:cNvSpPr/>
          <p:nvPr>
            <p:ph idx="2" type="pic"/>
          </p:nvPr>
        </p:nvSpPr>
        <p:spPr>
          <a:xfrm>
            <a:off x="7380721" y="609601"/>
            <a:ext cx="3666690" cy="5181599"/>
          </a:xfrm>
          <a:prstGeom prst="round2DiagRect">
            <a:avLst>
              <a:gd fmla="val 5608" name="adj1"/>
              <a:gd fmla="val 0" name="adj2"/>
            </a:avLst>
          </a:prstGeom>
          <a:noFill/>
          <a:ln cap="sq" cmpd="sng" w="19050">
            <a:solidFill>
              <a:srgbClr val="B0BFC7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61" name="Google Shape;161;p25"/>
          <p:cNvSpPr txBox="1"/>
          <p:nvPr>
            <p:ph idx="1" type="body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62" name="Google Shape;162;p2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6" name="Google Shape;6;p16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16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8" name="Google Shape;8;p16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9" name="Google Shape;9;p16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" name="Google Shape;10;p16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" name="Google Shape;11;p16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" name="Google Shape;12;p16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rect b="b" l="l" r="r" t="t"/>
                <a:pathLst>
                  <a:path extrusionOk="0" h="1141" w="233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3" name="Google Shape;13;p16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16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rect b="b" l="l" r="r" t="t"/>
                <a:pathLst>
                  <a:path extrusionOk="0" h="901" w="233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5" name="Google Shape;15;p16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6" name="Google Shape;16;p16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16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Google Shape;18;p16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rect b="b" l="l" r="r" t="t"/>
                <a:pathLst>
                  <a:path extrusionOk="0" h="332" w="266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16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rect b="b" l="l" r="r" t="t"/>
                <a:pathLst>
                  <a:path extrusionOk="0" h="31" w="34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0" name="Google Shape;20;p16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21" name="Google Shape;21;p16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rect b="b" l="l" r="r" t="t"/>
                <a:pathLst>
                  <a:path extrusionOk="0" h="80" w="78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2" name="Google Shape;22;p16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rect b="b" l="l" r="r" t="t"/>
                <a:pathLst>
                  <a:path extrusionOk="0" h="303" w="9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16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rect b="b" l="l" r="r" t="t"/>
                <a:pathLst>
                  <a:path extrusionOk="0" h="300" w="9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4" name="Google Shape;24;p16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rect b="b" l="l" r="r" t="t"/>
                <a:pathLst>
                  <a:path extrusionOk="0" h="23" w="24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16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16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rect b="b" l="l" r="r" t="t"/>
                <a:pathLst>
                  <a:path extrusionOk="0" h="1135" w="233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16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16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rect b="b" l="l" r="r" t="t"/>
                <a:pathLst>
                  <a:path extrusionOk="0" h="766" w="54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9" name="Google Shape;29;p16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16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rect b="b" l="l" r="r" t="t"/>
                <a:pathLst>
                  <a:path extrusionOk="0" h="898" w="236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16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2" name="Google Shape;32;p16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" name="Google Shape;33;p16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16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rect b="b" l="l" r="r" t="t"/>
                <a:pathLst>
                  <a:path extrusionOk="0" h="326" w="263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16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rect b="b" l="l" r="r" t="t"/>
                <a:pathLst>
                  <a:path extrusionOk="0" h="31" w="33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" name="Google Shape;36;p16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37" name="Google Shape;37;p16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rect b="b" l="l" r="r" t="t"/>
                <a:pathLst>
                  <a:path extrusionOk="0" h="323" w="26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8" name="Google Shape;38;p16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rect b="b" l="l" r="r" t="t"/>
                <a:pathLst>
                  <a:path extrusionOk="0" h="32" w="33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16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16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rect b="b" l="l" r="r" t="t"/>
                <a:pathLst>
                  <a:path extrusionOk="0" h="727" w="188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1" name="Google Shape;41;p16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rect b="b" l="l" r="r" t="t"/>
                <a:pathLst>
                  <a:path extrusionOk="0" h="33" w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" name="Google Shape;42;p16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rect b="b" l="l" r="r" t="t"/>
                <a:pathLst>
                  <a:path extrusionOk="0" h="973" w="192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3" name="Google Shape;43;p16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16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rect b="b" l="l" r="r" t="t"/>
                <a:pathLst>
                  <a:path extrusionOk="0" h="1135" w="194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16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16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7" name="Google Shape;47;p16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Google Shape;48;p16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873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71475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55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55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39725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39725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39725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39725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49" name="Google Shape;49;p1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0" name="Google Shape;50;p1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1" name="Google Shape;51;p1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"/>
          <p:cNvSpPr txBox="1"/>
          <p:nvPr>
            <p:ph type="ctrTitle"/>
          </p:nvPr>
        </p:nvSpPr>
        <p:spPr>
          <a:xfrm>
            <a:off x="1897690" y="1462605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wentieth Century"/>
              <a:buNone/>
            </a:pPr>
            <a:r>
              <a:rPr lang="es-ES" sz="4000"/>
              <a:t>PRIMER AVANCE: </a:t>
            </a:r>
            <a:br>
              <a:rPr lang="es-ES" sz="4000"/>
            </a:br>
            <a:r>
              <a:rPr lang="es-ES" sz="4000"/>
              <a:t>SISTEMA DE GESTIÓN DE DOCUMENTOS PARA LA FACULTAD DE ODONTOLOGÍA DE LA UNIVERSIDAD DE CHILE</a:t>
            </a:r>
            <a:endParaRPr sz="4000"/>
          </a:p>
        </p:txBody>
      </p:sp>
      <p:sp>
        <p:nvSpPr>
          <p:cNvPr id="235" name="Google Shape;235;p1"/>
          <p:cNvSpPr txBox="1"/>
          <p:nvPr>
            <p:ph idx="1" type="subTitle"/>
          </p:nvPr>
        </p:nvSpPr>
        <p:spPr>
          <a:xfrm>
            <a:off x="6709144" y="4582632"/>
            <a:ext cx="5149701" cy="2004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25000"/>
              <a:buNone/>
            </a:pPr>
            <a:r>
              <a:rPr b="1" lang="es-ES"/>
              <a:t>AUTOR: JAVIER MAMANI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ct val="125000"/>
              <a:buNone/>
            </a:pPr>
            <a:r>
              <a:rPr b="1" lang="es-ES"/>
              <a:t>CURSO: PROYECTO IV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ct val="125000"/>
              <a:buNone/>
            </a:pPr>
            <a:r>
              <a:rPr b="1" lang="es-ES"/>
              <a:t>PROFESOR: DIEGO ARACENA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ct val="125000"/>
              <a:buNone/>
            </a:pPr>
            <a:r>
              <a:rPr b="1" lang="es-ES"/>
              <a:t>EMPRESA: FACULTAD DE ODONTOLOGÍA DE LA UNIVERSIDAD DE CHILE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0"/>
          <p:cNvSpPr txBox="1"/>
          <p:nvPr>
            <p:ph type="title"/>
          </p:nvPr>
        </p:nvSpPr>
        <p:spPr>
          <a:xfrm>
            <a:off x="1141425" y="389918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s-ES"/>
              <a:t>CARTA GANTT</a:t>
            </a:r>
            <a:endParaRPr/>
          </a:p>
        </p:txBody>
      </p:sp>
      <p:pic>
        <p:nvPicPr>
          <p:cNvPr id="295" name="Google Shape;29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2775" y="1724546"/>
            <a:ext cx="9546451" cy="4574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1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s-ES"/>
              <a:t>HERRAMIENTAS SOFTWARE</a:t>
            </a:r>
            <a:endParaRPr/>
          </a:p>
        </p:txBody>
      </p:sp>
      <p:graphicFrame>
        <p:nvGraphicFramePr>
          <p:cNvPr id="301" name="Google Shape;301;p11"/>
          <p:cNvGraphicFramePr/>
          <p:nvPr/>
        </p:nvGraphicFramePr>
        <p:xfrm>
          <a:off x="6094412" y="28976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{C5E0F6F7-166B-4614-886E-9CBE7682B856}</a:tableStyleId>
              </a:tblPr>
              <a:tblGrid>
                <a:gridCol w="987850"/>
                <a:gridCol w="3094325"/>
                <a:gridCol w="1279375"/>
              </a:tblGrid>
              <a:tr h="355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Herramienta</a:t>
                      </a:r>
                      <a:endParaRPr sz="1200" u="none" cap="none" strike="noStrike"/>
                    </a:p>
                  </a:txBody>
                  <a:tcPr marT="49300" marB="49300" marR="49300" marL="493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Descripción</a:t>
                      </a:r>
                      <a:endParaRPr sz="1200" u="none" cap="none" strike="noStrike"/>
                    </a:p>
                  </a:txBody>
                  <a:tcPr marT="49300" marB="49300" marR="49300" marL="493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Justificación</a:t>
                      </a:r>
                      <a:endParaRPr sz="1200" u="none" cap="none" strike="noStrike"/>
                    </a:p>
                  </a:txBody>
                  <a:tcPr marT="49300" marB="49300" marR="49300" marL="493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561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Git</a:t>
                      </a:r>
                      <a:endParaRPr sz="1200" u="none" cap="none" strike="noStrike"/>
                    </a:p>
                  </a:txBody>
                  <a:tcPr marT="49300" marB="49300" marR="49300" marL="493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 un software de control de versiones de aplicaciones.</a:t>
                      </a:r>
                      <a:endParaRPr sz="1200" u="none" cap="none" strike="noStrike"/>
                    </a:p>
                  </a:txBody>
                  <a:tcPr marT="49300" marB="49300" marR="49300" marL="493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Control de versiones</a:t>
                      </a:r>
                      <a:endParaRPr sz="1200" u="none" cap="none" strike="noStrike"/>
                    </a:p>
                  </a:txBody>
                  <a:tcPr marT="49300" marB="49300" marR="49300" marL="493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61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GitHub</a:t>
                      </a:r>
                      <a:endParaRPr sz="1200" u="none" cap="none" strike="noStrike"/>
                    </a:p>
                  </a:txBody>
                  <a:tcPr marT="49300" marB="49300" marR="49300" marL="493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 un portal creado para alojar el código de las aplicaciones.</a:t>
                      </a:r>
                      <a:endParaRPr sz="1200" u="none" cap="none" strike="noStrike"/>
                    </a:p>
                  </a:txBody>
                  <a:tcPr marT="49300" marB="49300" marR="49300" marL="493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Alojamiento del software</a:t>
                      </a:r>
                      <a:endParaRPr sz="1200" u="none" cap="none" strike="noStrike"/>
                    </a:p>
                  </a:txBody>
                  <a:tcPr marT="49300" marB="49300" marR="49300" marL="493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302" name="Google Shape;302;p11"/>
          <p:cNvSpPr/>
          <p:nvPr/>
        </p:nvSpPr>
        <p:spPr>
          <a:xfrm>
            <a:off x="3060700" y="3179763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303" name="Google Shape;303;p11"/>
          <p:cNvGraphicFramePr/>
          <p:nvPr/>
        </p:nvGraphicFramePr>
        <p:xfrm>
          <a:off x="865989" y="28845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{C5E0F6F7-166B-4614-886E-9CBE7682B856}</a:tableStyleId>
              </a:tblPr>
              <a:tblGrid>
                <a:gridCol w="1110800"/>
                <a:gridCol w="2434200"/>
                <a:gridCol w="1383900"/>
              </a:tblGrid>
              <a:tr h="367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Herramienta</a:t>
                      </a:r>
                      <a:endParaRPr sz="2000" u="none" cap="none" strike="noStrike"/>
                    </a:p>
                  </a:txBody>
                  <a:tcPr marT="70400" marB="70400" marR="70400" marL="704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Descripción</a:t>
                      </a:r>
                      <a:endParaRPr sz="2000" u="none" cap="none" strike="noStrike"/>
                    </a:p>
                  </a:txBody>
                  <a:tcPr marT="70400" marB="70400" marR="70400" marL="704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Justificación</a:t>
                      </a:r>
                      <a:endParaRPr sz="2000" u="none" cap="none" strike="noStrike"/>
                    </a:p>
                  </a:txBody>
                  <a:tcPr marT="70400" marB="70400" marR="70400" marL="704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736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Trello</a:t>
                      </a:r>
                      <a:endParaRPr sz="2000" u="none" cap="none" strike="noStrike"/>
                    </a:p>
                  </a:txBody>
                  <a:tcPr marT="70400" marB="70400" marR="70400" marL="704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Plataforma con herramientas para la gestión de proyectos, actividades y tareas.</a:t>
                      </a:r>
                      <a:endParaRPr sz="2000" u="none" cap="none" strike="noStrike"/>
                    </a:p>
                  </a:txBody>
                  <a:tcPr marT="70400" marB="70400" marR="70400" marL="704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Para la gestión de actividades del proyecto.</a:t>
                      </a:r>
                      <a:endParaRPr sz="2000" u="none" cap="none" strike="noStrike"/>
                    </a:p>
                  </a:txBody>
                  <a:tcPr marT="70400" marB="70400" marR="70400" marL="704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53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Google drive</a:t>
                      </a:r>
                      <a:endParaRPr sz="2000" u="none" cap="none" strike="noStrike"/>
                    </a:p>
                  </a:txBody>
                  <a:tcPr marT="70400" marB="70400" marR="70400" marL="704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Servicio de alojamiento de archivos</a:t>
                      </a:r>
                      <a:endParaRPr sz="2000" u="none" cap="none" strike="noStrike"/>
                    </a:p>
                  </a:txBody>
                  <a:tcPr marT="70400" marB="70400" marR="70400" marL="704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Almacenar archivos.</a:t>
                      </a:r>
                      <a:endParaRPr sz="2000" u="none" cap="none" strike="noStrike"/>
                    </a:p>
                  </a:txBody>
                  <a:tcPr marT="70400" marB="70400" marR="70400" marL="704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924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Redmine</a:t>
                      </a:r>
                      <a:endParaRPr sz="2000" u="none" cap="none" strike="noStrike"/>
                    </a:p>
                  </a:txBody>
                  <a:tcPr marT="70400" marB="70400" marR="70400" marL="704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Plataforma con múltiples herramientas para la gestión de proyectos.</a:t>
                      </a:r>
                      <a:endParaRPr sz="2000" u="none" cap="none" strike="noStrike"/>
                    </a:p>
                  </a:txBody>
                  <a:tcPr marT="70400" marB="70400" marR="70400" marL="704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Para la gestión del proyecto en general.</a:t>
                      </a:r>
                      <a:endParaRPr sz="2000" u="none" cap="none" strike="noStrike"/>
                    </a:p>
                  </a:txBody>
                  <a:tcPr marT="70400" marB="70400" marR="70400" marL="704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304" name="Google Shape;304;p11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5" name="Google Shape;305;p11"/>
          <p:cNvSpPr txBox="1"/>
          <p:nvPr/>
        </p:nvSpPr>
        <p:spPr>
          <a:xfrm>
            <a:off x="1487277" y="2510424"/>
            <a:ext cx="36465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Herramientas software requeridas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6" name="Google Shape;306;p11"/>
          <p:cNvSpPr txBox="1"/>
          <p:nvPr/>
        </p:nvSpPr>
        <p:spPr>
          <a:xfrm>
            <a:off x="6455884" y="2483407"/>
            <a:ext cx="48701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Herramientas software gestión y mantenimiento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2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s-ES"/>
              <a:t>METODOLOGÍA UTILIZADA</a:t>
            </a:r>
            <a:endParaRPr/>
          </a:p>
        </p:txBody>
      </p:sp>
      <p:pic>
        <p:nvPicPr>
          <p:cNvPr id="312" name="Google Shape;312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6649" y="2249488"/>
            <a:ext cx="5795528" cy="3541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3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s-ES"/>
              <a:t>DIAGRAMA DE CONTEXTO</a:t>
            </a:r>
            <a:endParaRPr/>
          </a:p>
        </p:txBody>
      </p:sp>
      <p:pic>
        <p:nvPicPr>
          <p:cNvPr id="318" name="Google Shape;318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8572" y="2282362"/>
            <a:ext cx="5874856" cy="35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4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s-ES"/>
              <a:t>IDENTIFICACIÓN Y DESCRIPCIÓN DE SUBSISTEMAS</a:t>
            </a:r>
            <a:endParaRPr/>
          </a:p>
        </p:txBody>
      </p:sp>
      <p:graphicFrame>
        <p:nvGraphicFramePr>
          <p:cNvPr id="324" name="Google Shape;324;p14"/>
          <p:cNvGraphicFramePr/>
          <p:nvPr/>
        </p:nvGraphicFramePr>
        <p:xfrm>
          <a:off x="251859" y="22584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{C5E0F6F7-166B-4614-886E-9CBE7682B856}</a:tableStyleId>
              </a:tblPr>
              <a:tblGrid>
                <a:gridCol w="2232775"/>
                <a:gridCol w="2213475"/>
              </a:tblGrid>
              <a:tr h="276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</a:rPr>
                        <a:t>Subsistema</a:t>
                      </a:r>
                      <a:endParaRPr b="1" sz="1700" u="none" cap="none" strike="noStrike"/>
                    </a:p>
                  </a:txBody>
                  <a:tcPr marT="59500" marB="59500" marR="59500" marL="59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</a:rPr>
                        <a:t>Descripción</a:t>
                      </a:r>
                      <a:endParaRPr b="1" sz="1700" u="none" cap="none" strike="noStrike"/>
                    </a:p>
                  </a:txBody>
                  <a:tcPr marT="59500" marB="59500" marR="59500" marL="59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590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</a:rPr>
                        <a:t>Interfaz de usuario</a:t>
                      </a:r>
                      <a:endParaRPr b="1" sz="1700" u="none" cap="none" strike="noStrike"/>
                    </a:p>
                  </a:txBody>
                  <a:tcPr marT="59500" marB="59500" marR="59500" marL="59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</a:rPr>
                        <a:t>Encargada de interactuar con el usuario, ofreciendo múltiples vistas y recogiendo datos de entrada.</a:t>
                      </a:r>
                      <a:endParaRPr b="1" sz="1700" u="none" cap="none" strike="noStrike"/>
                    </a:p>
                  </a:txBody>
                  <a:tcPr marT="59500" marB="59500" marR="59500" marL="59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747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</a:rPr>
                        <a:t>Control de usuario</a:t>
                      </a:r>
                      <a:endParaRPr b="1" sz="1700" u="none" cap="none" strike="noStrike"/>
                    </a:p>
                  </a:txBody>
                  <a:tcPr marT="59500" marB="59500" marR="59500" marL="59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</a:rPr>
                        <a:t>Encargada de recibir datos recogidos por la interfaz de usuario y mantener un control de los distintos tipos de usuarios, asignando permisos</a:t>
                      </a:r>
                      <a:r>
                        <a:rPr b="1" lang="es-ES" sz="1000"/>
                        <a:t>,</a:t>
                      </a: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</a:rPr>
                        <a:t> unidades y secciones correspondientes.</a:t>
                      </a:r>
                      <a:endParaRPr b="1" sz="1700" u="none" cap="none" strike="noStrike"/>
                    </a:p>
                  </a:txBody>
                  <a:tcPr marT="59500" marB="59500" marR="59500" marL="59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747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</a:rPr>
                        <a:t>Análisis de datos</a:t>
                      </a:r>
                      <a:endParaRPr b="1" sz="1700" u="none" cap="none" strike="noStrike"/>
                    </a:p>
                  </a:txBody>
                  <a:tcPr marT="59500" marB="59500" marR="59500" marL="59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</a:rPr>
                        <a:t>Encargada de mostrar datos, gestionar datos de entrada, necesita comunicarse con el subsistema de colección de datos para realizar consultas de los datos necesarios.</a:t>
                      </a:r>
                      <a:endParaRPr b="1" sz="1700" u="none" cap="none" strike="noStrike"/>
                    </a:p>
                  </a:txBody>
                  <a:tcPr marT="59500" marB="59500" marR="59500" marL="59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90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000"/>
                        <a:t>C</a:t>
                      </a: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</a:rPr>
                        <a:t>olección de datos</a:t>
                      </a:r>
                      <a:endParaRPr b="1" sz="1700" u="none" cap="none" strike="noStrike"/>
                    </a:p>
                  </a:txBody>
                  <a:tcPr marT="59500" marB="59500" marR="59500" marL="59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</a:rPr>
                        <a:t>Encargado de gestionar los datos, interactuando con la base de dato</a:t>
                      </a:r>
                      <a:r>
                        <a:rPr b="1" lang="es-ES" sz="1000"/>
                        <a:t>s.</a:t>
                      </a:r>
                      <a:endParaRPr b="1" sz="1700" u="none" cap="none" strike="noStrike"/>
                    </a:p>
                  </a:txBody>
                  <a:tcPr marT="59500" marB="59500" marR="59500" marL="59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90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</a:rPr>
                        <a:t>Notificaciones</a:t>
                      </a:r>
                      <a:endParaRPr b="1" sz="1700" u="none" cap="none" strike="noStrike"/>
                    </a:p>
                  </a:txBody>
                  <a:tcPr marT="59500" marB="59500" marR="59500" marL="59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</a:rPr>
                        <a:t>Encargado de notificar a los usuarios, respecto a su unidad y </a:t>
                      </a:r>
                      <a:r>
                        <a:rPr b="1" lang="es-ES" sz="1000"/>
                        <a:t>sección</a:t>
                      </a: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</a:rPr>
                        <a:t> correspondiente.</a:t>
                      </a:r>
                      <a:endParaRPr b="1" sz="1700" u="none" cap="none" strike="noStrike"/>
                    </a:p>
                  </a:txBody>
                  <a:tcPr marT="59500" marB="59500" marR="59500" marL="59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325" name="Google Shape;325;p14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26" name="Google Shape;32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0486" y="2258406"/>
            <a:ext cx="6969655" cy="33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s-ES"/>
              <a:t>CONCLUSIÓN</a:t>
            </a:r>
            <a:endParaRPr/>
          </a:p>
        </p:txBody>
      </p:sp>
      <p:sp>
        <p:nvSpPr>
          <p:cNvPr id="332" name="Google Shape;332;p15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540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</a:pPr>
            <a:r>
              <a:rPr lang="es-ES" sz="3200"/>
              <a:t>Idea de diseño mucho más clara</a:t>
            </a:r>
            <a:endParaRPr/>
          </a:p>
          <a:p>
            <a:pPr indent="-2540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</a:pPr>
            <a:r>
              <a:rPr lang="es-ES" sz="3200"/>
              <a:t>Cómo se desarrollará y planificación</a:t>
            </a:r>
            <a:endParaRPr sz="3200"/>
          </a:p>
          <a:p>
            <a:pPr indent="-2540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</a:pPr>
            <a:r>
              <a:rPr lang="es-ES" sz="3200"/>
              <a:t>Comunicación</a:t>
            </a:r>
            <a:r>
              <a:rPr lang="es-ES" sz="3200"/>
              <a:t> con el cliente</a:t>
            </a:r>
            <a:endParaRPr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s-ES"/>
              <a:t>INTRODUCCIÓN</a:t>
            </a:r>
            <a:endParaRPr/>
          </a:p>
        </p:txBody>
      </p:sp>
      <p:sp>
        <p:nvSpPr>
          <p:cNvPr id="241" name="Google Shape;241;p2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81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/>
          </a:p>
          <a:p>
            <a:pPr indent="-2540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</a:pPr>
            <a:r>
              <a:rPr lang="es-ES" sz="3200"/>
              <a:t>Administración y gestión de documentos</a:t>
            </a:r>
            <a:endParaRPr/>
          </a:p>
          <a:p>
            <a:pPr indent="-2540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</a:pPr>
            <a:r>
              <a:rPr lang="es-ES" sz="3200"/>
              <a:t>Facultad de Odontología de la Universidad de Chile</a:t>
            </a:r>
            <a:endParaRPr/>
          </a:p>
          <a:p>
            <a:pPr indent="-2540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</a:pPr>
            <a:r>
              <a:rPr lang="es-ES" sz="3200"/>
              <a:t>Problemática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s-ES"/>
              <a:t>OBJETIVOS</a:t>
            </a:r>
            <a:endParaRPr/>
          </a:p>
        </p:txBody>
      </p:sp>
      <p:sp>
        <p:nvSpPr>
          <p:cNvPr id="247" name="Google Shape;247;p3"/>
          <p:cNvSpPr txBox="1"/>
          <p:nvPr>
            <p:ph idx="1" type="body"/>
          </p:nvPr>
        </p:nvSpPr>
        <p:spPr>
          <a:xfrm>
            <a:off x="1141413" y="2097088"/>
            <a:ext cx="9905999" cy="4142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s-ES"/>
              <a:t>Objetivo general: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</a:pPr>
            <a:r>
              <a:rPr lang="es-ES" sz="1800"/>
              <a:t>Desarrollar un sistema de </a:t>
            </a:r>
            <a:r>
              <a:rPr lang="es-ES" sz="1800"/>
              <a:t>gestión</a:t>
            </a:r>
            <a:r>
              <a:rPr lang="es-ES" sz="1800"/>
              <a:t> de documentos para la Facultad de </a:t>
            </a:r>
            <a:r>
              <a:rPr lang="es-ES" sz="1800"/>
              <a:t>Odontología</a:t>
            </a:r>
            <a:r>
              <a:rPr lang="es-ES" sz="1800"/>
              <a:t> de la Universidad de Chile.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s-ES"/>
              <a:t>Objetivos </a:t>
            </a:r>
            <a:r>
              <a:rPr lang="es-ES"/>
              <a:t>específicos</a:t>
            </a:r>
            <a:r>
              <a:rPr lang="es-ES"/>
              <a:t>: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</a:pPr>
            <a:r>
              <a:rPr lang="es-ES" sz="1800"/>
              <a:t>Describir la empresa asociada al proyecto.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</a:pPr>
            <a:r>
              <a:rPr lang="es-ES" sz="1800"/>
              <a:t>Describir el problema </a:t>
            </a:r>
            <a:r>
              <a:rPr lang="es-ES" sz="1800"/>
              <a:t>y la solución</a:t>
            </a:r>
            <a:r>
              <a:rPr lang="es-ES" sz="1800"/>
              <a:t>.</a:t>
            </a:r>
            <a:endParaRPr sz="1800"/>
          </a:p>
          <a:p>
            <a:pPr indent="-20002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ES" sz="1800"/>
              <a:t>Describir las herramientas a utilizar y </a:t>
            </a:r>
            <a:r>
              <a:rPr lang="es-ES" sz="1800"/>
              <a:t>planificación</a:t>
            </a:r>
            <a:r>
              <a:rPr lang="es-ES" sz="1800"/>
              <a:t> del proyecto.</a:t>
            </a:r>
            <a:endParaRPr sz="1800"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</a:pPr>
            <a:r>
              <a:rPr lang="es-ES" sz="1800"/>
              <a:t>Especificar el sistema, dando a conocer los subsistemas identificados.</a:t>
            </a:r>
            <a:endParaRPr sz="18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"/>
          <p:cNvSpPr txBox="1"/>
          <p:nvPr>
            <p:ph type="title"/>
          </p:nvPr>
        </p:nvSpPr>
        <p:spPr>
          <a:xfrm>
            <a:off x="1067260" y="361292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s-ES"/>
              <a:t>DESCRIPCIÓN DE LA EMPRESA</a:t>
            </a:r>
            <a:endParaRPr/>
          </a:p>
        </p:txBody>
      </p:sp>
      <p:pic>
        <p:nvPicPr>
          <p:cNvPr id="253" name="Google Shape;25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2315" y="2211384"/>
            <a:ext cx="4344987" cy="1420010"/>
          </a:xfrm>
          <a:prstGeom prst="round2DiagRect">
            <a:avLst>
              <a:gd fmla="val 5608" name="adj1"/>
              <a:gd fmla="val 0" name="adj2"/>
            </a:avLst>
          </a:prstGeom>
          <a:noFill/>
          <a:ln cap="sq" cmpd="sng" w="19050">
            <a:solidFill>
              <a:srgbClr val="B0BFC7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pic>
      <p:sp>
        <p:nvSpPr>
          <p:cNvPr id="254" name="Google Shape;254;p6"/>
          <p:cNvSpPr txBox="1"/>
          <p:nvPr>
            <p:ph idx="1" type="body"/>
          </p:nvPr>
        </p:nvSpPr>
        <p:spPr>
          <a:xfrm>
            <a:off x="5263116" y="1884437"/>
            <a:ext cx="6655982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s-ES"/>
              <a:t>Descripción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s-ES"/>
              <a:t>Propósitos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s-ES" sz="1600"/>
              <a:t>Fortalecer y consolidar la investigación científica y la creación.</a:t>
            </a:r>
            <a:endParaRPr sz="1600"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s-ES" sz="1600"/>
              <a:t>Potenciar la Extensión como medio de vinculación con la comunidad.</a:t>
            </a:r>
            <a:endParaRPr sz="1600"/>
          </a:p>
        </p:txBody>
      </p:sp>
      <p:sp>
        <p:nvSpPr>
          <p:cNvPr id="255" name="Google Shape;255;p6"/>
          <p:cNvSpPr txBox="1"/>
          <p:nvPr/>
        </p:nvSpPr>
        <p:spPr>
          <a:xfrm>
            <a:off x="134679" y="4126828"/>
            <a:ext cx="5571460" cy="2369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Misión compartida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"La Facultad de Odontología de la Universidad de Chile es una comunidad universitaria que convoca a jóvenes talentos y profesionales encargándose de su formación integral, en Pregrado, Postítulo y Postgrado, con alto dominio de competencias científicas, técnicas y éticas, y del desarrollo del conocimiento científico mediante la investigación, docencia y extensión, desarrollándolos como recurso humano orientado a integrarse y participar activamente en las políticas de salud, además de satisfacer las necesidades de atención de salud de nuestro país."</a:t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6" name="Google Shape;256;p6"/>
          <p:cNvSpPr txBox="1"/>
          <p:nvPr/>
        </p:nvSpPr>
        <p:spPr>
          <a:xfrm>
            <a:off x="5971953" y="4056545"/>
            <a:ext cx="60855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</a:t>
            </a:r>
            <a:r>
              <a:rPr lang="es-E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isión compartida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"La Facultad de Odontología de la Universidad de Chile será la institución de educación superior líder en la formación de cirujanos dentistas y contribuirá con la formación de profesionales de excelencia dentro del área de salud del país, desarrollando acciones de salud e impartiendo programas de Pregrado, Postítulo y Postgrado con excelencia académica, tecnología adecuada al mundo globalizado, basada en los valores del compromiso, honestidad, respeto y solidaridad. Mantendrá sus altos estándares en investigación, transformándose en un referente en esta área, estableciendo políticas de desarrollo que la posicionen en el contexto nacional e internacional como una de las instituciones a la vanguardia en temas de salud, con alto compromiso social y líder en el área odontológica."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s-ES"/>
              <a:t>DESCRIPCIÓN DEL PROBLEMA</a:t>
            </a:r>
            <a:endParaRPr/>
          </a:p>
        </p:txBody>
      </p:sp>
      <p:pic>
        <p:nvPicPr>
          <p:cNvPr descr="Una caricatura de una persona&#10;&#10;Descripción generada automáticamente con confianza baja" id="262" name="Google Shape;26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1411" y="2390588"/>
            <a:ext cx="3494597" cy="3267448"/>
          </a:xfrm>
          <a:prstGeom prst="round2DiagRect">
            <a:avLst>
              <a:gd fmla="val 5608" name="adj1"/>
              <a:gd fmla="val 0" name="adj2"/>
            </a:avLst>
          </a:prstGeom>
          <a:noFill/>
          <a:ln cap="sq" cmpd="sng" w="19050">
            <a:solidFill>
              <a:srgbClr val="B0BFC7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pic>
      <p:sp>
        <p:nvSpPr>
          <p:cNvPr id="263" name="Google Shape;263;p7"/>
          <p:cNvSpPr txBox="1"/>
          <p:nvPr>
            <p:ph idx="1" type="body"/>
          </p:nvPr>
        </p:nvSpPr>
        <p:spPr>
          <a:xfrm>
            <a:off x="5034579" y="2249487"/>
            <a:ext cx="6406054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50"/>
              <a:buChar char="•"/>
            </a:pPr>
            <a:r>
              <a:rPr lang="es-ES" sz="2200"/>
              <a:t>Grandes cantidades de documentos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50"/>
              <a:buChar char="•"/>
            </a:pPr>
            <a:r>
              <a:rPr lang="es-ES" sz="2200"/>
              <a:t>Sin un tratamiento uniforme e integrado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50"/>
              <a:buChar char="•"/>
            </a:pPr>
            <a:r>
              <a:rPr lang="es-ES" sz="2200"/>
              <a:t>Distintas unidades que componen la Facultad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50"/>
              <a:buChar char="•"/>
            </a:pPr>
            <a:r>
              <a:rPr lang="es-ES" sz="2200"/>
              <a:t>Poca eficiencia en la comunicación entre las unidades, desconocimiento, falta de acceso, excesivo gasto de tiempo y falta de organización de los documentos.</a:t>
            </a:r>
            <a:endParaRPr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8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s-ES"/>
              <a:t>DESCRIPCIÓN DE LA SOLUCIÓN</a:t>
            </a:r>
            <a:endParaRPr/>
          </a:p>
        </p:txBody>
      </p:sp>
      <p:pic>
        <p:nvPicPr>
          <p:cNvPr descr="Asesoría de sistemas: ¿El por qué es buena idea? | SoftwGroup" id="269" name="Google Shape;26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1411" y="2728911"/>
            <a:ext cx="4689234" cy="2590801"/>
          </a:xfrm>
          <a:prstGeom prst="round2DiagRect">
            <a:avLst>
              <a:gd fmla="val 5608" name="adj1"/>
              <a:gd fmla="val 0" name="adj2"/>
            </a:avLst>
          </a:prstGeom>
          <a:noFill/>
          <a:ln cap="sq" cmpd="sng" w="19050">
            <a:solidFill>
              <a:srgbClr val="B0BFC7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pic>
      <p:sp>
        <p:nvSpPr>
          <p:cNvPr id="270" name="Google Shape;270;p8"/>
          <p:cNvSpPr txBox="1"/>
          <p:nvPr>
            <p:ph idx="1" type="body"/>
          </p:nvPr>
        </p:nvSpPr>
        <p:spPr>
          <a:xfrm>
            <a:off x="6336727" y="2249487"/>
            <a:ext cx="4710683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s-ES"/>
              <a:t>Implementar un sistema web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s-ES"/>
              <a:t>Gestión de documentos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s-ES"/>
              <a:t>Distintas unidades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s-ES"/>
              <a:t>Política de cero papel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s-ES"/>
              <a:t>Mejores tiempos, repositorio organizado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9"/>
          <p:cNvSpPr txBox="1"/>
          <p:nvPr>
            <p:ph type="title"/>
          </p:nvPr>
        </p:nvSpPr>
        <p:spPr>
          <a:xfrm>
            <a:off x="1094101" y="619775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s-ES"/>
              <a:t>REQUISITOS DE ALTO NIVEL</a:t>
            </a:r>
            <a:endParaRPr/>
          </a:p>
        </p:txBody>
      </p:sp>
      <p:sp>
        <p:nvSpPr>
          <p:cNvPr id="276" name="Google Shape;276;p9"/>
          <p:cNvSpPr/>
          <p:nvPr/>
        </p:nvSpPr>
        <p:spPr>
          <a:xfrm>
            <a:off x="0" y="415625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277" name="Google Shape;277;p9"/>
          <p:cNvGraphicFramePr/>
          <p:nvPr/>
        </p:nvGraphicFramePr>
        <p:xfrm>
          <a:off x="3117000" y="2703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{E759408C-FD4F-4ACD-98F3-1F4AA9866A85}</a:tableStyleId>
              </a:tblPr>
              <a:tblGrid>
                <a:gridCol w="915775"/>
                <a:gridCol w="5042225"/>
              </a:tblGrid>
              <a:tr h="404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500"/>
                        <a:t>Código</a:t>
                      </a:r>
                      <a:endParaRPr sz="1500"/>
                    </a:p>
                  </a:txBody>
                  <a:tcPr marT="63500" marB="63500" marR="63500" marL="635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500"/>
                        <a:t>Descripción</a:t>
                      </a:r>
                      <a:endParaRPr sz="1500"/>
                    </a:p>
                  </a:txBody>
                  <a:tcPr marT="63500" marB="63500" marR="63500" marL="63500">
                    <a:solidFill>
                      <a:srgbClr val="C9DAF8"/>
                    </a:solidFill>
                  </a:tcPr>
                </a:tc>
              </a:tr>
              <a:tr h="637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500"/>
                        <a:t>RA-1</a:t>
                      </a:r>
                      <a:endParaRPr sz="15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500"/>
                        <a:t>Proveer de un repositorio de documentos para las distintas unidades de la Facultad de Odontología de la Universidad de Chile.</a:t>
                      </a:r>
                      <a:endParaRPr sz="15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</a:tr>
              <a:tr h="637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500"/>
                        <a:t>RA-2</a:t>
                      </a:r>
                      <a:endParaRPr sz="15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500"/>
                        <a:t>Suministrar información referente a las distintas unidades de la Facultad de Odontología de la Universidad de Chile.</a:t>
                      </a:r>
                      <a:endParaRPr sz="15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</a:tr>
              <a:tr h="637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500"/>
                        <a:t>RA-3</a:t>
                      </a:r>
                      <a:endParaRPr sz="15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500"/>
                        <a:t>Permitir a los usuarios la gestión de información de los datos de cada unidad de la Facultad de Odontología de la Universidad de Chile.</a:t>
                      </a:r>
                      <a:endParaRPr sz="15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500"/>
                        <a:t>RA-4</a:t>
                      </a:r>
                      <a:endParaRPr sz="15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500"/>
                        <a:t>Proveer al usuario herramientas de gestión de los datos generados.</a:t>
                      </a:r>
                      <a:endParaRPr sz="15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40aadcda55_0_0"/>
          <p:cNvSpPr txBox="1"/>
          <p:nvPr>
            <p:ph type="title"/>
          </p:nvPr>
        </p:nvSpPr>
        <p:spPr>
          <a:xfrm>
            <a:off x="1143001" y="-152400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s-ES"/>
              <a:t>REQUISITOS FUNCIONALES</a:t>
            </a:r>
            <a:endParaRPr/>
          </a:p>
        </p:txBody>
      </p:sp>
      <p:graphicFrame>
        <p:nvGraphicFramePr>
          <p:cNvPr id="283" name="Google Shape;283;g140aadcda55_0_0"/>
          <p:cNvGraphicFramePr/>
          <p:nvPr/>
        </p:nvGraphicFramePr>
        <p:xfrm>
          <a:off x="781595" y="10125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{C5E0F6F7-166B-4614-886E-9CBE7682B856}</a:tableStyleId>
              </a:tblPr>
              <a:tblGrid>
                <a:gridCol w="1278750"/>
                <a:gridCol w="8518400"/>
                <a:gridCol w="1133675"/>
              </a:tblGrid>
              <a:tr h="270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Código</a:t>
                      </a:r>
                      <a:endParaRPr u="none" cap="none" strike="noStrike"/>
                    </a:p>
                  </a:txBody>
                  <a:tcPr marT="39350" marB="39350" marR="39350" marL="39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s-ES" u="none" cap="none" strike="noStrike">
                          <a:solidFill>
                            <a:srgbClr val="000000"/>
                          </a:solidFill>
                        </a:rPr>
                        <a:t>Descripción</a:t>
                      </a:r>
                      <a:endParaRPr u="none" cap="none" strike="noStrike"/>
                    </a:p>
                  </a:txBody>
                  <a:tcPr marT="39350" marB="39350" marR="39350" marL="39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Prioridad</a:t>
                      </a:r>
                      <a:endParaRPr u="none" cap="none" strike="noStrike"/>
                    </a:p>
                  </a:txBody>
                  <a:tcPr marT="39350" marB="39350" marR="39350" marL="39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491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RF-1</a:t>
                      </a:r>
                      <a:endParaRPr u="none" cap="none" strike="noStrike"/>
                    </a:p>
                  </a:txBody>
                  <a:tcPr marT="39350" marB="39350" marR="39350" marL="39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u="none" cap="none" strike="noStrike">
                          <a:solidFill>
                            <a:srgbClr val="000000"/>
                          </a:solidFill>
                        </a:rPr>
                        <a:t>El sistema debe soportar cinco tipos de usuarios: Decana (Administrador), Directores, Secretarias, Académicos y Funcionarios.</a:t>
                      </a:r>
                      <a:endParaRPr b="1" u="none" cap="none" strike="noStrike"/>
                    </a:p>
                  </a:txBody>
                  <a:tcPr marT="39350" marB="39350" marR="39350" marL="39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Alta</a:t>
                      </a:r>
                      <a:endParaRPr u="none" cap="none" strike="noStrike"/>
                    </a:p>
                  </a:txBody>
                  <a:tcPr marT="39350" marB="39350" marR="39350" marL="39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70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RF-2</a:t>
                      </a:r>
                      <a:endParaRPr u="none" cap="none" strike="noStrike"/>
                    </a:p>
                  </a:txBody>
                  <a:tcPr marT="39350" marB="39350" marR="39350" marL="39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u="none" cap="none" strike="noStrike">
                          <a:solidFill>
                            <a:srgbClr val="000000"/>
                          </a:solidFill>
                        </a:rPr>
                        <a:t>El sistema debe de verificar la sesión del usuario.</a:t>
                      </a:r>
                      <a:endParaRPr b="1" u="none" cap="none" strike="noStrike"/>
                    </a:p>
                  </a:txBody>
                  <a:tcPr marT="39350" marB="39350" marR="39350" marL="39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Alta</a:t>
                      </a:r>
                      <a:endParaRPr u="none" cap="none" strike="noStrike"/>
                    </a:p>
                  </a:txBody>
                  <a:tcPr marT="39350" marB="39350" marR="39350" marL="39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23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RF-3</a:t>
                      </a:r>
                      <a:endParaRPr u="none" cap="none" strike="noStrike"/>
                    </a:p>
                  </a:txBody>
                  <a:tcPr marT="39350" marB="39350" marR="39350" marL="39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u="none" cap="none" strike="noStrike">
                          <a:solidFill>
                            <a:srgbClr val="000000"/>
                          </a:solidFill>
                        </a:rPr>
                        <a:t>El administrador podrá crear, editar y eliminar usuarios, asignándoles el tipo de usuario de este.</a:t>
                      </a:r>
                      <a:endParaRPr b="1" u="none" cap="none" strike="noStrike"/>
                    </a:p>
                  </a:txBody>
                  <a:tcPr marT="39350" marB="39350" marR="39350" marL="39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Media</a:t>
                      </a:r>
                      <a:endParaRPr u="none" cap="none" strike="noStrike"/>
                    </a:p>
                  </a:txBody>
                  <a:tcPr marT="39350" marB="39350" marR="39350" marL="39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05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RF-4</a:t>
                      </a:r>
                      <a:endParaRPr u="none" cap="none" strike="noStrike"/>
                    </a:p>
                  </a:txBody>
                  <a:tcPr marT="39350" marB="39350" marR="39350" marL="39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u="none" cap="none" strike="noStrike">
                          <a:solidFill>
                            <a:srgbClr val="000000"/>
                          </a:solidFill>
                        </a:rPr>
                        <a:t>El sistema debe de asignar permisos a los diferentes tipos de usuarios que soporta, estos permisos determinarán las acciones que puedan realizar los usuarios en cada unidad del sistema.</a:t>
                      </a:r>
                      <a:endParaRPr b="1" u="none" cap="none" strike="noStrike"/>
                    </a:p>
                  </a:txBody>
                  <a:tcPr marT="39350" marB="39350" marR="39350" marL="39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Alta</a:t>
                      </a:r>
                      <a:endParaRPr u="none" cap="none" strike="noStrike"/>
                    </a:p>
                  </a:txBody>
                  <a:tcPr marT="39350" marB="39350" marR="39350" marL="39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71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RF-5</a:t>
                      </a:r>
                      <a:endParaRPr u="none" cap="none" strike="noStrike"/>
                    </a:p>
                  </a:txBody>
                  <a:tcPr marT="39350" marB="39350" marR="39350" marL="39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u="none" cap="none" strike="noStrike">
                          <a:solidFill>
                            <a:srgbClr val="000000"/>
                          </a:solidFill>
                        </a:rPr>
                        <a:t>El sistema debe permitir a los usuarios visualizar sus datos correspondientes a su cuenta.</a:t>
                      </a:r>
                      <a:endParaRPr b="1" u="none" cap="none" strike="noStrike"/>
                    </a:p>
                  </a:txBody>
                  <a:tcPr marT="39350" marB="39350" marR="39350" marL="39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Media</a:t>
                      </a:r>
                      <a:endParaRPr u="none" cap="none" strike="noStrike"/>
                    </a:p>
                  </a:txBody>
                  <a:tcPr marT="39350" marB="39350" marR="39350" marL="39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2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RF-6</a:t>
                      </a:r>
                      <a:endParaRPr u="none" cap="none" strike="noStrike"/>
                    </a:p>
                  </a:txBody>
                  <a:tcPr marT="39350" marB="39350" marR="39350" marL="39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ES">
                          <a:solidFill>
                            <a:schemeClr val="dk1"/>
                          </a:solidFill>
                        </a:rPr>
                        <a:t>El administrador podrá crear, validar, editar, enviar, visualizar, crear secciones y eliminar archivos correspondientes a todas las unidades del sistema.</a:t>
                      </a:r>
                      <a:endParaRPr b="1" u="none" cap="none" strike="noStrike"/>
                    </a:p>
                  </a:txBody>
                  <a:tcPr marT="39350" marB="39350" marR="39350" marL="39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Alta</a:t>
                      </a:r>
                      <a:endParaRPr u="none" cap="none" strike="noStrike"/>
                    </a:p>
                  </a:txBody>
                  <a:tcPr marT="39350" marB="39350" marR="39350" marL="39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05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RF-7</a:t>
                      </a:r>
                      <a:endParaRPr u="none" cap="none" strike="noStrike"/>
                    </a:p>
                  </a:txBody>
                  <a:tcPr marT="39350" marB="39350" marR="39350" marL="39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ES">
                          <a:solidFill>
                            <a:schemeClr val="dk1"/>
                          </a:solidFill>
                        </a:rPr>
                        <a:t>Los usuarios podrán crear, enviar, editar, enviar, visualizar, validar, crear secciones o eliminar archivos de unidades permitidas. Esto dependiendo de los permisos del tipo de usuario.</a:t>
                      </a:r>
                      <a:endParaRPr b="1" u="none" cap="none" strike="noStrike"/>
                    </a:p>
                  </a:txBody>
                  <a:tcPr marT="39350" marB="39350" marR="39350" marL="39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Alta</a:t>
                      </a:r>
                      <a:endParaRPr u="none" cap="none" strike="noStrike"/>
                    </a:p>
                  </a:txBody>
                  <a:tcPr marT="39350" marB="39350" marR="39350" marL="39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491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RF-8</a:t>
                      </a:r>
                      <a:endParaRPr u="none" cap="none" strike="noStrike"/>
                    </a:p>
                  </a:txBody>
                  <a:tcPr marT="39350" marB="39350" marR="39350" marL="39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u="none" cap="none" strike="noStrike">
                          <a:solidFill>
                            <a:srgbClr val="000000"/>
                          </a:solidFill>
                        </a:rPr>
                        <a:t>Los usuarios permitidos podrán crear secciones asignando el nombre de este y el grupo de personas, esto en cada unidad del sistema.</a:t>
                      </a:r>
                      <a:endParaRPr b="1" u="none" cap="none" strike="noStrike"/>
                    </a:p>
                  </a:txBody>
                  <a:tcPr marT="39350" marB="39350" marR="39350" marL="39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Baja</a:t>
                      </a:r>
                      <a:endParaRPr u="none" cap="none" strike="noStrike"/>
                    </a:p>
                  </a:txBody>
                  <a:tcPr marT="39350" marB="39350" marR="39350" marL="39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467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RF-9</a:t>
                      </a:r>
                      <a:endParaRPr u="none" cap="none" strike="noStrike"/>
                    </a:p>
                  </a:txBody>
                  <a:tcPr marT="39350" marB="39350" marR="39350" marL="39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u="none" cap="none" strike="noStrike">
                          <a:solidFill>
                            <a:srgbClr val="000000"/>
                          </a:solidFill>
                        </a:rPr>
                        <a:t>Los usuarios podrán seleccionar los usuarios a notificar cuando se cree, edite, elimine, envíe o valide un archivo. </a:t>
                      </a:r>
                      <a:endParaRPr b="1" u="none" cap="none" strike="noStrike"/>
                    </a:p>
                  </a:txBody>
                  <a:tcPr marT="39350" marB="39350" marR="39350" marL="39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Baja</a:t>
                      </a:r>
                      <a:endParaRPr u="none" cap="none" strike="noStrike"/>
                    </a:p>
                  </a:txBody>
                  <a:tcPr marT="39350" marB="39350" marR="39350" marL="39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68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RF-10</a:t>
                      </a:r>
                      <a:endParaRPr u="none" cap="none" strike="noStrike"/>
                    </a:p>
                  </a:txBody>
                  <a:tcPr marT="39350" marB="39350" marR="39350" marL="39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u="none" cap="none" strike="noStrike">
                          <a:solidFill>
                            <a:srgbClr val="000000"/>
                          </a:solidFill>
                        </a:rPr>
                        <a:t>El sistema debe notificar a los usuarios cuando se realicen cambios respecto a su unidad y sección correspondiente. Además, el sistema debe notificar los cambios en los archivos de cada sección a los usuarios seleccionados.</a:t>
                      </a:r>
                      <a:endParaRPr b="1" u="none" cap="none" strike="noStrike"/>
                    </a:p>
                  </a:txBody>
                  <a:tcPr marT="39350" marB="39350" marR="39350" marL="39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Baja</a:t>
                      </a:r>
                      <a:endParaRPr u="none" cap="none" strike="noStrike"/>
                    </a:p>
                  </a:txBody>
                  <a:tcPr marT="39350" marB="39350" marR="39350" marL="39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70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RF-11</a:t>
                      </a:r>
                      <a:endParaRPr u="none" cap="none" strike="noStrike"/>
                    </a:p>
                  </a:txBody>
                  <a:tcPr marT="39350" marB="39350" marR="39350" marL="39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u="none" cap="none" strike="noStrike">
                          <a:solidFill>
                            <a:srgbClr val="000000"/>
                          </a:solidFill>
                        </a:rPr>
                        <a:t>El sistema debe guardar registros de los archivos editados.</a:t>
                      </a:r>
                      <a:endParaRPr b="1" u="none" cap="none" strike="noStrike"/>
                    </a:p>
                  </a:txBody>
                  <a:tcPr marT="39350" marB="39350" marR="39350" marL="39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Baja</a:t>
                      </a:r>
                      <a:endParaRPr u="none" cap="none" strike="noStrike"/>
                    </a:p>
                  </a:txBody>
                  <a:tcPr marT="39350" marB="39350" marR="39350" marL="39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5e42e3f4f1_0_0"/>
          <p:cNvSpPr txBox="1"/>
          <p:nvPr>
            <p:ph type="title"/>
          </p:nvPr>
        </p:nvSpPr>
        <p:spPr>
          <a:xfrm>
            <a:off x="1143001" y="228600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s-ES"/>
              <a:t>REQUISITOS NO FUNCIONALES</a:t>
            </a:r>
            <a:endParaRPr/>
          </a:p>
        </p:txBody>
      </p:sp>
      <p:graphicFrame>
        <p:nvGraphicFramePr>
          <p:cNvPr id="289" name="Google Shape;289;g15e42e3f4f1_0_0"/>
          <p:cNvGraphicFramePr/>
          <p:nvPr/>
        </p:nvGraphicFramePr>
        <p:xfrm>
          <a:off x="3009589" y="270771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{C5E0F6F7-166B-4614-886E-9CBE7682B856}</a:tableStyleId>
              </a:tblPr>
              <a:tblGrid>
                <a:gridCol w="892300"/>
                <a:gridCol w="5280500"/>
              </a:tblGrid>
              <a:tr h="342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Código</a:t>
                      </a:r>
                      <a:endParaRPr sz="1500" u="none" cap="none" strike="noStrike"/>
                    </a:p>
                  </a:txBody>
                  <a:tcPr marT="56775" marB="56775" marR="56775" marL="567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Descripción</a:t>
                      </a:r>
                      <a:endParaRPr sz="1500" u="none" cap="none" strike="noStrike"/>
                    </a:p>
                  </a:txBody>
                  <a:tcPr marT="56775" marB="56775" marR="56775" marL="567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42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RNF-1</a:t>
                      </a:r>
                      <a:endParaRPr sz="1500" u="none" cap="none" strike="noStrike"/>
                    </a:p>
                  </a:txBody>
                  <a:tcPr marT="56775" marB="56775" marR="56775" marL="567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1500" u="none" cap="none" strike="noStrike">
                          <a:solidFill>
                            <a:srgbClr val="000000"/>
                          </a:solidFill>
                        </a:rPr>
                        <a:t>El sistema debe ser amigable para el usuario.</a:t>
                      </a:r>
                      <a:endParaRPr b="1" sz="1500" u="none" cap="none" strike="noStrike"/>
                    </a:p>
                  </a:txBody>
                  <a:tcPr marT="56775" marB="56775" marR="56775" marL="567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838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RNF-2</a:t>
                      </a:r>
                      <a:endParaRPr sz="1500" u="none" cap="none" strike="noStrike"/>
                    </a:p>
                  </a:txBody>
                  <a:tcPr marT="56775" marB="56775" marR="56775" marL="567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1500" u="none" cap="none" strike="noStrike">
                          <a:solidFill>
                            <a:srgbClr val="000000"/>
                          </a:solidFill>
                        </a:rPr>
                        <a:t>El sistema debe cumplir con los estándares de seguridad requeridos para mantener la integridad y seguridad de los datos.</a:t>
                      </a:r>
                      <a:endParaRPr b="1" sz="1500" u="none" cap="none" strike="noStrike"/>
                    </a:p>
                  </a:txBody>
                  <a:tcPr marT="56775" marB="56775" marR="56775" marL="567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RNF-3</a:t>
                      </a:r>
                      <a:endParaRPr sz="1500" u="none" cap="none" strike="noStrike"/>
                    </a:p>
                  </a:txBody>
                  <a:tcPr marT="56775" marB="56775" marR="56775" marL="567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1500" u="none" cap="none" strike="noStrike">
                          <a:solidFill>
                            <a:srgbClr val="000000"/>
                          </a:solidFill>
                        </a:rPr>
                        <a:t>El sistema debe tener un enfoque web.</a:t>
                      </a:r>
                      <a:endParaRPr b="1" sz="1500" u="none" cap="none" strike="noStrike"/>
                    </a:p>
                  </a:txBody>
                  <a:tcPr marT="56775" marB="56775" marR="56775" marL="567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801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RNF-4</a:t>
                      </a:r>
                      <a:endParaRPr sz="1500" u="none" cap="none" strike="noStrike"/>
                    </a:p>
                  </a:txBody>
                  <a:tcPr marT="56775" marB="56775" marR="56775" marL="567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1500" u="none" cap="none" strike="noStrike">
                          <a:solidFill>
                            <a:srgbClr val="000000"/>
                          </a:solidFill>
                        </a:rPr>
                        <a:t>El sistema debe ser escalable y con la posibilidad de comunicarse con otros sistemas externos.</a:t>
                      </a:r>
                      <a:endParaRPr b="1" sz="1500" u="none" cap="none" strike="noStrike"/>
                    </a:p>
                  </a:txBody>
                  <a:tcPr marT="56775" marB="56775" marR="56775" marL="567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72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RNF-5</a:t>
                      </a:r>
                      <a:endParaRPr sz="1500" u="none" cap="none" strike="noStrike"/>
                    </a:p>
                  </a:txBody>
                  <a:tcPr marT="56775" marB="56775" marR="56775" marL="567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1500" u="none" cap="none" strike="noStrike">
                          <a:solidFill>
                            <a:srgbClr val="000000"/>
                          </a:solidFill>
                        </a:rPr>
                        <a:t>El sistema debe ser capaz de comunicarse con bases de datos.</a:t>
                      </a:r>
                      <a:endParaRPr b="1" sz="1500" u="none" cap="none" strike="noStrike"/>
                    </a:p>
                  </a:txBody>
                  <a:tcPr marT="56775" marB="56775" marR="56775" marL="567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ircuito">
  <a:themeElements>
    <a:clrScheme name="Circuito">
      <a:dk1>
        <a:srgbClr val="000000"/>
      </a:dk1>
      <a:lt1>
        <a:srgbClr val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2022-09-26T04:01:48Z</dcterms:created>
  <dc:creator>javier mamani</dc:creator>
</cp:coreProperties>
</file>