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handoutMasterIdLst>
    <p:handoutMasterId r:id="rId23"/>
  </p:handoutMasterIdLst>
  <p:sldIdLst>
    <p:sldId id="257" r:id="rId5"/>
    <p:sldId id="268" r:id="rId6"/>
    <p:sldId id="267" r:id="rId7"/>
    <p:sldId id="269" r:id="rId8"/>
    <p:sldId id="273" r:id="rId9"/>
    <p:sldId id="274" r:id="rId10"/>
    <p:sldId id="275" r:id="rId11"/>
    <p:sldId id="277" r:id="rId12"/>
    <p:sldId id="278" r:id="rId13"/>
    <p:sldId id="279" r:id="rId14"/>
    <p:sldId id="261" r:id="rId15"/>
    <p:sldId id="280" r:id="rId16"/>
    <p:sldId id="281" r:id="rId17"/>
    <p:sldId id="285" r:id="rId18"/>
    <p:sldId id="282" r:id="rId19"/>
    <p:sldId id="283" r:id="rId20"/>
    <p:sldId id="284" r:id="rId21"/>
  </p:sldIdLst>
  <p:sldSz cx="12188825" cy="6858000"/>
  <p:notesSz cx="6858000" cy="9144000"/>
  <p:defaultTextStyle>
    <a:defPPr rtl="0">
      <a:defRPr lang="es-E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404"/>
    <a:srgbClr val="5F6F0F"/>
    <a:srgbClr val="718412"/>
    <a:srgbClr val="65741A"/>
    <a:srgbClr val="70811D"/>
    <a:srgbClr val="7B8D1F"/>
    <a:srgbClr val="839721"/>
    <a:srgbClr val="95AB25"/>
    <a:srgbClr val="BC5500"/>
    <a:srgbClr val="C45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95" autoAdjust="0"/>
  </p:normalViewPr>
  <p:slideViewPr>
    <p:cSldViewPr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2478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C8F1D84B-F747-4821-8617-FBD61E8F4308}" type="datetime1">
              <a:rPr lang="es-ES" smtClean="0"/>
              <a:t>07/09/2022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79429053-DC2A-4342-ADD4-2FD729D91E2C}" type="slidenum">
              <a:rPr lang="es-ES" smtClean="0"/>
              <a:pPr algn="r"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DA87C823-BB9F-45DA-99AB-416A32E1B948}" type="datetime1">
              <a:rPr lang="es-ES" noProof="0" smtClean="0"/>
              <a:pPr/>
              <a:t>07/09/2022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Haga clic para modificar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fld id="{3EBA5BD7-F043-4D1B-AA17-CD412FC534DE}" type="slidenum">
              <a:rPr lang="es-ES" noProof="0" smtClean="0"/>
              <a:pPr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88672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es-ES" smtClean="0"/>
              <a:pPr/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32987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es-ES" noProof="0" smtClean="0"/>
              <a:pPr/>
              <a:t>11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3589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es-ES" smtClean="0"/>
              <a:pPr/>
              <a:t>12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483368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es-ES" smtClean="0"/>
              <a:pPr/>
              <a:t>16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5099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7451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21317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1764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09117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es-ES" smtClean="0"/>
              <a:pPr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77434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es-ES" smtClean="0"/>
              <a:pPr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472220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es-ES" smtClean="0"/>
              <a:pPr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78565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es-ES" smtClean="0"/>
              <a:pPr/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54324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e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Conector recto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Conector recto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Conector recto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líneas inferior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orma libre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es-ES" noProof="0" dirty="0"/>
            </a:p>
          </p:txBody>
        </p:sp>
        <p:sp>
          <p:nvSpPr>
            <p:cNvPr id="10" name="Forma libre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es-ES" noProof="0" dirty="0"/>
            </a:p>
          </p:txBody>
        </p:sp>
        <p:sp>
          <p:nvSpPr>
            <p:cNvPr id="11" name="Forma libre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es-ES" noProof="0" dirty="0"/>
            </a:p>
          </p:txBody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 rtlCol="0">
            <a:normAutofit/>
          </a:bodyPr>
          <a:lstStyle>
            <a:lvl1pPr algn="l" rtl="0">
              <a:defRPr sz="54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22" name="Marcador de posición de fecha 2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042E67D-14C0-4ED9-A218-9C14494A6A84}" type="datetime1">
              <a:rPr lang="es-ES" noProof="0" smtClean="0"/>
              <a:pPr/>
              <a:t>07/09/2022</a:t>
            </a:fld>
            <a:endParaRPr lang="es-ES" noProof="0" dirty="0"/>
          </a:p>
        </p:txBody>
      </p:sp>
      <p:sp>
        <p:nvSpPr>
          <p:cNvPr id="23" name="Marcador de posición de pie de página 2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24" name="Marcador de posición de número de diapositiva 2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0A1DB83-C382-4684-8887-65A03EA4FFF0}" type="datetime1">
              <a:rPr lang="es-ES" noProof="0" smtClean="0"/>
              <a:pPr/>
              <a:t>07/09/2022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60E81D3-9B82-44CA-B1F9-FCEFDC87935B}" type="datetime1">
              <a:rPr lang="es-ES" noProof="0" smtClean="0"/>
              <a:pPr/>
              <a:t>07/09/2022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2E48AAE-5AE8-418A-A225-B506C222F2F9}" type="datetime1">
              <a:rPr lang="es-ES" noProof="0" smtClean="0"/>
              <a:pPr/>
              <a:t>07/09/2022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diagonale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Conector recto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Conector recto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Conector recto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rtlCol="0" anchor="b">
            <a:normAutofit/>
          </a:bodyPr>
          <a:lstStyle>
            <a:lvl1pPr algn="l" rtl="0">
              <a:defRPr sz="5400" b="0" cap="none" baseline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rtlCol="0" anchor="t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l" rtl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A1D35CA-82F5-4AD4-B9EC-66E805B73542}" type="datetime1">
              <a:rPr lang="es-ES" noProof="0" smtClean="0"/>
              <a:pPr/>
              <a:t>07/09/2022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34CCE92-710B-4678-B1B1-EFCAA5CDF075}" type="datetime1">
              <a:rPr lang="es-ES" noProof="0" smtClean="0"/>
              <a:pPr/>
              <a:t>07/09/2022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 baseline="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3FB0F2C-25D9-4D7E-B43A-29A2E16C960D}" type="datetime1">
              <a:rPr lang="es-ES" noProof="0" smtClean="0"/>
              <a:pPr/>
              <a:t>07/09/2022</a:t>
            </a:fld>
            <a:endParaRPr lang="es-ES" noProof="0" dirty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D34687D-B11B-47A5-95F6-B79DA932A6DF}" type="datetime1">
              <a:rPr lang="es-ES" noProof="0" smtClean="0"/>
              <a:pPr/>
              <a:t>07/09/2022</a:t>
            </a:fld>
            <a:endParaRPr lang="es-ES" noProof="0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3C656DE-1E46-4450-9484-A739B4FADFBC}" type="datetime1">
              <a:rPr lang="es-ES" noProof="0" smtClean="0"/>
              <a:pPr/>
              <a:t>07/09/2022</a:t>
            </a:fld>
            <a:endParaRPr lang="es-ES" noProof="0" dirty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EA77F8B-D469-4ECD-B91E-3B01AD692331}" type="datetime1">
              <a:rPr lang="es-ES" noProof="0" smtClean="0"/>
              <a:pPr/>
              <a:t>07/09/2022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.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 rtlCol="0">
            <a:normAutofit/>
          </a:bodyPr>
          <a:lstStyle>
            <a:lvl1pPr marL="0" indent="0" algn="l" rtl="0">
              <a:buNone/>
              <a:defRPr sz="2800"/>
            </a:lvl1pPr>
            <a:lvl2pPr marL="609493" indent="0" algn="l" rtl="0">
              <a:buNone/>
              <a:defRPr sz="3700"/>
            </a:lvl2pPr>
            <a:lvl3pPr marL="1218987" indent="0" algn="l" rtl="0">
              <a:buNone/>
              <a:defRPr sz="3200"/>
            </a:lvl3pPr>
            <a:lvl4pPr marL="1828480" indent="0" algn="l" rtl="0">
              <a:buNone/>
              <a:defRPr sz="2700"/>
            </a:lvl4pPr>
            <a:lvl5pPr marL="2437973" indent="0" algn="l" rtl="0">
              <a:buNone/>
              <a:defRPr sz="2700"/>
            </a:lvl5pPr>
            <a:lvl6pPr marL="3047467" indent="0" algn="l" rtl="0">
              <a:buNone/>
              <a:defRPr sz="2700"/>
            </a:lvl6pPr>
            <a:lvl7pPr marL="3656960" indent="0" algn="l" rtl="0">
              <a:buNone/>
              <a:defRPr sz="2700"/>
            </a:lvl7pPr>
            <a:lvl8pPr marL="4266453" indent="0" algn="l" rtl="0">
              <a:buNone/>
              <a:defRPr sz="2700"/>
            </a:lvl8pPr>
            <a:lvl9pPr marL="4875947" indent="0" algn="l" rtl="0">
              <a:buNone/>
              <a:defRPr sz="27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9BA7B1C-709E-4257-93A5-EC2F0807D42F}" type="datetime1">
              <a:rPr lang="es-ES" noProof="0" smtClean="0"/>
              <a:pPr/>
              <a:t>07/09/2022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íneas a la izquierda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orma libre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 dirty="0"/>
            </a:p>
          </p:txBody>
        </p:sp>
        <p:sp>
          <p:nvSpPr>
            <p:cNvPr id="11" name="Forma libre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 dirty="0"/>
            </a:p>
          </p:txBody>
        </p:sp>
        <p:sp>
          <p:nvSpPr>
            <p:cNvPr id="14" name="Forma libre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 dirty="0"/>
            </a:p>
          </p:txBody>
        </p:sp>
      </p:grpSp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83AD5-F5AF-4BDC-901E-85A05CCFFAAA}" type="datetime1">
              <a:rPr lang="es-ES" noProof="0" smtClean="0"/>
              <a:pPr/>
              <a:t>07/09/2022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s-ES" dirty="0" err="1"/>
              <a:t>The</a:t>
            </a:r>
            <a:r>
              <a:rPr lang="es-ES" dirty="0"/>
              <a:t> ROBOT - CLEANER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197868" y="4273550"/>
            <a:ext cx="8735325" cy="1752600"/>
          </a:xfrm>
        </p:spPr>
        <p:txBody>
          <a:bodyPr rtlCol="0">
            <a:normAutofit/>
          </a:bodyPr>
          <a:lstStyle/>
          <a:p>
            <a:pPr rtl="0"/>
            <a:r>
              <a:rPr lang="es-ES" sz="1600" dirty="0"/>
              <a:t>Nombre de los integrantes: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es-ES" sz="1100" b="1" dirty="0"/>
              <a:t>JOAQUÍN Guarachi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es-ES" sz="1100" b="1" dirty="0"/>
              <a:t>Benjamín Varas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es-ES" sz="1100" b="1" dirty="0"/>
              <a:t>Hernán </a:t>
            </a:r>
            <a:r>
              <a:rPr lang="es-ES" sz="1100" b="1" dirty="0" err="1"/>
              <a:t>vazque</a:t>
            </a:r>
            <a:endParaRPr lang="es-ES" sz="1100" b="1" dirty="0"/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es-ES" sz="1100" b="1" dirty="0"/>
              <a:t>Juan yampara</a:t>
            </a:r>
          </a:p>
          <a:p>
            <a:pPr rtl="0"/>
            <a:r>
              <a:rPr lang="es-ES" sz="1600" dirty="0"/>
              <a:t>Asignatura: </a:t>
            </a:r>
            <a:r>
              <a:rPr lang="es-ES" sz="1100" b="1" dirty="0"/>
              <a:t>proyecto 1</a:t>
            </a:r>
          </a:p>
          <a:p>
            <a:pPr rtl="0"/>
            <a:r>
              <a:rPr lang="es-ES" sz="1600" dirty="0"/>
              <a:t>Profesor: </a:t>
            </a:r>
            <a:r>
              <a:rPr lang="es-ES" sz="1100" b="1" dirty="0"/>
              <a:t>Leonel Alarcón bravo</a:t>
            </a:r>
            <a:endParaRPr lang="es-ES" sz="1600" b="1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117DE566-F5E9-B235-4FCD-6EF67B42CC2D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0198868" y="224649"/>
            <a:ext cx="1664272" cy="1224136"/>
          </a:xfrm>
          <a:prstGeom prst="rect">
            <a:avLst/>
          </a:prstGeom>
          <a:ln w="18000">
            <a:noFill/>
          </a:ln>
          <a:effectLst>
            <a:outerShdw blurRad="25400" dist="25400" dir="2700000" algn="tl" rotWithShape="0">
              <a:schemeClr val="tx1"/>
            </a:outerShdw>
          </a:effec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89E26755-9C21-F87E-CF08-6D84A0F1211F}"/>
              </a:ext>
            </a:extLst>
          </p:cNvPr>
          <p:cNvPicPr/>
          <p:nvPr/>
        </p:nvPicPr>
        <p:blipFill>
          <a:blip r:embed="rId4"/>
          <a:stretch/>
        </p:blipFill>
        <p:spPr>
          <a:xfrm>
            <a:off x="981844" y="164620"/>
            <a:ext cx="2340000" cy="839160"/>
          </a:xfrm>
          <a:prstGeom prst="rect">
            <a:avLst/>
          </a:prstGeom>
          <a:ln w="18000">
            <a:noFill/>
          </a:ln>
          <a:effectLst>
            <a:outerShdw blurRad="12700" dist="25400" dir="2700000" algn="tl" rotWithShape="0">
              <a:schemeClr val="tx1"/>
            </a:outerShdw>
          </a:effectLst>
        </p:spPr>
      </p:pic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Distribución de Roles</a:t>
            </a:r>
          </a:p>
        </p:txBody>
      </p:sp>
      <p:graphicFrame>
        <p:nvGraphicFramePr>
          <p:cNvPr id="9" name="Tabla 9">
            <a:extLst>
              <a:ext uri="{FF2B5EF4-FFF2-40B4-BE49-F238E27FC236}">
                <a16:creationId xmlns:a16="http://schemas.microsoft.com/office/drawing/2014/main" xmlns="" id="{82479A60-6895-A0FD-919B-B96A80B5547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74600925"/>
              </p:ext>
            </p:extLst>
          </p:nvPr>
        </p:nvGraphicFramePr>
        <p:xfrm>
          <a:off x="1218883" y="2492896"/>
          <a:ext cx="7755531" cy="21183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585177">
                  <a:extLst>
                    <a:ext uri="{9D8B030D-6E8A-4147-A177-3AD203B41FA5}">
                      <a16:colId xmlns:a16="http://schemas.microsoft.com/office/drawing/2014/main" xmlns="" val="546002021"/>
                    </a:ext>
                  </a:extLst>
                </a:gridCol>
                <a:gridCol w="2585177">
                  <a:extLst>
                    <a:ext uri="{9D8B030D-6E8A-4147-A177-3AD203B41FA5}">
                      <a16:colId xmlns:a16="http://schemas.microsoft.com/office/drawing/2014/main" xmlns="" val="2997795069"/>
                    </a:ext>
                  </a:extLst>
                </a:gridCol>
                <a:gridCol w="2585177">
                  <a:extLst>
                    <a:ext uri="{9D8B030D-6E8A-4147-A177-3AD203B41FA5}">
                      <a16:colId xmlns:a16="http://schemas.microsoft.com/office/drawing/2014/main" xmlns="" val="22055032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sz="1800" dirty="0"/>
                        <a:t>Nombre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800" dirty="0"/>
                        <a:t>Apellido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800" dirty="0"/>
                        <a:t>Rol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7038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sz="1800" dirty="0"/>
                        <a:t>Hernán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800" dirty="0" err="1"/>
                        <a:t>Vazque</a:t>
                      </a:r>
                      <a:endParaRPr lang="es-C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800" dirty="0"/>
                        <a:t>Programación del robot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89779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sz="1800" dirty="0"/>
                        <a:t>Joaquín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800" dirty="0"/>
                        <a:t>Guarachi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800" dirty="0"/>
                        <a:t>Documentación del proyecto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941541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CL" sz="1800" dirty="0"/>
                        <a:t>Juan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800" dirty="0"/>
                        <a:t>Yampara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800" dirty="0"/>
                        <a:t>Programación del Robot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31516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sz="1800" dirty="0"/>
                        <a:t>Benjamín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800" dirty="0"/>
                        <a:t>Varas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800" dirty="0"/>
                        <a:t>Elaboración de informes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08595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9234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Mecanismos de Comunicación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xmlns="" id="{E0C1E8BF-5A3C-B40E-693D-38C49BF41BA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CL" sz="2400" dirty="0" err="1"/>
              <a:t>Telegram</a:t>
            </a:r>
            <a:r>
              <a:rPr lang="es-CL" sz="2400" dirty="0"/>
              <a:t> (Comunicación con la clase)</a:t>
            </a:r>
          </a:p>
          <a:p>
            <a:r>
              <a:rPr lang="es-CL" sz="2400" dirty="0"/>
              <a:t>WhatsApp (uso grupal)</a:t>
            </a:r>
          </a:p>
          <a:p>
            <a:r>
              <a:rPr lang="es-CL" sz="2400" dirty="0"/>
              <a:t>Correo Electrónico(</a:t>
            </a:r>
            <a:r>
              <a:rPr lang="es-CL" sz="2400" dirty="0" err="1"/>
              <a:t>gmail</a:t>
            </a:r>
            <a:r>
              <a:rPr lang="es-CL" sz="2400" dirty="0"/>
              <a:t>)</a:t>
            </a:r>
          </a:p>
          <a:p>
            <a:r>
              <a:rPr lang="es-CL" sz="2400" dirty="0" err="1"/>
              <a:t>Discord</a:t>
            </a:r>
            <a:r>
              <a:rPr lang="es-CL" sz="2400" dirty="0"/>
              <a:t> (reuniones)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1975A00C-E41F-4386-507E-D109A5C7DC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5094" y="2205037"/>
            <a:ext cx="1223963" cy="1223963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1903E5BC-06F7-6392-8DD7-FE76FE2073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10636" y="4221088"/>
            <a:ext cx="1223963" cy="1223963"/>
          </a:xfrm>
          <a:prstGeom prst="rect">
            <a:avLst/>
          </a:prstGeom>
        </p:spPr>
      </p:pic>
      <p:pic>
        <p:nvPicPr>
          <p:cNvPr id="1032" name="Picture 8" descr="gmail ">
            <a:extLst>
              <a:ext uri="{FF2B5EF4-FFF2-40B4-BE49-F238E27FC236}">
                <a16:creationId xmlns:a16="http://schemas.microsoft.com/office/drawing/2014/main" xmlns="" id="{4ADCDF86-8BD3-2851-C6BD-215410DF1F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868" y="4180747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xmlns="" id="{47B560AB-AF99-3C64-5232-92B36848EC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868" y="2220615"/>
            <a:ext cx="1267461" cy="127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03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4078188" y="3036130"/>
            <a:ext cx="4798269" cy="666125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es-ES" dirty="0" smtClean="0"/>
              <a:t>Planificación del proyecto</a:t>
            </a:r>
            <a:endParaRPr lang="es-ES" dirty="0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xmlns="" id="{47FA4884-367B-A008-B6D1-DC97148CC51B}"/>
              </a:ext>
            </a:extLst>
          </p:cNvPr>
          <p:cNvCxnSpPr>
            <a:cxnSpLocks/>
          </p:cNvCxnSpPr>
          <p:nvPr/>
        </p:nvCxnSpPr>
        <p:spPr>
          <a:xfrm flipH="1">
            <a:off x="6886500" y="2735897"/>
            <a:ext cx="5302325" cy="412210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xmlns="" id="{76DBDB6F-1376-B810-5FB1-24AA4BB2D7AB}"/>
              </a:ext>
            </a:extLst>
          </p:cNvPr>
          <p:cNvCxnSpPr>
            <a:cxnSpLocks/>
          </p:cNvCxnSpPr>
          <p:nvPr/>
        </p:nvCxnSpPr>
        <p:spPr>
          <a:xfrm flipH="1">
            <a:off x="7390556" y="3068959"/>
            <a:ext cx="4798269" cy="3789041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: biselado 12">
            <a:extLst>
              <a:ext uri="{FF2B5EF4-FFF2-40B4-BE49-F238E27FC236}">
                <a16:creationId xmlns:a16="http://schemas.microsoft.com/office/drawing/2014/main" xmlns="" id="{1B49EB76-4B9E-35E8-DB4D-EBE59B5B4B51}"/>
              </a:ext>
            </a:extLst>
          </p:cNvPr>
          <p:cNvSpPr/>
          <p:nvPr/>
        </p:nvSpPr>
        <p:spPr>
          <a:xfrm>
            <a:off x="3105761" y="2321902"/>
            <a:ext cx="6552728" cy="2160240"/>
          </a:xfrm>
          <a:prstGeom prst="bevel">
            <a:avLst/>
          </a:prstGeom>
          <a:noFill/>
          <a:ln w="349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800"/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xmlns="" id="{CEBB13EA-D28F-5765-EFBD-AE2A5B45CE20}"/>
              </a:ext>
            </a:extLst>
          </p:cNvPr>
          <p:cNvCxnSpPr/>
          <p:nvPr/>
        </p:nvCxnSpPr>
        <p:spPr>
          <a:xfrm>
            <a:off x="9910836" y="0"/>
            <a:ext cx="2277989" cy="273589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ACAE6E6A-CD75-3BAF-16A3-254B15022D60}"/>
              </a:ext>
            </a:extLst>
          </p:cNvPr>
          <p:cNvCxnSpPr>
            <a:cxnSpLocks/>
          </p:cNvCxnSpPr>
          <p:nvPr/>
        </p:nvCxnSpPr>
        <p:spPr>
          <a:xfrm>
            <a:off x="10342884" y="0"/>
            <a:ext cx="1845941" cy="2276872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314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Actividades durante el proyecto</a:t>
            </a:r>
            <a:endParaRPr lang="es-MX" dirty="0"/>
          </a:p>
        </p:txBody>
      </p:sp>
      <p:pic>
        <p:nvPicPr>
          <p:cNvPr id="11" name="Marcador de contenido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844" y="2204864"/>
            <a:ext cx="4647101" cy="3632365"/>
          </a:xfr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0439" y="2204864"/>
            <a:ext cx="5478945" cy="3632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272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Gestión de tiempo</a:t>
            </a:r>
            <a:endParaRPr lang="es-MX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3892" y="1844824"/>
            <a:ext cx="9659943" cy="4175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969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Tabla de gestión de riesgos</a:t>
            </a:r>
            <a:endParaRPr lang="es-MX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891" y="1988840"/>
            <a:ext cx="6868484" cy="3820058"/>
          </a:xfrm>
        </p:spPr>
      </p:pic>
    </p:spTree>
    <p:extLst>
      <p:ext uri="{BB962C8B-B14F-4D97-AF65-F5344CB8AC3E}">
        <p14:creationId xmlns:p14="http://schemas.microsoft.com/office/powerpoint/2010/main" val="400800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4078188" y="3036130"/>
            <a:ext cx="4798269" cy="666125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es-ES" dirty="0" smtClean="0"/>
              <a:t>Planificación de recursos</a:t>
            </a:r>
            <a:endParaRPr lang="es-ES" dirty="0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xmlns="" id="{47FA4884-367B-A008-B6D1-DC97148CC51B}"/>
              </a:ext>
            </a:extLst>
          </p:cNvPr>
          <p:cNvCxnSpPr>
            <a:cxnSpLocks/>
          </p:cNvCxnSpPr>
          <p:nvPr/>
        </p:nvCxnSpPr>
        <p:spPr>
          <a:xfrm flipH="1">
            <a:off x="6886500" y="2735897"/>
            <a:ext cx="5302325" cy="412210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xmlns="" id="{76DBDB6F-1376-B810-5FB1-24AA4BB2D7AB}"/>
              </a:ext>
            </a:extLst>
          </p:cNvPr>
          <p:cNvCxnSpPr>
            <a:cxnSpLocks/>
          </p:cNvCxnSpPr>
          <p:nvPr/>
        </p:nvCxnSpPr>
        <p:spPr>
          <a:xfrm flipH="1">
            <a:off x="7390556" y="3068959"/>
            <a:ext cx="4798269" cy="3789041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: biselado 12">
            <a:extLst>
              <a:ext uri="{FF2B5EF4-FFF2-40B4-BE49-F238E27FC236}">
                <a16:creationId xmlns:a16="http://schemas.microsoft.com/office/drawing/2014/main" xmlns="" id="{1B49EB76-4B9E-35E8-DB4D-EBE59B5B4B51}"/>
              </a:ext>
            </a:extLst>
          </p:cNvPr>
          <p:cNvSpPr/>
          <p:nvPr/>
        </p:nvSpPr>
        <p:spPr>
          <a:xfrm>
            <a:off x="3105761" y="2321902"/>
            <a:ext cx="6552728" cy="2160240"/>
          </a:xfrm>
          <a:prstGeom prst="bevel">
            <a:avLst/>
          </a:prstGeom>
          <a:noFill/>
          <a:ln w="349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800"/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xmlns="" id="{CEBB13EA-D28F-5765-EFBD-AE2A5B45CE20}"/>
              </a:ext>
            </a:extLst>
          </p:cNvPr>
          <p:cNvCxnSpPr/>
          <p:nvPr/>
        </p:nvCxnSpPr>
        <p:spPr>
          <a:xfrm>
            <a:off x="9910836" y="0"/>
            <a:ext cx="2277989" cy="273589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ACAE6E6A-CD75-3BAF-16A3-254B15022D60}"/>
              </a:ext>
            </a:extLst>
          </p:cNvPr>
          <p:cNvCxnSpPr>
            <a:cxnSpLocks/>
          </p:cNvCxnSpPr>
          <p:nvPr/>
        </p:nvCxnSpPr>
        <p:spPr>
          <a:xfrm>
            <a:off x="10342884" y="0"/>
            <a:ext cx="1845941" cy="2276872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2383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Recursos del proyecto y estimación de costos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400" dirty="0" smtClean="0"/>
              <a:t>Recursos de hardware:</a:t>
            </a:r>
          </a:p>
          <a:p>
            <a:pPr marL="819096" lvl="1" indent="-514350">
              <a:buFont typeface="+mj-lt"/>
              <a:buAutoNum type="arabicPeriod"/>
            </a:pPr>
            <a:r>
              <a:rPr lang="es-MX" sz="2000" dirty="0" smtClean="0"/>
              <a:t>Computadores </a:t>
            </a:r>
          </a:p>
          <a:p>
            <a:pPr marL="819096" lvl="1" indent="-514350">
              <a:buFont typeface="+mj-lt"/>
              <a:buAutoNum type="arabicPeriod"/>
            </a:pPr>
            <a:r>
              <a:rPr lang="es-MX" sz="2000" dirty="0" smtClean="0"/>
              <a:t>Kit Lego Mindstorms</a:t>
            </a:r>
          </a:p>
          <a:p>
            <a:pPr marL="819096" lvl="1" indent="-514350">
              <a:buFont typeface="+mj-lt"/>
              <a:buAutoNum type="arabicPeriod"/>
            </a:pPr>
            <a:r>
              <a:rPr lang="es-MX" sz="2000" dirty="0" smtClean="0"/>
              <a:t>Tarjeta MicroSD</a:t>
            </a:r>
          </a:p>
          <a:p>
            <a:pPr marL="304746" lvl="1" indent="0">
              <a:buNone/>
            </a:pPr>
            <a:r>
              <a:rPr lang="es-MX" dirty="0" smtClean="0"/>
              <a:t>Recursos de Software:</a:t>
            </a:r>
          </a:p>
          <a:p>
            <a:pPr marL="761946" lvl="1" indent="-457200">
              <a:buFont typeface="+mj-lt"/>
              <a:buAutoNum type="arabicPeriod"/>
            </a:pPr>
            <a:r>
              <a:rPr lang="en-US" sz="2000" dirty="0" smtClean="0"/>
              <a:t>Editor Visual Studio Code</a:t>
            </a:r>
          </a:p>
          <a:p>
            <a:pPr marL="761946" lvl="1" indent="-457200">
              <a:buFont typeface="+mj-lt"/>
              <a:buAutoNum type="arabicPeriod"/>
            </a:pPr>
            <a:r>
              <a:rPr lang="es-MX" sz="2000" dirty="0" smtClean="0"/>
              <a:t>Lenguaje Python</a:t>
            </a:r>
          </a:p>
          <a:p>
            <a:pPr marL="761946" lvl="1" indent="-457200">
              <a:buFont typeface="+mj-lt"/>
              <a:buAutoNum type="arabicPeriod"/>
            </a:pPr>
            <a:r>
              <a:rPr lang="es-MX" sz="2000" dirty="0" smtClean="0"/>
              <a:t>Plataforma Redmine UTA</a:t>
            </a:r>
          </a:p>
          <a:p>
            <a:pPr marL="761946" lvl="1" indent="-457200">
              <a:buFont typeface="+mj-lt"/>
              <a:buAutoNum type="arabicPeriod"/>
            </a:pPr>
            <a:r>
              <a:rPr lang="es-MX" sz="2000" dirty="0" smtClean="0"/>
              <a:t>Plataformas digitales (Gmail, Discord, WhatsApp, Telegram)</a:t>
            </a:r>
            <a:endParaRPr lang="es-MX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2684" y="1988840"/>
            <a:ext cx="2481553" cy="138059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8388" y="2924944"/>
            <a:ext cx="2316516" cy="130304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8938" y="4361840"/>
            <a:ext cx="2481554" cy="130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67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es-ES" sz="3200" dirty="0"/>
              <a:t>Contenido</a:t>
            </a:r>
          </a:p>
        </p:txBody>
      </p:sp>
      <p:sp>
        <p:nvSpPr>
          <p:cNvPr id="14" name="Marcador de posición de contenido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es-ES" sz="2000" dirty="0"/>
              <a:t>Panorama General</a:t>
            </a:r>
          </a:p>
          <a:p>
            <a:pPr lvl="1"/>
            <a:r>
              <a:rPr lang="es-ES" sz="1800" dirty="0"/>
              <a:t>Introducción</a:t>
            </a:r>
          </a:p>
          <a:p>
            <a:pPr lvl="1"/>
            <a:r>
              <a:rPr lang="es-ES" sz="1800" dirty="0"/>
              <a:t>Objetivos generales y específicos</a:t>
            </a:r>
          </a:p>
          <a:p>
            <a:pPr lvl="1"/>
            <a:r>
              <a:rPr lang="es-ES" sz="1800" dirty="0"/>
              <a:t>Restricciones</a:t>
            </a:r>
          </a:p>
          <a:p>
            <a:pPr lvl="1"/>
            <a:r>
              <a:rPr lang="es-ES" sz="1800" dirty="0"/>
              <a:t>Entregas</a:t>
            </a:r>
          </a:p>
          <a:p>
            <a:pPr rtl="0"/>
            <a:r>
              <a:rPr lang="es-ES" sz="2000" dirty="0"/>
              <a:t>Organización de Personal</a:t>
            </a:r>
          </a:p>
          <a:p>
            <a:pPr lvl="1"/>
            <a:r>
              <a:rPr lang="es-ES" sz="1600" dirty="0"/>
              <a:t>Descripción de roles</a:t>
            </a:r>
          </a:p>
          <a:p>
            <a:pPr lvl="1"/>
            <a:r>
              <a:rPr lang="es-ES" sz="1600" dirty="0"/>
              <a:t>Distribución de roles</a:t>
            </a:r>
          </a:p>
          <a:p>
            <a:pPr lvl="1"/>
            <a:r>
              <a:rPr lang="es-ES" sz="1600" dirty="0"/>
              <a:t>Mecanismos de comunicación</a:t>
            </a:r>
          </a:p>
          <a:p>
            <a:pPr rtl="0"/>
            <a:r>
              <a:rPr lang="es-ES" sz="2000" dirty="0"/>
              <a:t>Planificación del Proyecto y sus Recursos</a:t>
            </a:r>
          </a:p>
          <a:p>
            <a:pPr lvl="1"/>
            <a:r>
              <a:rPr lang="es-ES" sz="1600" dirty="0"/>
              <a:t>Actividades, gestión del tiempo y riesgos</a:t>
            </a:r>
          </a:p>
          <a:p>
            <a:pPr lvl="1"/>
            <a:r>
              <a:rPr lang="es-ES" sz="1600" dirty="0"/>
              <a:t>Recursos de Hardware-Software y Estimación de Costos</a:t>
            </a:r>
          </a:p>
        </p:txBody>
      </p:sp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74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4175527" y="3095937"/>
            <a:ext cx="4413195" cy="666125"/>
          </a:xfrm>
        </p:spPr>
        <p:txBody>
          <a:bodyPr rtlCol="0"/>
          <a:lstStyle/>
          <a:p>
            <a:pPr algn="ctr" rtl="0"/>
            <a:r>
              <a:rPr lang="es-ES" dirty="0"/>
              <a:t>PANORAMA GENERAL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xmlns="" id="{47FA4884-367B-A008-B6D1-DC97148CC51B}"/>
              </a:ext>
            </a:extLst>
          </p:cNvPr>
          <p:cNvCxnSpPr>
            <a:cxnSpLocks/>
          </p:cNvCxnSpPr>
          <p:nvPr/>
        </p:nvCxnSpPr>
        <p:spPr>
          <a:xfrm flipH="1">
            <a:off x="6886500" y="2735897"/>
            <a:ext cx="5302325" cy="412210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xmlns="" id="{76DBDB6F-1376-B810-5FB1-24AA4BB2D7AB}"/>
              </a:ext>
            </a:extLst>
          </p:cNvPr>
          <p:cNvCxnSpPr>
            <a:cxnSpLocks/>
          </p:cNvCxnSpPr>
          <p:nvPr/>
        </p:nvCxnSpPr>
        <p:spPr>
          <a:xfrm flipH="1">
            <a:off x="7390556" y="3068959"/>
            <a:ext cx="4798269" cy="3789041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: biselado 12">
            <a:extLst>
              <a:ext uri="{FF2B5EF4-FFF2-40B4-BE49-F238E27FC236}">
                <a16:creationId xmlns:a16="http://schemas.microsoft.com/office/drawing/2014/main" xmlns="" id="{1B49EB76-4B9E-35E8-DB4D-EBE59B5B4B51}"/>
              </a:ext>
            </a:extLst>
          </p:cNvPr>
          <p:cNvSpPr/>
          <p:nvPr/>
        </p:nvSpPr>
        <p:spPr>
          <a:xfrm>
            <a:off x="3105761" y="2321902"/>
            <a:ext cx="6552728" cy="2160240"/>
          </a:xfrm>
          <a:prstGeom prst="bevel">
            <a:avLst/>
          </a:prstGeom>
          <a:noFill/>
          <a:ln w="349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800"/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xmlns="" id="{CEBB13EA-D28F-5765-EFBD-AE2A5B45CE20}"/>
              </a:ext>
            </a:extLst>
          </p:cNvPr>
          <p:cNvCxnSpPr/>
          <p:nvPr/>
        </p:nvCxnSpPr>
        <p:spPr>
          <a:xfrm>
            <a:off x="9910836" y="0"/>
            <a:ext cx="2277989" cy="273589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ACAE6E6A-CD75-3BAF-16A3-254B15022D60}"/>
              </a:ext>
            </a:extLst>
          </p:cNvPr>
          <p:cNvCxnSpPr>
            <a:cxnSpLocks/>
          </p:cNvCxnSpPr>
          <p:nvPr/>
        </p:nvCxnSpPr>
        <p:spPr>
          <a:xfrm>
            <a:off x="10342884" y="0"/>
            <a:ext cx="1845941" cy="2276872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81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INTRODUCCIÓN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218883" y="2780928"/>
            <a:ext cx="5078677" cy="2010152"/>
          </a:xfrm>
        </p:spPr>
        <p:txBody>
          <a:bodyPr rtlCol="0">
            <a:normAutofit/>
          </a:bodyPr>
          <a:lstStyle/>
          <a:p>
            <a:r>
              <a:rPr lang="es-ES" sz="1800" dirty="0"/>
              <a:t>El pack educativo MINDSTORMS </a:t>
            </a:r>
            <a:r>
              <a:rPr lang="es-ES" sz="1800" dirty="0" err="1"/>
              <a:t>Education</a:t>
            </a:r>
            <a:r>
              <a:rPr lang="es-ES" sz="1800" dirty="0"/>
              <a:t> EV3 de Lego </a:t>
            </a:r>
            <a:r>
              <a:rPr lang="es-ES" sz="1800" dirty="0" err="1"/>
              <a:t>education</a:t>
            </a:r>
            <a:r>
              <a:rPr lang="es-ES" sz="1800" dirty="0"/>
              <a:t> es un equipo que se utiliza para programar, analizar y crear distintos modelos de robot que funcionan mediante piezas de legos articuladas con motores y sensores que yacen conectas a un ladrillo inteligente.</a:t>
            </a:r>
          </a:p>
        </p:txBody>
      </p:sp>
      <p:pic>
        <p:nvPicPr>
          <p:cNvPr id="12" name="Marcador de contenido 11">
            <a:extLst>
              <a:ext uri="{FF2B5EF4-FFF2-40B4-BE49-F238E27FC236}">
                <a16:creationId xmlns:a16="http://schemas.microsoft.com/office/drawing/2014/main" xmlns="" id="{89C5BB58-D83B-7C9A-665B-4E4BAD15799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200" y="1706563"/>
            <a:ext cx="4465637" cy="4465637"/>
          </a:xfrm>
        </p:spPr>
      </p:pic>
    </p:spTree>
    <p:extLst>
      <p:ext uri="{BB962C8B-B14F-4D97-AF65-F5344CB8AC3E}">
        <p14:creationId xmlns:p14="http://schemas.microsoft.com/office/powerpoint/2010/main" val="234191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Objetivo General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218883" y="2780928"/>
            <a:ext cx="5078677" cy="2010152"/>
          </a:xfrm>
        </p:spPr>
        <p:txBody>
          <a:bodyPr rtlCol="0">
            <a:normAutofit/>
          </a:bodyPr>
          <a:lstStyle/>
          <a:p>
            <a:r>
              <a:rPr lang="es-ES" sz="1800" dirty="0"/>
              <a:t>Es la aplicación de los conceptos básicos de las matemáticas, física, el desarrollo de software y habilidades de trabajo grupal</a:t>
            </a:r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xmlns="" id="{798447E8-8A6F-B509-A203-33FAD7DF082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604" y="1498600"/>
            <a:ext cx="3396581" cy="2264387"/>
          </a:xfr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B1A920A0-F684-C171-9666-8A258BDF4C0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172" y="4221088"/>
            <a:ext cx="3790562" cy="1995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277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Objetivos Específicos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909836" y="2168860"/>
            <a:ext cx="5078677" cy="2988332"/>
          </a:xfrm>
        </p:spPr>
        <p:txBody>
          <a:bodyPr rtlCol="0">
            <a:normAutofit fontScale="92500" lnSpcReduction="10000"/>
          </a:bodyPr>
          <a:lstStyle/>
          <a:p>
            <a:r>
              <a:rPr lang="es-ES" sz="1800" dirty="0"/>
              <a:t>Construcción del robot usando el kit educativo MINDSTORMS </a:t>
            </a:r>
            <a:r>
              <a:rPr lang="es-ES" sz="1800" dirty="0" err="1"/>
              <a:t>Education</a:t>
            </a:r>
            <a:r>
              <a:rPr lang="es-ES" sz="1800" dirty="0"/>
              <a:t> EV3 </a:t>
            </a:r>
          </a:p>
          <a:p>
            <a:r>
              <a:rPr lang="es-ES" sz="1800" dirty="0"/>
              <a:t>Correcta Implementación de software del robot</a:t>
            </a:r>
          </a:p>
          <a:p>
            <a:r>
              <a:rPr lang="es-ES" sz="1800" dirty="0"/>
              <a:t>Actualización y Seguimiento de la elaboración del proyecto.</a:t>
            </a:r>
          </a:p>
          <a:p>
            <a:r>
              <a:rPr lang="es-ES" sz="1800" dirty="0"/>
              <a:t>Correcta organización del personal</a:t>
            </a:r>
          </a:p>
          <a:p>
            <a:r>
              <a:rPr lang="es-ES" sz="1800" dirty="0"/>
              <a:t>Buen uso de las tecnologías</a:t>
            </a:r>
          </a:p>
          <a:p>
            <a:r>
              <a:rPr lang="es-ES" sz="1800" dirty="0"/>
              <a:t>Implementar conceptos de la ingeniería</a:t>
            </a:r>
          </a:p>
        </p:txBody>
      </p:sp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xmlns="" id="{4C4A3239-60B5-22BF-3580-3D93719845F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813" y="2637391"/>
            <a:ext cx="5078412" cy="2603981"/>
          </a:xfrm>
        </p:spPr>
      </p:pic>
    </p:spTree>
    <p:extLst>
      <p:ext uri="{BB962C8B-B14F-4D97-AF65-F5344CB8AC3E}">
        <p14:creationId xmlns:p14="http://schemas.microsoft.com/office/powerpoint/2010/main" val="2136757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Restricciones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909836" y="2168860"/>
            <a:ext cx="5078677" cy="2988332"/>
          </a:xfrm>
        </p:spPr>
        <p:txBody>
          <a:bodyPr rtlCol="0">
            <a:normAutofit/>
          </a:bodyPr>
          <a:lstStyle/>
          <a:p>
            <a:r>
              <a:rPr lang="es-ES" sz="1800" dirty="0"/>
              <a:t>Poca adaptabilidad del kit</a:t>
            </a:r>
          </a:p>
          <a:p>
            <a:r>
              <a:rPr lang="es-ES" sz="1800" dirty="0"/>
              <a:t>Limitación de alcance o poder de los sensores y motores del kit</a:t>
            </a:r>
          </a:p>
          <a:p>
            <a:r>
              <a:rPr lang="es-ES" sz="1800" dirty="0"/>
              <a:t>Posibles problemas de salud en uno de los integrantes</a:t>
            </a:r>
          </a:p>
          <a:p>
            <a:r>
              <a:rPr lang="es-ES" sz="1800" dirty="0"/>
              <a:t>Falta o escasez de piezas.</a:t>
            </a:r>
          </a:p>
          <a:p>
            <a:r>
              <a:rPr lang="es-ES" sz="1800" dirty="0"/>
              <a:t>Recursos de documentación para el desarrollo del script.</a:t>
            </a:r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xmlns="" id="{C59FEDCA-6CA2-151A-09DF-069BEA16BB4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813" y="1802821"/>
            <a:ext cx="5078412" cy="4273120"/>
          </a:xfrm>
        </p:spPr>
      </p:pic>
    </p:spTree>
    <p:extLst>
      <p:ext uri="{BB962C8B-B14F-4D97-AF65-F5344CB8AC3E}">
        <p14:creationId xmlns:p14="http://schemas.microsoft.com/office/powerpoint/2010/main" val="70157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4078188" y="3036130"/>
            <a:ext cx="4798269" cy="666125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es-ES" dirty="0"/>
              <a:t>Organización del Personal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xmlns="" id="{47FA4884-367B-A008-B6D1-DC97148CC51B}"/>
              </a:ext>
            </a:extLst>
          </p:cNvPr>
          <p:cNvCxnSpPr>
            <a:cxnSpLocks/>
          </p:cNvCxnSpPr>
          <p:nvPr/>
        </p:nvCxnSpPr>
        <p:spPr>
          <a:xfrm flipH="1">
            <a:off x="6886500" y="2735897"/>
            <a:ext cx="5302325" cy="412210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xmlns="" id="{76DBDB6F-1376-B810-5FB1-24AA4BB2D7AB}"/>
              </a:ext>
            </a:extLst>
          </p:cNvPr>
          <p:cNvCxnSpPr>
            <a:cxnSpLocks/>
          </p:cNvCxnSpPr>
          <p:nvPr/>
        </p:nvCxnSpPr>
        <p:spPr>
          <a:xfrm flipH="1">
            <a:off x="7390556" y="3068959"/>
            <a:ext cx="4798269" cy="3789041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: biselado 12">
            <a:extLst>
              <a:ext uri="{FF2B5EF4-FFF2-40B4-BE49-F238E27FC236}">
                <a16:creationId xmlns:a16="http://schemas.microsoft.com/office/drawing/2014/main" xmlns="" id="{1B49EB76-4B9E-35E8-DB4D-EBE59B5B4B51}"/>
              </a:ext>
            </a:extLst>
          </p:cNvPr>
          <p:cNvSpPr/>
          <p:nvPr/>
        </p:nvSpPr>
        <p:spPr>
          <a:xfrm>
            <a:off x="3105761" y="2321902"/>
            <a:ext cx="6552728" cy="2160240"/>
          </a:xfrm>
          <a:prstGeom prst="bevel">
            <a:avLst/>
          </a:prstGeom>
          <a:noFill/>
          <a:ln w="349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800"/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xmlns="" id="{CEBB13EA-D28F-5765-EFBD-AE2A5B45CE20}"/>
              </a:ext>
            </a:extLst>
          </p:cNvPr>
          <p:cNvCxnSpPr/>
          <p:nvPr/>
        </p:nvCxnSpPr>
        <p:spPr>
          <a:xfrm>
            <a:off x="9910836" y="0"/>
            <a:ext cx="2277989" cy="273589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ACAE6E6A-CD75-3BAF-16A3-254B15022D60}"/>
              </a:ext>
            </a:extLst>
          </p:cNvPr>
          <p:cNvCxnSpPr>
            <a:cxnSpLocks/>
          </p:cNvCxnSpPr>
          <p:nvPr/>
        </p:nvCxnSpPr>
        <p:spPr>
          <a:xfrm>
            <a:off x="10342884" y="0"/>
            <a:ext cx="1845941" cy="2276872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5541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Descripción de Roles</a:t>
            </a:r>
          </a:p>
        </p:txBody>
      </p:sp>
      <p:graphicFrame>
        <p:nvGraphicFramePr>
          <p:cNvPr id="10" name="Tabla 10">
            <a:extLst>
              <a:ext uri="{FF2B5EF4-FFF2-40B4-BE49-F238E27FC236}">
                <a16:creationId xmlns:a16="http://schemas.microsoft.com/office/drawing/2014/main" xmlns="" id="{FB2CBDC2-4493-DEB5-0693-711CF0AA176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47772195"/>
              </p:ext>
            </p:extLst>
          </p:nvPr>
        </p:nvGraphicFramePr>
        <p:xfrm>
          <a:off x="1218883" y="2348880"/>
          <a:ext cx="7971556" cy="22910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985778">
                  <a:extLst>
                    <a:ext uri="{9D8B030D-6E8A-4147-A177-3AD203B41FA5}">
                      <a16:colId xmlns:a16="http://schemas.microsoft.com/office/drawing/2014/main" xmlns="" val="2438463072"/>
                    </a:ext>
                  </a:extLst>
                </a:gridCol>
                <a:gridCol w="3985778">
                  <a:extLst>
                    <a:ext uri="{9D8B030D-6E8A-4147-A177-3AD203B41FA5}">
                      <a16:colId xmlns:a16="http://schemas.microsoft.com/office/drawing/2014/main" xmlns="" val="11869254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sz="1800" dirty="0"/>
                        <a:t>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800" dirty="0"/>
                        <a:t>Descripción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7961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sz="1800" dirty="0"/>
                        <a:t>Programación del robot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800" dirty="0"/>
                        <a:t>Implementa el software y vela por su buen funcionamiento.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48196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sz="1800" dirty="0"/>
                        <a:t>Elaboración del informe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800" dirty="0"/>
                        <a:t>Desarrolla y entrega informes del proyecto.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7680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sz="1800" dirty="0"/>
                        <a:t>Documentación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800" dirty="0"/>
                        <a:t>Reporta los avances mediante contenido audiovisual en la wiki </a:t>
                      </a:r>
                      <a:r>
                        <a:rPr lang="es-CL" sz="1800" dirty="0" err="1"/>
                        <a:t>Redmine</a:t>
                      </a:r>
                      <a:r>
                        <a:rPr lang="es-CL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1752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2051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cnología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33260_TF02787990_TF02787990.potx" id="{711CCDD4-BD90-4388-A31E-EA977055FCFF}" vid="{C5F9FE6A-8390-4E5A-B0DB-91EA047CC61C}"/>
    </a:ext>
  </a:extLst>
</a:theme>
</file>

<file path=ppt/theme/theme2.xml><?xml version="1.0" encoding="utf-8"?>
<a:theme xmlns:a="http://schemas.openxmlformats.org/drawingml/2006/main" name="Tema de Offic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0C67BEE-D13F-4BD2-98A5-34D8A0977F68}">
  <ds:schemaRefs>
    <ds:schemaRef ds:uri="http://schemas.microsoft.com/office/2006/documentManagement/types"/>
    <ds:schemaRef ds:uri="http://purl.org/dc/terms/"/>
    <ds:schemaRef ds:uri="http://purl.org/dc/dcmitype/"/>
    <ds:schemaRef ds:uri="4873beb7-5857-4685-be1f-d57550cc96cc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de líneas de triple circuito (panorámica)</Template>
  <TotalTime>277</TotalTime>
  <Words>384</Words>
  <Application>Microsoft Office PowerPoint</Application>
  <PresentationFormat>Personalizado</PresentationFormat>
  <Paragraphs>98</Paragraphs>
  <Slides>17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0" baseType="lpstr">
      <vt:lpstr>Arial</vt:lpstr>
      <vt:lpstr>Calibri</vt:lpstr>
      <vt:lpstr>Tecnología 16x9</vt:lpstr>
      <vt:lpstr>The ROBOT - CLEANER</vt:lpstr>
      <vt:lpstr>Contenido</vt:lpstr>
      <vt:lpstr>PANORAMA GENERAL</vt:lpstr>
      <vt:lpstr>INTRODUCCIÓN</vt:lpstr>
      <vt:lpstr>Objetivo General</vt:lpstr>
      <vt:lpstr>Objetivos Específicos</vt:lpstr>
      <vt:lpstr>Restricciones</vt:lpstr>
      <vt:lpstr>Organización del Personal</vt:lpstr>
      <vt:lpstr>Descripción de Roles</vt:lpstr>
      <vt:lpstr>Distribución de Roles</vt:lpstr>
      <vt:lpstr>Mecanismos de Comunicación</vt:lpstr>
      <vt:lpstr>Planificación del proyecto</vt:lpstr>
      <vt:lpstr>Actividades durante el proyecto</vt:lpstr>
      <vt:lpstr>Gestión de tiempo</vt:lpstr>
      <vt:lpstr>Tabla de gestión de riesgos</vt:lpstr>
      <vt:lpstr>Planificación de recursos</vt:lpstr>
      <vt:lpstr>Recursos del proyecto y estimación de costos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ROBOT - CLEANER</dc:title>
  <dc:creator>juan carlos yampara</dc:creator>
  <cp:lastModifiedBy>Cuenta Microsoft</cp:lastModifiedBy>
  <cp:revision>10</cp:revision>
  <dcterms:created xsi:type="dcterms:W3CDTF">2022-09-07T13:59:19Z</dcterms:created>
  <dcterms:modified xsi:type="dcterms:W3CDTF">2022-09-08T04:24:41Z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